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62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4660"/>
  </p:normalViewPr>
  <p:slideViewPr>
    <p:cSldViewPr snapToGrid="0">
      <p:cViewPr varScale="1">
        <p:scale>
          <a:sx n="72" d="100"/>
          <a:sy n="72" d="100"/>
        </p:scale>
        <p:origin x="84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5243F-442C-41C4-E600-4BCE22A2A0B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51B375E-63EA-D2E8-1705-C555C0FA69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248EEFB-2C81-28E2-3428-AB571A826136}"/>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5" name="Footer Placeholder 4">
            <a:extLst>
              <a:ext uri="{FF2B5EF4-FFF2-40B4-BE49-F238E27FC236}">
                <a16:creationId xmlns:a16="http://schemas.microsoft.com/office/drawing/2014/main" id="{5E76F3D2-6802-6D50-07DA-D17BCDF3EA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D11BF8-EA36-7F6F-CE7F-7B1279BF43F3}"/>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2470224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EDC5D-E442-D9A9-1D96-F0A9759EF1F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5009B90-80A8-7A84-715C-3C4F907AFE1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747350E-C732-C7FC-78FD-A160D16D0056}"/>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5" name="Footer Placeholder 4">
            <a:extLst>
              <a:ext uri="{FF2B5EF4-FFF2-40B4-BE49-F238E27FC236}">
                <a16:creationId xmlns:a16="http://schemas.microsoft.com/office/drawing/2014/main" id="{80FF4AAF-E2A9-03C2-BC29-2FA5232A28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232F7E-FA3F-EEB1-FD2E-6523C350AA1F}"/>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3525245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01C1A-82C0-2ABC-B8E4-B6973FD280E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4BAD3CD-4F95-96DB-CD1B-02E60EFBA2C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4435C64-2D90-2CF0-DBB2-7BA274E59AD1}"/>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5" name="Footer Placeholder 4">
            <a:extLst>
              <a:ext uri="{FF2B5EF4-FFF2-40B4-BE49-F238E27FC236}">
                <a16:creationId xmlns:a16="http://schemas.microsoft.com/office/drawing/2014/main" id="{DA94D97E-AC35-BE48-063D-556776A109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072ABF-D16A-0EE5-109E-DE62B9F00B11}"/>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3950617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4C568-F3DD-F471-CC51-3D8542D645B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ADDEB66-F7AE-0C02-0A53-58F67A3CDEE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70F7907-9990-1F60-847C-A090AA0995E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B3414AF-6766-F3FD-3FA0-74013FDB08B7}"/>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6" name="Footer Placeholder 5">
            <a:extLst>
              <a:ext uri="{FF2B5EF4-FFF2-40B4-BE49-F238E27FC236}">
                <a16:creationId xmlns:a16="http://schemas.microsoft.com/office/drawing/2014/main" id="{3703170D-895C-9BD2-C946-96148313C4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58DA18-94F5-5E18-DA72-6FDC80EFDBA8}"/>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3327762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33125-18EC-C4CA-C875-F4A485184D6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D75938D-DABA-BC03-C546-66A945A3E1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8F88983-FBB2-B411-976C-F9C0C0F0789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82A3DC2-0058-1964-BB30-F6AE39DA2C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6F567C1-7511-92A0-E95A-820DEA2DB13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96A6E39-36A4-7CA1-022C-990B1FA66E2D}"/>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8" name="Footer Placeholder 7">
            <a:extLst>
              <a:ext uri="{FF2B5EF4-FFF2-40B4-BE49-F238E27FC236}">
                <a16:creationId xmlns:a16="http://schemas.microsoft.com/office/drawing/2014/main" id="{79065EC2-641C-8FDB-A57A-2D0961EB5CF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19CC66C-CFC1-F5E7-1EB9-41EF2F60F2D3}"/>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953424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99051-E757-8007-8F62-7E414A373B2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E2EEA99-8F19-03DD-B0B6-3F1F8F62E985}"/>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4" name="Footer Placeholder 3">
            <a:extLst>
              <a:ext uri="{FF2B5EF4-FFF2-40B4-BE49-F238E27FC236}">
                <a16:creationId xmlns:a16="http://schemas.microsoft.com/office/drawing/2014/main" id="{1FB82DF5-1377-7313-F931-21BC0C30F7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8B594D-C0DB-61E8-3CBF-B5B6CA8F175C}"/>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72829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283E25-F051-2F18-77E5-C1A3398A2149}"/>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3" name="Footer Placeholder 2">
            <a:extLst>
              <a:ext uri="{FF2B5EF4-FFF2-40B4-BE49-F238E27FC236}">
                <a16:creationId xmlns:a16="http://schemas.microsoft.com/office/drawing/2014/main" id="{BF680DAB-394A-801B-E01C-85270DEC211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8706EF-CF3A-D950-61F4-10FFC58E07DA}"/>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1042425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AD52A-BCFE-58D3-4B5E-56ECBE3C075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37BAEA0-D82F-28C0-231D-E86678D70B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1E80A99-169F-E466-CB31-8786ABC41E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48793F2-DAB2-9545-3FBA-12EA5D617BC5}"/>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6" name="Footer Placeholder 5">
            <a:extLst>
              <a:ext uri="{FF2B5EF4-FFF2-40B4-BE49-F238E27FC236}">
                <a16:creationId xmlns:a16="http://schemas.microsoft.com/office/drawing/2014/main" id="{D064F945-E8D3-E201-ED51-5E1DB7682A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A71C6D-F28A-AB79-251A-F3966B1C33B2}"/>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1177738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E06F7-B9F9-DDAC-C402-87608C880F9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60C3949-5380-9369-A6AA-B320DA7B0E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2596C7-9E40-B4E9-D26B-72068AD71C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6303D32-2062-0167-B23A-F9F03B336F10}"/>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6" name="Footer Placeholder 5">
            <a:extLst>
              <a:ext uri="{FF2B5EF4-FFF2-40B4-BE49-F238E27FC236}">
                <a16:creationId xmlns:a16="http://schemas.microsoft.com/office/drawing/2014/main" id="{739333F8-7B64-405A-D178-90B9D264C6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4DF783-56EE-B9DC-ED53-497C583CB900}"/>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3269348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3B8B9-A6BC-5BA7-9DB2-6384C3E2CB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BE24A26-A42D-444F-CBD4-26E6DE25A69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3269E5-E89E-9175-D300-290D713600EE}"/>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5" name="Footer Placeholder 4">
            <a:extLst>
              <a:ext uri="{FF2B5EF4-FFF2-40B4-BE49-F238E27FC236}">
                <a16:creationId xmlns:a16="http://schemas.microsoft.com/office/drawing/2014/main" id="{E391CAFF-43A3-D6AE-A081-07E01D6718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D56F49-C7D1-826E-C0F8-52FF3DA56CE1}"/>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2888487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DB2632-3AA0-57CE-8000-DFD84816607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E7E44ED-CF59-06A4-44D2-71810AF9D2C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F5989BC-D859-F724-826E-86F4268B6022}"/>
              </a:ext>
            </a:extLst>
          </p:cNvPr>
          <p:cNvSpPr>
            <a:spLocks noGrp="1"/>
          </p:cNvSpPr>
          <p:nvPr>
            <p:ph type="dt" sz="half" idx="10"/>
          </p:nvPr>
        </p:nvSpPr>
        <p:spPr/>
        <p:txBody>
          <a:bodyPr/>
          <a:lstStyle/>
          <a:p>
            <a:fld id="{0554516A-5F0E-4A7E-8EC5-D9C3DBC4AEDA}" type="datetimeFigureOut">
              <a:rPr lang="en-GB" smtClean="0"/>
              <a:t>08/10/2024</a:t>
            </a:fld>
            <a:endParaRPr lang="en-GB"/>
          </a:p>
        </p:txBody>
      </p:sp>
      <p:sp>
        <p:nvSpPr>
          <p:cNvPr id="5" name="Footer Placeholder 4">
            <a:extLst>
              <a:ext uri="{FF2B5EF4-FFF2-40B4-BE49-F238E27FC236}">
                <a16:creationId xmlns:a16="http://schemas.microsoft.com/office/drawing/2014/main" id="{F9977A4D-29F3-EC44-A3CB-13AA74E634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CB6D79-AB00-1AE1-6CA2-9E47FD90792E}"/>
              </a:ext>
            </a:extLst>
          </p:cNvPr>
          <p:cNvSpPr>
            <a:spLocks noGrp="1"/>
          </p:cNvSpPr>
          <p:nvPr>
            <p:ph type="sldNum" sz="quarter" idx="12"/>
          </p:nvPr>
        </p:nvSpPr>
        <p:spPr/>
        <p:txBody>
          <a:bodyPr/>
          <a:lstStyle/>
          <a:p>
            <a:fld id="{A07FAB6E-A6FC-41B8-9F1E-7906C1CB9538}" type="slidenum">
              <a:rPr lang="en-GB" smtClean="0"/>
              <a:t>‹#›</a:t>
            </a:fld>
            <a:endParaRPr lang="en-GB"/>
          </a:p>
        </p:txBody>
      </p:sp>
    </p:spTree>
    <p:extLst>
      <p:ext uri="{BB962C8B-B14F-4D97-AF65-F5344CB8AC3E}">
        <p14:creationId xmlns:p14="http://schemas.microsoft.com/office/powerpoint/2010/main" val="2819037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74BA65-1C01-0715-281B-962879125F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91029F8-B6C4-CC4B-133A-0E2717D80C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F683EA4-CC4C-6C3C-1C4A-F542E1E78A9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554516A-5F0E-4A7E-8EC5-D9C3DBC4AEDA}" type="datetimeFigureOut">
              <a:rPr lang="en-GB" smtClean="0"/>
              <a:t>08/10/2024</a:t>
            </a:fld>
            <a:endParaRPr lang="en-GB"/>
          </a:p>
        </p:txBody>
      </p:sp>
      <p:sp>
        <p:nvSpPr>
          <p:cNvPr id="5" name="Footer Placeholder 4">
            <a:extLst>
              <a:ext uri="{FF2B5EF4-FFF2-40B4-BE49-F238E27FC236}">
                <a16:creationId xmlns:a16="http://schemas.microsoft.com/office/drawing/2014/main" id="{9F4200A6-D368-2CAE-71AC-5F56B997F6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9A8E968-DEB6-4D20-DA74-0F1AF57BB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07FAB6E-A6FC-41B8-9F1E-7906C1CB9538}" type="slidenum">
              <a:rPr lang="en-GB" smtClean="0"/>
              <a:t>‹#›</a:t>
            </a:fld>
            <a:endParaRPr lang="en-GB"/>
          </a:p>
        </p:txBody>
      </p:sp>
    </p:spTree>
    <p:extLst>
      <p:ext uri="{BB962C8B-B14F-4D97-AF65-F5344CB8AC3E}">
        <p14:creationId xmlns:p14="http://schemas.microsoft.com/office/powerpoint/2010/main" val="845191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E1CAC-75F8-B447-A169-C71AC4D48F55}"/>
              </a:ext>
            </a:extLst>
          </p:cNvPr>
          <p:cNvSpPr txBox="1">
            <a:spLocks noGrp="1"/>
          </p:cNvSpPr>
          <p:nvPr>
            <p:ph type="title"/>
          </p:nvPr>
        </p:nvSpPr>
        <p:spPr>
          <a:xfrm>
            <a:off x="115703" y="44000"/>
            <a:ext cx="11309372" cy="355820"/>
          </a:xfrm>
          <a:solidFill>
            <a:srgbClr val="F2F2F2"/>
          </a:solidFill>
        </p:spPr>
        <p:txBody>
          <a:bodyPr/>
          <a:lstStyle/>
          <a:p>
            <a:pPr lvl="0"/>
            <a:r>
              <a:rPr lang="en-GB" sz="1400" b="1" dirty="0">
                <a:latin typeface="Century Gothic" panose="020B0502020202020204" pitchFamily="34" charset="0"/>
              </a:rPr>
              <a:t>BTHCC </a:t>
            </a:r>
            <a:r>
              <a:rPr lang="en-GB" sz="1400" b="1">
                <a:latin typeface="Century Gothic" panose="020B0502020202020204" pitchFamily="34" charset="0"/>
              </a:rPr>
              <a:t>Art Curriculum</a:t>
            </a:r>
            <a:endParaRPr lang="en-GB" sz="1400" b="1" dirty="0">
              <a:latin typeface="Century Gothic" panose="020B0502020202020204" pitchFamily="34" charset="0"/>
            </a:endParaRPr>
          </a:p>
        </p:txBody>
      </p:sp>
      <p:sp>
        <p:nvSpPr>
          <p:cNvPr id="3" name="TextBox 4">
            <a:extLst>
              <a:ext uri="{FF2B5EF4-FFF2-40B4-BE49-F238E27FC236}">
                <a16:creationId xmlns:a16="http://schemas.microsoft.com/office/drawing/2014/main" id="{C7B45E0B-706E-38EB-5685-4EFB98E4ED8C}"/>
              </a:ext>
            </a:extLst>
          </p:cNvPr>
          <p:cNvSpPr txBox="1"/>
          <p:nvPr/>
        </p:nvSpPr>
        <p:spPr>
          <a:xfrm>
            <a:off x="63413" y="338730"/>
            <a:ext cx="11637356"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1" u="none" strike="noStrike" kern="1200" cap="none" spc="0" baseline="0" dirty="0">
                <a:solidFill>
                  <a:srgbClr val="000000"/>
                </a:solidFill>
                <a:uFillTx/>
                <a:latin typeface="Century Gothic" panose="020B0502020202020204" pitchFamily="34" charset="0"/>
              </a:rPr>
              <a:t>Education through Art and Design inspires creativity, knowledge and appreciation of culture.  This in turn enables learners to connect to their world on a deeper level, learning about our cultural histories and creating openings and horizons to new ways of seeing, thinking, doing and being.  Our curriculum aims to prepare our pupils for lifelong learning with flexible intelligences and creative verbal and non verbal communication skills.  We aim to encourage learners to discover themselves and their creative voice through a series of taught skills which enable pupils to realise their creative intentions.  The curriculum encourages pupils to think critically and imaginatively and fosters an empathetic, inter-cultural understanding and commitment to diversity.  Visual literacy is an essential skill in today’s world and pupils are taught critical analysis skills alongside making in order to produce personal and meaningful work that learners feel proud of.  Our department aims to build pupil confidence and self-esteem at all times to create a safe, positive and accepting space where pupils can be themselves and express themselves through the work they create</a:t>
            </a:r>
          </a:p>
        </p:txBody>
      </p:sp>
      <p:graphicFrame>
        <p:nvGraphicFramePr>
          <p:cNvPr id="4" name="Table 10">
            <a:extLst>
              <a:ext uri="{FF2B5EF4-FFF2-40B4-BE49-F238E27FC236}">
                <a16:creationId xmlns:a16="http://schemas.microsoft.com/office/drawing/2014/main" id="{76F246A2-49B7-1026-43DF-4BC5AB96D65E}"/>
              </a:ext>
            </a:extLst>
          </p:cNvPr>
          <p:cNvGraphicFramePr>
            <a:graphicFrameLocks noGrp="1"/>
          </p:cNvGraphicFramePr>
          <p:nvPr>
            <p:extLst>
              <p:ext uri="{D42A27DB-BD31-4B8C-83A1-F6EECF244321}">
                <p14:modId xmlns:p14="http://schemas.microsoft.com/office/powerpoint/2010/main" val="287783870"/>
              </p:ext>
            </p:extLst>
          </p:nvPr>
        </p:nvGraphicFramePr>
        <p:xfrm>
          <a:off x="102627" y="1119009"/>
          <a:ext cx="11986746" cy="5853814"/>
        </p:xfrm>
        <a:graphic>
          <a:graphicData uri="http://schemas.openxmlformats.org/drawingml/2006/table">
            <a:tbl>
              <a:tblPr firstRow="1" bandRow="1">
                <a:effectLst/>
                <a:tableStyleId>{5C22544A-7EE6-4342-B048-85BDC9FD1C3A}</a:tableStyleId>
              </a:tblPr>
              <a:tblGrid>
                <a:gridCol w="768708">
                  <a:extLst>
                    <a:ext uri="{9D8B030D-6E8A-4147-A177-3AD203B41FA5}">
                      <a16:colId xmlns:a16="http://schemas.microsoft.com/office/drawing/2014/main" val="377972713"/>
                    </a:ext>
                  </a:extLst>
                </a:gridCol>
                <a:gridCol w="1869673">
                  <a:extLst>
                    <a:ext uri="{9D8B030D-6E8A-4147-A177-3AD203B41FA5}">
                      <a16:colId xmlns:a16="http://schemas.microsoft.com/office/drawing/2014/main" val="884353669"/>
                    </a:ext>
                  </a:extLst>
                </a:gridCol>
                <a:gridCol w="1869673">
                  <a:extLst>
                    <a:ext uri="{9D8B030D-6E8A-4147-A177-3AD203B41FA5}">
                      <a16:colId xmlns:a16="http://schemas.microsoft.com/office/drawing/2014/main" val="43430331"/>
                    </a:ext>
                  </a:extLst>
                </a:gridCol>
                <a:gridCol w="1869673">
                  <a:extLst>
                    <a:ext uri="{9D8B030D-6E8A-4147-A177-3AD203B41FA5}">
                      <a16:colId xmlns:a16="http://schemas.microsoft.com/office/drawing/2014/main" val="1555907262"/>
                    </a:ext>
                  </a:extLst>
                </a:gridCol>
                <a:gridCol w="1869673">
                  <a:extLst>
                    <a:ext uri="{9D8B030D-6E8A-4147-A177-3AD203B41FA5}">
                      <a16:colId xmlns:a16="http://schemas.microsoft.com/office/drawing/2014/main" val="1516511326"/>
                    </a:ext>
                  </a:extLst>
                </a:gridCol>
                <a:gridCol w="1869673">
                  <a:extLst>
                    <a:ext uri="{9D8B030D-6E8A-4147-A177-3AD203B41FA5}">
                      <a16:colId xmlns:a16="http://schemas.microsoft.com/office/drawing/2014/main" val="2843043351"/>
                    </a:ext>
                  </a:extLst>
                </a:gridCol>
                <a:gridCol w="1869673">
                  <a:extLst>
                    <a:ext uri="{9D8B030D-6E8A-4147-A177-3AD203B41FA5}">
                      <a16:colId xmlns:a16="http://schemas.microsoft.com/office/drawing/2014/main" val="3593867372"/>
                    </a:ext>
                  </a:extLst>
                </a:gridCol>
              </a:tblGrid>
              <a:tr h="188540">
                <a:tc>
                  <a:txBody>
                    <a:bodyPr/>
                    <a:lstStyle/>
                    <a:p>
                      <a:pPr lvl="0" algn="ctr"/>
                      <a:endParaRPr lang="en-GB" sz="800">
                        <a:solidFill>
                          <a:srgbClr val="000000"/>
                        </a:solidFill>
                        <a:latin typeface="Century Gothic" panose="020B0502020202020204" pitchFamily="34" charset="0"/>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dirty="0">
                          <a:solidFill>
                            <a:srgbClr val="000000"/>
                          </a:solidFill>
                          <a:latin typeface="Century Gothic" panose="020B0502020202020204" pitchFamily="34" charset="0"/>
                        </a:rPr>
                        <a:t>HT1</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dirty="0">
                          <a:solidFill>
                            <a:srgbClr val="000000"/>
                          </a:solidFill>
                          <a:latin typeface="Century Gothic" panose="020B0502020202020204" pitchFamily="34" charset="0"/>
                        </a:rPr>
                        <a:t>HT2</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a:solidFill>
                            <a:srgbClr val="000000"/>
                          </a:solidFill>
                          <a:latin typeface="Century Gothic" panose="020B0502020202020204" pitchFamily="34" charset="0"/>
                        </a:rPr>
                        <a:t>HT3</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a:solidFill>
                            <a:srgbClr val="000000"/>
                          </a:solidFill>
                          <a:latin typeface="Century Gothic" panose="020B0502020202020204" pitchFamily="34" charset="0"/>
                        </a:rPr>
                        <a:t>HT4</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a:solidFill>
                            <a:srgbClr val="000000"/>
                          </a:solidFill>
                          <a:latin typeface="Century Gothic" panose="020B0502020202020204" pitchFamily="34" charset="0"/>
                        </a:rPr>
                        <a:t>HT5</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a:solidFill>
                            <a:srgbClr val="000000"/>
                          </a:solidFill>
                          <a:latin typeface="Century Gothic" panose="020B0502020202020204" pitchFamily="34" charset="0"/>
                        </a:rPr>
                        <a:t>HT6</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99759119"/>
                  </a:ext>
                </a:extLst>
              </a:tr>
              <a:tr h="0">
                <a:tc>
                  <a:txBody>
                    <a:bodyPr/>
                    <a:lstStyle/>
                    <a:p>
                      <a:pPr lvl="0" algn="ctr"/>
                      <a:r>
                        <a:rPr lang="en-GB" sz="600" b="1">
                          <a:solidFill>
                            <a:srgbClr val="000000"/>
                          </a:solidFill>
                          <a:latin typeface="Century Gothic" panose="020B0502020202020204" pitchFamily="34" charset="0"/>
                        </a:rPr>
                        <a:t>Year 7</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Sacred Bees 1</a:t>
                      </a:r>
                      <a:br>
                        <a:rPr lang="en-GB" sz="600" b="1" dirty="0">
                          <a:solidFill>
                            <a:srgbClr val="000000"/>
                          </a:solidFill>
                          <a:latin typeface="Century Gothic" panose="020B0502020202020204" pitchFamily="34" charset="0"/>
                        </a:rPr>
                      </a:br>
                      <a:r>
                        <a:rPr lang="en-GB" sz="600" b="0" dirty="0">
                          <a:solidFill>
                            <a:srgbClr val="000000"/>
                          </a:solidFill>
                          <a:latin typeface="Century Gothic" panose="020B0502020202020204" pitchFamily="34" charset="0"/>
                        </a:rPr>
                        <a:t>Baseline test</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Formal Elements in Art </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Observational Drawing Skills</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srgbClr val="000000"/>
                          </a:solidFill>
                          <a:latin typeface="Century Gothic" panose="020B0502020202020204" pitchFamily="34" charset="0"/>
                        </a:rPr>
                        <a:t>Sacred bees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Artist research and written analysis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Development of an idea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1" dirty="0">
                          <a:solidFill>
                            <a:srgbClr val="000000"/>
                          </a:solidFill>
                          <a:latin typeface="Century Gothic" panose="020B0502020202020204" pitchFamily="34" charset="0"/>
                        </a:rPr>
                        <a:t>Final ceramic bee tile </a:t>
                      </a: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Colour 1</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Painting skills ( primary, secondary, tertiary)</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Painting skills (monochromatic) </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Artist research/ Bauhaus</a:t>
                      </a: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srgbClr val="000000"/>
                          </a:solidFill>
                          <a:latin typeface="Century Gothic" panose="020B0502020202020204" pitchFamily="34" charset="0"/>
                        </a:rPr>
                        <a:t>Colour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Photography skills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Analogous/ complimentary colours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Development/ simplification skills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1" dirty="0">
                          <a:solidFill>
                            <a:srgbClr val="000000"/>
                          </a:solidFill>
                          <a:latin typeface="Century Gothic" panose="020B0502020202020204" pitchFamily="34" charset="0"/>
                        </a:rPr>
                        <a:t>Geometric colour painting outcome</a:t>
                      </a: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b="1" dirty="0">
                          <a:solidFill>
                            <a:srgbClr val="000000"/>
                          </a:solidFill>
                          <a:latin typeface="Century Gothic" panose="020B0502020202020204" pitchFamily="34" charset="0"/>
                        </a:rPr>
                        <a:t>Typography 1</a:t>
                      </a:r>
                    </a:p>
                    <a:p>
                      <a:pPr lvl="0" algn="ctr"/>
                      <a:r>
                        <a:rPr lang="en-GB" sz="600" b="0" dirty="0">
                          <a:solidFill>
                            <a:srgbClr val="000000"/>
                          </a:solidFill>
                          <a:latin typeface="Century Gothic" panose="020B0502020202020204" pitchFamily="34" charset="0"/>
                        </a:rPr>
                        <a:t>Grid letter technique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Experimental drawing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Transfer techniques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Artist research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b="1" dirty="0">
                          <a:solidFill>
                            <a:srgbClr val="000000"/>
                          </a:solidFill>
                          <a:latin typeface="Century Gothic" panose="020B0502020202020204" pitchFamily="34" charset="0"/>
                        </a:rPr>
                        <a:t>Typography 2</a:t>
                      </a:r>
                    </a:p>
                    <a:p>
                      <a:pPr lvl="0" algn="ctr"/>
                      <a:r>
                        <a:rPr lang="en-GB" sz="600" b="0" dirty="0">
                          <a:solidFill>
                            <a:srgbClr val="000000"/>
                          </a:solidFill>
                          <a:latin typeface="Century Gothic" panose="020B0502020202020204" pitchFamily="34" charset="0"/>
                        </a:rPr>
                        <a:t>Layering, stencilling, collage, sewing</a:t>
                      </a:r>
                    </a:p>
                    <a:p>
                      <a:pPr lvl="0" algn="ctr"/>
                      <a:r>
                        <a:rPr lang="en-GB" sz="600" b="1" dirty="0">
                          <a:solidFill>
                            <a:srgbClr val="000000"/>
                          </a:solidFill>
                          <a:latin typeface="Century Gothic" panose="020B0502020202020204" pitchFamily="34" charset="0"/>
                        </a:rPr>
                        <a:t>Final mixed media typography outcome</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03320054"/>
                  </a:ext>
                </a:extLst>
              </a:tr>
              <a:tr h="632097">
                <a:tc>
                  <a:txBody>
                    <a:bodyPr/>
                    <a:lstStyle/>
                    <a:p>
                      <a:pPr lvl="0" algn="ctr"/>
                      <a:r>
                        <a:rPr lang="en-GB" sz="600" b="1">
                          <a:solidFill>
                            <a:srgbClr val="000000"/>
                          </a:solidFill>
                          <a:latin typeface="Century Gothic" panose="020B0502020202020204" pitchFamily="34" charset="0"/>
                        </a:rPr>
                        <a:t>Year 8</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Portraiture</a:t>
                      </a:r>
                      <a:r>
                        <a:rPr lang="en-GB" sz="600" b="1" dirty="0">
                          <a:solidFill>
                            <a:srgbClr val="000000"/>
                          </a:solidFill>
                          <a:latin typeface="Century Gothic" panose="020B0502020202020204" pitchFamily="34" charset="0"/>
                        </a:rPr>
                        <a:t> 1</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Baseline Test</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Observational Drawing</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Artist research and analysis</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 </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Portraiture 2</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Observational drawing skills</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Triangle grid method  </a:t>
                      </a:r>
                    </a:p>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Mono chromatic posterised portrait Painting </a:t>
                      </a: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Found Objects(Texture)1</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Water colour/ink Painting</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Emulsion textures  </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Artistic research and analysis</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Ocean conservation</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Found objects (Texture) 2</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Compositional techniques</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Photography skills</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Slab building </a:t>
                      </a:r>
                    </a:p>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Ceramic 3D tile ( texture objects) </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b="1" dirty="0">
                          <a:solidFill>
                            <a:srgbClr val="000000"/>
                          </a:solidFill>
                          <a:latin typeface="Century Gothic" panose="020B0502020202020204" pitchFamily="34" charset="0"/>
                        </a:rPr>
                        <a:t>Botanical forms 1</a:t>
                      </a:r>
                    </a:p>
                    <a:p>
                      <a:pPr lvl="0" algn="ctr"/>
                      <a:r>
                        <a:rPr lang="en-GB" sz="600" b="0" dirty="0">
                          <a:solidFill>
                            <a:srgbClr val="000000"/>
                          </a:solidFill>
                          <a:latin typeface="Century Gothic" panose="020B0502020202020204" pitchFamily="34" charset="0"/>
                        </a:rPr>
                        <a:t>Observational drawing</a:t>
                      </a:r>
                    </a:p>
                    <a:p>
                      <a:pPr lvl="0" algn="ctr"/>
                      <a:r>
                        <a:rPr lang="en-GB" sz="600" b="0" dirty="0">
                          <a:solidFill>
                            <a:srgbClr val="000000"/>
                          </a:solidFill>
                          <a:latin typeface="Century Gothic" panose="020B0502020202020204" pitchFamily="34" charset="0"/>
                        </a:rPr>
                        <a:t>Printmaking – etching/ mono printing/ frottage</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800" b="1" dirty="0">
                          <a:solidFill>
                            <a:srgbClr val="000000"/>
                          </a:solidFill>
                          <a:latin typeface="Century Gothic" panose="020B0502020202020204" pitchFamily="34" charset="0"/>
                        </a:rPr>
                        <a:t>Botanical forms 2</a:t>
                      </a:r>
                    </a:p>
                    <a:p>
                      <a:pPr lvl="0" algn="ctr"/>
                      <a:r>
                        <a:rPr lang="en-GB" sz="600" b="0" dirty="0">
                          <a:solidFill>
                            <a:srgbClr val="000000"/>
                          </a:solidFill>
                          <a:latin typeface="Century Gothic" panose="020B0502020202020204" pitchFamily="34" charset="0"/>
                        </a:rPr>
                        <a:t>Observational drawing (basic grid)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Presenting a personal outcome,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1" dirty="0">
                          <a:solidFill>
                            <a:srgbClr val="000000"/>
                          </a:solidFill>
                          <a:latin typeface="Century Gothic" panose="020B0502020202020204" pitchFamily="34" charset="0"/>
                        </a:rPr>
                        <a:t>Final card construction relief piece</a:t>
                      </a:r>
                    </a:p>
                    <a:p>
                      <a:pPr lvl="0" algn="ct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86363150"/>
                  </a:ext>
                </a:extLst>
              </a:tr>
              <a:tr h="755577">
                <a:tc>
                  <a:txBody>
                    <a:bodyPr/>
                    <a:lstStyle/>
                    <a:p>
                      <a:pPr lvl="0" algn="ctr"/>
                      <a:r>
                        <a:rPr lang="en-GB" sz="600" b="1">
                          <a:solidFill>
                            <a:srgbClr val="000000"/>
                          </a:solidFill>
                          <a:latin typeface="Century Gothic" panose="020B0502020202020204" pitchFamily="34" charset="0"/>
                        </a:rPr>
                        <a:t>Year 9</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Architecture 1</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Observational drawing</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Weight of line </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srgbClr val="000000"/>
                          </a:solidFill>
                          <a:latin typeface="Century Gothic" panose="020B0502020202020204" pitchFamily="34" charset="0"/>
                        </a:rPr>
                        <a:t>Architecture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Sketchbook presentation skills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printing</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Art history – vorticism</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Ink/ layered drawing/abstract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1" dirty="0">
                          <a:solidFill>
                            <a:srgbClr val="000000"/>
                          </a:solidFill>
                          <a:latin typeface="Century Gothic" panose="020B0502020202020204" pitchFamily="34" charset="0"/>
                        </a:rPr>
                        <a:t>Layered abstract drawing</a:t>
                      </a: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Skulls 1</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Contour/ cross contour line drawing</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Artist research and analysis ( Henry Moore)</a:t>
                      </a: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800" b="1" dirty="0">
                          <a:solidFill>
                            <a:srgbClr val="000000"/>
                          </a:solidFill>
                          <a:latin typeface="Century Gothic" panose="020B0502020202020204" pitchFamily="34" charset="0"/>
                        </a:rPr>
                        <a:t>Skulls 2</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Oxides and surfacing experimentation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1" dirty="0">
                          <a:solidFill>
                            <a:srgbClr val="000000"/>
                          </a:solidFill>
                          <a:latin typeface="Century Gothic" panose="020B0502020202020204" pitchFamily="34" charset="0"/>
                        </a:rPr>
                        <a:t>3D skulls – ceramic double pinch pots</a:t>
                      </a:r>
                    </a:p>
                    <a:p>
                      <a:pPr marL="0" marR="0" lvl="0" indent="0" algn="ctr" defTabSz="914400" rtl="0" fontAlgn="auto" hangingPunct="1">
                        <a:lnSpc>
                          <a:spcPct val="100000"/>
                        </a:lnSpc>
                        <a:spcBef>
                          <a:spcPts val="0"/>
                        </a:spcBef>
                        <a:spcAft>
                          <a:spcPts val="0"/>
                        </a:spcAft>
                        <a:buNone/>
                        <a:tabLst/>
                      </a:pPr>
                      <a:endParaRPr lang="en-GB" sz="700" b="0" dirty="0">
                        <a:solidFill>
                          <a:srgbClr val="000000"/>
                        </a:solidFill>
                        <a:latin typeface="Century Gothic" panose="020B0502020202020204" pitchFamily="34" charset="0"/>
                      </a:endParaRPr>
                    </a:p>
                    <a:p>
                      <a:pPr marL="0" marR="0" lvl="0" indent="0" algn="ctr" defTabSz="914400" rtl="0" fontAlgn="auto" hangingPunct="1">
                        <a:lnSpc>
                          <a:spcPct val="100000"/>
                        </a:lnSpc>
                        <a:spcBef>
                          <a:spcPts val="0"/>
                        </a:spcBef>
                        <a:spcAft>
                          <a:spcPts val="0"/>
                        </a:spcAft>
                        <a:buNone/>
                        <a:tabLst/>
                      </a:pPr>
                      <a:endParaRPr lang="en-GB" sz="800" b="1"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rgbClr val="000000"/>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srgbClr val="000000"/>
                          </a:solidFill>
                          <a:latin typeface="Century Gothic" panose="020B0502020202020204" pitchFamily="34" charset="0"/>
                        </a:rPr>
                        <a:t>Woven Landscapes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Weaving/ wrapping yarn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Setting up a loom</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Artist research Marie Fijneman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Experimentation </a:t>
                      </a:r>
                    </a:p>
                    <a:p>
                      <a:pPr lvl="0" algn="ctr"/>
                      <a:r>
                        <a:rPr lang="en-GB" sz="600" b="0" dirty="0">
                          <a:solidFill>
                            <a:srgbClr val="000000"/>
                          </a:solidFill>
                          <a:latin typeface="Century Gothic" panose="020B0502020202020204" pitchFamily="34" charset="0"/>
                        </a:rPr>
                        <a:t> </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solidFill>
                            <a:srgbClr val="000000"/>
                          </a:solidFill>
                          <a:latin typeface="Century Gothic" panose="020B0502020202020204" pitchFamily="34" charset="0"/>
                        </a:rPr>
                        <a:t>Woven Landscapes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a:solidFill>
                            <a:srgbClr val="000000"/>
                          </a:solidFill>
                          <a:latin typeface="Century Gothic" panose="020B0502020202020204" pitchFamily="34" charset="0"/>
                        </a:rPr>
                        <a:t>Development</a:t>
                      </a:r>
                      <a:endParaRPr lang="en-GB" sz="600" b="0" dirty="0">
                        <a:solidFill>
                          <a:srgbClr val="000000"/>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Composition skills  - planning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 b="0" dirty="0">
                          <a:solidFill>
                            <a:srgbClr val="000000"/>
                          </a:solidFill>
                          <a:latin typeface="Century Gothic" panose="020B0502020202020204" pitchFamily="34" charset="0"/>
                        </a:rPr>
                        <a:t> </a:t>
                      </a:r>
                      <a:r>
                        <a:rPr lang="en-GB" sz="600" b="1" dirty="0">
                          <a:solidFill>
                            <a:srgbClr val="000000"/>
                          </a:solidFill>
                          <a:latin typeface="Century Gothic" panose="020B0502020202020204" pitchFamily="34" charset="0"/>
                        </a:rPr>
                        <a:t>Woven textile landscape  final outcome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46869235"/>
                  </a:ext>
                </a:extLst>
              </a:tr>
              <a:tr h="755577">
                <a:tc>
                  <a:txBody>
                    <a:bodyPr/>
                    <a:lstStyle/>
                    <a:p>
                      <a:pPr lvl="0" algn="ctr"/>
                      <a:r>
                        <a:rPr lang="en-GB" sz="600" b="1">
                          <a:solidFill>
                            <a:srgbClr val="000000"/>
                          </a:solidFill>
                          <a:latin typeface="Century Gothic" panose="020B0502020202020204" pitchFamily="34" charset="0"/>
                        </a:rPr>
                        <a:t>Year 10</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1 40%</a:t>
                      </a:r>
                    </a:p>
                    <a:p>
                      <a:pPr marL="0" marR="0" lvl="0" indent="0" algn="ctr" defTabSz="914400" rtl="0" fontAlgn="auto" hangingPunct="1">
                        <a:lnSpc>
                          <a:spcPct val="100000"/>
                        </a:lnSpc>
                        <a:spcBef>
                          <a:spcPts val="0"/>
                        </a:spcBef>
                        <a:spcAft>
                          <a:spcPts val="0"/>
                        </a:spcAft>
                        <a:buNone/>
                        <a:tabLst/>
                      </a:pPr>
                      <a:r>
                        <a:rPr lang="en-GB" sz="600" b="0" i="1" dirty="0">
                          <a:solidFill>
                            <a:srgbClr val="000000"/>
                          </a:solidFill>
                          <a:latin typeface="Century Gothic" panose="020B0502020202020204" pitchFamily="34" charset="0"/>
                        </a:rPr>
                        <a:t>Introduction to Project 1</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Key skills recap, recording from observation, experimentation</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AO1, 2, 3</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Development and consolidation of the mock exam project AO1,2,3</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Digital &amp;photography skills </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Working towards a final outcome</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Completion of project and final piece AO1,2,3,4</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Evaluation</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1 20%</a:t>
                      </a:r>
                    </a:p>
                    <a:p>
                      <a:pPr marL="0" marR="0" lvl="0" indent="0" algn="ctr" defTabSz="914400" rtl="0" fontAlgn="auto" hangingPunct="1">
                        <a:lnSpc>
                          <a:spcPct val="100000"/>
                        </a:lnSpc>
                        <a:spcBef>
                          <a:spcPts val="0"/>
                        </a:spcBef>
                        <a:spcAft>
                          <a:spcPts val="0"/>
                        </a:spcAft>
                        <a:buNone/>
                        <a:tabLst/>
                      </a:pPr>
                      <a:r>
                        <a:rPr lang="en-GB" sz="600" b="0" i="1" dirty="0">
                          <a:solidFill>
                            <a:srgbClr val="000000"/>
                          </a:solidFill>
                          <a:latin typeface="Century Gothic" panose="020B0502020202020204" pitchFamily="34" charset="0"/>
                        </a:rPr>
                        <a:t>Introduction to Project 2</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Recording from observation, experimentation</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Developing independent ideas and responses AO1,2,3</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Development and consolidation of the project AO1,2,3</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3D Skills</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Working towards a final outcome</a:t>
                      </a:r>
                    </a:p>
                    <a:p>
                      <a:pPr lvl="0" algn="ctr"/>
                      <a:endParaRPr lang="en-GB" sz="6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600" b="0">
                          <a:solidFill>
                            <a:srgbClr val="000000"/>
                          </a:solidFill>
                          <a:latin typeface="Century Gothic" panose="020B0502020202020204" pitchFamily="34" charset="0"/>
                        </a:rPr>
                        <a:t>Experimentation and refinement of ideas</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Completion of project and final piece AO1,2,3,4</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Evaluation</a:t>
                      </a:r>
                    </a:p>
                    <a:p>
                      <a:pPr lvl="0" algn="ctr"/>
                      <a:endParaRPr lang="en-GB" sz="6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10854356"/>
                  </a:ext>
                </a:extLst>
              </a:tr>
              <a:tr h="755577">
                <a:tc>
                  <a:txBody>
                    <a:bodyPr/>
                    <a:lstStyle/>
                    <a:p>
                      <a:pPr lvl="0" algn="ctr"/>
                      <a:r>
                        <a:rPr lang="en-GB" sz="600" b="1">
                          <a:solidFill>
                            <a:srgbClr val="000000"/>
                          </a:solidFill>
                          <a:latin typeface="Century Gothic" panose="020B0502020202020204" pitchFamily="34" charset="0"/>
                        </a:rPr>
                        <a:t>Year 11</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1 (20%)</a:t>
                      </a:r>
                    </a:p>
                    <a:p>
                      <a:pPr marL="0" marR="0" lvl="0" indent="0" algn="ctr" defTabSz="914400" rtl="0" fontAlgn="auto" hangingPunct="1">
                        <a:lnSpc>
                          <a:spcPct val="100000"/>
                        </a:lnSpc>
                        <a:spcBef>
                          <a:spcPts val="0"/>
                        </a:spcBef>
                        <a:spcAft>
                          <a:spcPts val="0"/>
                        </a:spcAft>
                        <a:buNone/>
                        <a:tabLst/>
                      </a:pPr>
                      <a:r>
                        <a:rPr lang="en-GB" sz="600" b="0" i="1" dirty="0">
                          <a:solidFill>
                            <a:srgbClr val="000000"/>
                          </a:solidFill>
                          <a:latin typeface="Century Gothic" panose="020B0502020202020204" pitchFamily="34" charset="0"/>
                        </a:rPr>
                        <a:t>Introduction to the Mock Exam Independent (Project 3)</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Choice of 7 starting points</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Development, experimentation and recording increasing independence</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Development and consolidation of project AO1,2,3,4</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Working towards a final outcome</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Presenting a personal and informed final piece</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2 (40%)</a:t>
                      </a:r>
                    </a:p>
                    <a:p>
                      <a:pPr marL="0" marR="0" lvl="0" indent="0" algn="ctr" defTabSz="914400" rtl="0" fontAlgn="auto" hangingPunct="1">
                        <a:lnSpc>
                          <a:spcPct val="100000"/>
                        </a:lnSpc>
                        <a:spcBef>
                          <a:spcPts val="0"/>
                        </a:spcBef>
                        <a:spcAft>
                          <a:spcPts val="0"/>
                        </a:spcAft>
                        <a:buNone/>
                        <a:tabLst/>
                      </a:pPr>
                      <a:r>
                        <a:rPr lang="en-GB" sz="600" b="0" i="1" dirty="0">
                          <a:solidFill>
                            <a:srgbClr val="000000"/>
                          </a:solidFill>
                          <a:latin typeface="Century Gothic" panose="020B0502020202020204" pitchFamily="34" charset="0"/>
                        </a:rPr>
                        <a:t>Externally set task</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Choice of 7 starting points set by AQA</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Independent work covering AO1,2,3,4</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Development of ideas and engagement with artists and sources</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Continuation and development of the EST project</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Developing ideas, experimentation and recording/refinement</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Independent work AO1,2,3,4</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600" b="0" dirty="0">
                          <a:solidFill>
                            <a:srgbClr val="000000"/>
                          </a:solidFill>
                          <a:latin typeface="Century Gothic" panose="020B0502020202020204" pitchFamily="34" charset="0"/>
                        </a:rPr>
                        <a:t>Final 10 hour exam </a:t>
                      </a:r>
                    </a:p>
                    <a:p>
                      <a:pPr lvl="0" algn="ctr"/>
                      <a:r>
                        <a:rPr lang="en-GB" sz="600" b="0" dirty="0">
                          <a:solidFill>
                            <a:srgbClr val="000000"/>
                          </a:solidFill>
                          <a:latin typeface="Century Gothic" panose="020B0502020202020204" pitchFamily="34" charset="0"/>
                        </a:rPr>
                        <a:t>Independent work in controlled conditions </a:t>
                      </a:r>
                    </a:p>
                    <a:p>
                      <a:pPr lvl="0" algn="ctr"/>
                      <a:r>
                        <a:rPr lang="en-GB" sz="600" b="0" dirty="0">
                          <a:solidFill>
                            <a:srgbClr val="000000"/>
                          </a:solidFill>
                          <a:latin typeface="Century Gothic" panose="020B0502020202020204" pitchFamily="34" charset="0"/>
                        </a:rPr>
                        <a:t>Presentation of a body of work including</a:t>
                      </a:r>
                    </a:p>
                    <a:p>
                      <a:pPr lvl="0" algn="ctr"/>
                      <a:r>
                        <a:rPr lang="en-GB" sz="600" b="0" dirty="0">
                          <a:solidFill>
                            <a:srgbClr val="000000"/>
                          </a:solidFill>
                          <a:latin typeface="Century Gothic" panose="020B0502020202020204" pitchFamily="34" charset="0"/>
                        </a:rPr>
                        <a:t>Component 1 and 2 and presentation of a final outcome</a:t>
                      </a:r>
                    </a:p>
                    <a:p>
                      <a:pPr lvl="0" algn="ctr"/>
                      <a:r>
                        <a:rPr lang="en-GB" sz="600" b="0" dirty="0">
                          <a:solidFill>
                            <a:srgbClr val="000000"/>
                          </a:solidFill>
                          <a:latin typeface="Century Gothic" panose="020B0502020202020204" pitchFamily="34" charset="0"/>
                        </a:rPr>
                        <a:t>Final exhibition &amp; moderation </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endParaRPr lang="en-GB" sz="600" b="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246753"/>
                  </a:ext>
                </a:extLst>
              </a:tr>
              <a:tr h="248689">
                <a:tc gridSpan="7">
                  <a:txBody>
                    <a:bodyPr/>
                    <a:lstStyle/>
                    <a:p>
                      <a:pPr lvl="0" algn="ctr"/>
                      <a:r>
                        <a:rPr lang="en-GB" sz="600" b="1" dirty="0">
                          <a:solidFill>
                            <a:srgbClr val="000000"/>
                          </a:solidFill>
                          <a:latin typeface="Century Gothic" panose="020B0502020202020204" pitchFamily="34" charset="0"/>
                        </a:rPr>
                        <a:t>KS5 BTHCC Fine Art</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51736013"/>
                  </a:ext>
                </a:extLst>
              </a:tr>
              <a:tr h="755577">
                <a:tc>
                  <a:txBody>
                    <a:bodyPr/>
                    <a:lstStyle/>
                    <a:p>
                      <a:pPr lvl="0" algn="ctr"/>
                      <a:r>
                        <a:rPr lang="en-GB" sz="600" b="1">
                          <a:solidFill>
                            <a:srgbClr val="000000"/>
                          </a:solidFill>
                          <a:latin typeface="Century Gothic" panose="020B0502020202020204" pitchFamily="34" charset="0"/>
                        </a:rPr>
                        <a:t>Year 12</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Bridging unit</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Introduction to A Level Art</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Series of skills based workshops </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Photography skills</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Experimental Drawing</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Painting</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3D skills</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Wirework</a:t>
                      </a:r>
                    </a:p>
                    <a:p>
                      <a:pPr marL="0" marR="0" lvl="0" indent="0" algn="ctr" defTabSz="914400" rtl="0" fontAlgn="auto" hangingPunct="1">
                        <a:lnSpc>
                          <a:spcPct val="100000"/>
                        </a:lnSpc>
                        <a:spcBef>
                          <a:spcPts val="0"/>
                        </a:spcBef>
                        <a:spcAft>
                          <a:spcPts val="0"/>
                        </a:spcAft>
                        <a:buNone/>
                        <a:tabLst/>
                      </a:pPr>
                      <a:r>
                        <a:rPr lang="en-GB" sz="600" b="0">
                          <a:solidFill>
                            <a:srgbClr val="000000"/>
                          </a:solidFill>
                          <a:latin typeface="Century Gothic" panose="020B0502020202020204" pitchFamily="34" charset="0"/>
                        </a:rPr>
                        <a:t>Artist research and analysis</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Continuation of skills work shop</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Begin component 1 Approx February/March </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1 (60%)</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Introduction to the Personal Investigation choosing your focus</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600" b="1" dirty="0">
                          <a:solidFill>
                            <a:srgbClr val="000000"/>
                          </a:solidFill>
                          <a:latin typeface="Century Gothic" panose="020B0502020202020204" pitchFamily="34" charset="0"/>
                        </a:rPr>
                        <a:t>Component 1 (60%)</a:t>
                      </a:r>
                    </a:p>
                    <a:p>
                      <a:pPr lvl="0" algn="ctr"/>
                      <a:r>
                        <a:rPr lang="en-GB" sz="600" b="0" dirty="0">
                          <a:solidFill>
                            <a:srgbClr val="000000"/>
                          </a:solidFill>
                          <a:latin typeface="Century Gothic" panose="020B0502020202020204" pitchFamily="34" charset="0"/>
                        </a:rPr>
                        <a:t>Personal Investigation continued AO1,2,3,4</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600" b="1" dirty="0">
                          <a:solidFill>
                            <a:srgbClr val="000000"/>
                          </a:solidFill>
                          <a:latin typeface="Century Gothic" panose="020B0502020202020204" pitchFamily="34" charset="0"/>
                        </a:rPr>
                        <a:t>Component 1 (60%)</a:t>
                      </a:r>
                    </a:p>
                    <a:p>
                      <a:pPr lvl="0" algn="ctr"/>
                      <a:r>
                        <a:rPr lang="en-GB" sz="600" b="0" dirty="0">
                          <a:solidFill>
                            <a:srgbClr val="000000"/>
                          </a:solidFill>
                          <a:latin typeface="Century Gothic" panose="020B0502020202020204" pitchFamily="34" charset="0"/>
                        </a:rPr>
                        <a:t>Personal Investigation continued AO1,2,3,4</a:t>
                      </a:r>
                    </a:p>
                    <a:p>
                      <a:pPr lvl="0" algn="ctr"/>
                      <a:r>
                        <a:rPr lang="en-GB" sz="600" b="0" dirty="0">
                          <a:solidFill>
                            <a:srgbClr val="000000"/>
                          </a:solidFill>
                          <a:latin typeface="Century Gothic" panose="020B0502020202020204" pitchFamily="34" charset="0"/>
                        </a:rPr>
                        <a:t>Introduction to essay component</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18527037"/>
                  </a:ext>
                </a:extLst>
              </a:tr>
              <a:tr h="755577">
                <a:tc>
                  <a:txBody>
                    <a:bodyPr/>
                    <a:lstStyle/>
                    <a:p>
                      <a:pPr lvl="0" algn="ctr"/>
                      <a:r>
                        <a:rPr lang="en-GB" sz="600" b="1" dirty="0">
                          <a:solidFill>
                            <a:srgbClr val="000000"/>
                          </a:solidFill>
                          <a:latin typeface="Century Gothic" panose="020B0502020202020204" pitchFamily="34" charset="0"/>
                        </a:rPr>
                        <a:t>Year 13</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1 (60%)</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Personal Investigation Essay</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1 (60%)</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Personal Investigation Essay</a:t>
                      </a: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2 (40%)</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Personal Investigation Submission</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EST </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Choice of questions from AQA</a:t>
                      </a: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2 (40%</a:t>
                      </a:r>
                      <a:r>
                        <a:rPr lang="en-GB" sz="600" b="0" dirty="0">
                          <a:solidFill>
                            <a:srgbClr val="000000"/>
                          </a:solidFill>
                          <a:latin typeface="Century Gothic" panose="020B0502020202020204" pitchFamily="34" charset="0"/>
                        </a:rPr>
                        <a:t>)</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EST </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Choice of questions from AQA</a:t>
                      </a:r>
                    </a:p>
                    <a:p>
                      <a:pPr marL="0" marR="0" lvl="0" indent="0" algn="ctr" defTabSz="914400" rtl="0" fontAlgn="auto" hangingPunct="1">
                        <a:lnSpc>
                          <a:spcPct val="100000"/>
                        </a:lnSpc>
                        <a:spcBef>
                          <a:spcPts val="0"/>
                        </a:spcBef>
                        <a:spcAft>
                          <a:spcPts val="0"/>
                        </a:spcAft>
                        <a:buNone/>
                        <a:tabLst/>
                      </a:pP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1" dirty="0">
                          <a:solidFill>
                            <a:srgbClr val="000000"/>
                          </a:solidFill>
                          <a:latin typeface="Century Gothic" panose="020B0502020202020204" pitchFamily="34" charset="0"/>
                        </a:rPr>
                        <a:t>Component 2 (40%)</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EST </a:t>
                      </a:r>
                    </a:p>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Choice of questions from AQA</a:t>
                      </a:r>
                    </a:p>
                    <a:p>
                      <a:pPr lvl="0" algn="ct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600" b="0" dirty="0">
                          <a:solidFill>
                            <a:srgbClr val="000000"/>
                          </a:solidFill>
                          <a:latin typeface="Century Gothic" panose="020B0502020202020204" pitchFamily="34" charset="0"/>
                        </a:rPr>
                        <a:t>Completion of EST and 15 hour submission</a:t>
                      </a:r>
                    </a:p>
                    <a:p>
                      <a:pPr lvl="0" algn="ctr"/>
                      <a:endParaRPr lang="en-GB" sz="600" b="0" dirty="0">
                        <a:solidFill>
                          <a:srgbClr val="000000"/>
                        </a:solidFill>
                        <a:latin typeface="Century Gothic" panose="020B0502020202020204" pitchFamily="34" charset="0"/>
                      </a:endParaRPr>
                    </a:p>
                  </a:txBody>
                  <a:tcPr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67728724"/>
                  </a:ext>
                </a:extLst>
              </a:tr>
            </a:tbl>
          </a:graphicData>
        </a:graphic>
      </p:graphicFrame>
      <p:pic>
        <p:nvPicPr>
          <p:cNvPr id="5" name="Picture 17" descr="A picture containing screenshot, text&#10;&#10;Description automatically generated">
            <a:extLst>
              <a:ext uri="{FF2B5EF4-FFF2-40B4-BE49-F238E27FC236}">
                <a16:creationId xmlns:a16="http://schemas.microsoft.com/office/drawing/2014/main" id="{2818A4ED-0ECA-C29A-A46D-4DECABC504ED}"/>
              </a:ext>
            </a:extLst>
          </p:cNvPr>
          <p:cNvPicPr>
            <a:picLocks noChangeAspect="1"/>
          </p:cNvPicPr>
          <p:nvPr/>
        </p:nvPicPr>
        <p:blipFill>
          <a:blip/>
          <a:srcRect r="82883" b="-2105"/>
          <a:stretch>
            <a:fillRect/>
          </a:stretch>
        </p:blipFill>
        <p:spPr>
          <a:xfrm>
            <a:off x="11577575" y="44000"/>
            <a:ext cx="551017" cy="456980"/>
          </a:xfrm>
          <a:prstGeom prst="rect">
            <a:avLst/>
          </a:prstGeom>
          <a:noFill/>
          <a:ln cap="flat">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215</TotalTime>
  <Words>831</Words>
  <Application>Microsoft Office PowerPoint</Application>
  <PresentationFormat>Widescreen</PresentationFormat>
  <Paragraphs>167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Century Gothic</vt:lpstr>
      <vt:lpstr>Office Theme</vt:lpstr>
      <vt:lpstr>BTHCC Art Curriculum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 T Quigley</dc:creator>
  <cp:lastModifiedBy>Mrs L Hussain</cp:lastModifiedBy>
  <cp:revision>5</cp:revision>
  <dcterms:created xsi:type="dcterms:W3CDTF">2024-10-02T10:52:13Z</dcterms:created>
  <dcterms:modified xsi:type="dcterms:W3CDTF">2024-10-08T06:52:53Z</dcterms:modified>
</cp:coreProperties>
</file>