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816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259326" y="85470"/>
            <a:ext cx="715137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900" i="1" spc="-105" dirty="0">
                <a:latin typeface="Verdana"/>
                <a:cs typeface="Verdana"/>
              </a:rPr>
              <a:t>In</a:t>
            </a:r>
            <a:r>
              <a:rPr sz="900" i="1" spc="-25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the</a:t>
            </a:r>
            <a:r>
              <a:rPr sz="900" i="1" spc="-35" dirty="0">
                <a:latin typeface="Verdana"/>
                <a:cs typeface="Verdana"/>
              </a:rPr>
              <a:t> </a:t>
            </a:r>
            <a:r>
              <a:rPr sz="900" i="1" spc="-60" dirty="0">
                <a:latin typeface="Verdana"/>
                <a:cs typeface="Verdana"/>
              </a:rPr>
              <a:t>business</a:t>
            </a:r>
            <a:r>
              <a:rPr sz="900" i="1" spc="-15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department</a:t>
            </a:r>
            <a:r>
              <a:rPr sz="900" i="1" spc="-45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we</a:t>
            </a:r>
            <a:r>
              <a:rPr sz="900" i="1" spc="-15" dirty="0">
                <a:latin typeface="Verdana"/>
                <a:cs typeface="Verdana"/>
              </a:rPr>
              <a:t> </a:t>
            </a:r>
            <a:r>
              <a:rPr sz="900" i="1" spc="-75" dirty="0">
                <a:latin typeface="Verdana"/>
                <a:cs typeface="Verdana"/>
              </a:rPr>
              <a:t>instill</a:t>
            </a:r>
            <a:r>
              <a:rPr sz="900" i="1" spc="-70" dirty="0">
                <a:latin typeface="Verdana"/>
                <a:cs typeface="Verdana"/>
              </a:rPr>
              <a:t> </a:t>
            </a:r>
            <a:r>
              <a:rPr sz="900" i="1" spc="-55" dirty="0">
                <a:latin typeface="Verdana"/>
                <a:cs typeface="Verdana"/>
              </a:rPr>
              <a:t>in</a:t>
            </a:r>
            <a:r>
              <a:rPr sz="900" i="1" spc="-10" dirty="0">
                <a:latin typeface="Verdana"/>
                <a:cs typeface="Verdana"/>
              </a:rPr>
              <a:t> </a:t>
            </a:r>
            <a:r>
              <a:rPr sz="900" i="1" spc="-40" dirty="0">
                <a:latin typeface="Verdana"/>
                <a:cs typeface="Verdana"/>
              </a:rPr>
              <a:t>our</a:t>
            </a:r>
            <a:r>
              <a:rPr sz="900" i="1" spc="-20" dirty="0">
                <a:latin typeface="Verdana"/>
                <a:cs typeface="Verdana"/>
              </a:rPr>
              <a:t> </a:t>
            </a:r>
            <a:r>
              <a:rPr sz="900" i="1" spc="-45" dirty="0">
                <a:latin typeface="Verdana"/>
                <a:cs typeface="Verdana"/>
              </a:rPr>
              <a:t>learners</a:t>
            </a:r>
            <a:r>
              <a:rPr sz="900" i="1" spc="-40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the</a:t>
            </a:r>
            <a:r>
              <a:rPr sz="900" i="1" spc="-40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belief</a:t>
            </a:r>
            <a:r>
              <a:rPr sz="900" i="1" spc="-30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that</a:t>
            </a:r>
            <a:r>
              <a:rPr sz="900" i="1" spc="-45" dirty="0">
                <a:latin typeface="Verdana"/>
                <a:cs typeface="Verdana"/>
              </a:rPr>
              <a:t> </a:t>
            </a:r>
            <a:r>
              <a:rPr sz="900" i="1" spc="-25" dirty="0">
                <a:latin typeface="Verdana"/>
                <a:cs typeface="Verdana"/>
              </a:rPr>
              <a:t>they</a:t>
            </a:r>
            <a:r>
              <a:rPr sz="900" i="1" spc="-45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are</a:t>
            </a:r>
            <a:r>
              <a:rPr sz="900" i="1" spc="-15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capable</a:t>
            </a:r>
            <a:r>
              <a:rPr sz="900" i="1" spc="-4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of</a:t>
            </a:r>
            <a:r>
              <a:rPr sz="900" i="1" spc="-5" dirty="0">
                <a:latin typeface="Verdana"/>
                <a:cs typeface="Verdana"/>
              </a:rPr>
              <a:t> </a:t>
            </a:r>
            <a:r>
              <a:rPr sz="900" i="1" spc="-30" dirty="0">
                <a:latin typeface="Verdana"/>
                <a:cs typeface="Verdana"/>
              </a:rPr>
              <a:t>bringing</a:t>
            </a:r>
            <a:r>
              <a:rPr sz="900" i="1" spc="-35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about</a:t>
            </a:r>
            <a:r>
              <a:rPr sz="900" i="1" spc="-30" dirty="0">
                <a:latin typeface="Verdana"/>
                <a:cs typeface="Verdana"/>
              </a:rPr>
              <a:t> </a:t>
            </a:r>
            <a:r>
              <a:rPr sz="900" i="1" spc="-35" dirty="0">
                <a:latin typeface="Verdana"/>
                <a:cs typeface="Verdana"/>
              </a:rPr>
              <a:t>positive</a:t>
            </a:r>
            <a:r>
              <a:rPr sz="900" i="1" spc="-55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change</a:t>
            </a:r>
            <a:r>
              <a:rPr sz="900" i="1" spc="-10" dirty="0">
                <a:latin typeface="Verdana"/>
                <a:cs typeface="Verdana"/>
              </a:rPr>
              <a:t> </a:t>
            </a:r>
            <a:r>
              <a:rPr sz="900" i="1" spc="-55" dirty="0">
                <a:latin typeface="Verdana"/>
                <a:cs typeface="Verdana"/>
              </a:rPr>
              <a:t>in</a:t>
            </a:r>
            <a:r>
              <a:rPr sz="900" i="1" spc="-20" dirty="0">
                <a:latin typeface="Verdana"/>
                <a:cs typeface="Verdana"/>
              </a:rPr>
              <a:t> </a:t>
            </a:r>
            <a:r>
              <a:rPr sz="900" i="1" spc="-25" dirty="0">
                <a:latin typeface="Verdana"/>
                <a:cs typeface="Verdana"/>
              </a:rPr>
              <a:t>our</a:t>
            </a:r>
            <a:r>
              <a:rPr sz="900" i="1" spc="500" dirty="0">
                <a:latin typeface="Verdana"/>
                <a:cs typeface="Verdana"/>
              </a:rPr>
              <a:t> </a:t>
            </a:r>
            <a:r>
              <a:rPr sz="900" i="1" spc="-35" dirty="0">
                <a:latin typeface="Verdana"/>
                <a:cs typeface="Verdana"/>
              </a:rPr>
              <a:t>world. </a:t>
            </a:r>
            <a:r>
              <a:rPr sz="900" i="1" dirty="0">
                <a:latin typeface="Verdana"/>
                <a:cs typeface="Verdana"/>
              </a:rPr>
              <a:t>We</a:t>
            </a:r>
            <a:r>
              <a:rPr sz="900" i="1" spc="-2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prepare</a:t>
            </a:r>
            <a:r>
              <a:rPr sz="900" i="1" spc="-25" dirty="0">
                <a:latin typeface="Verdana"/>
                <a:cs typeface="Verdana"/>
              </a:rPr>
              <a:t> </a:t>
            </a:r>
            <a:r>
              <a:rPr sz="900" i="1" spc="-20" dirty="0">
                <a:latin typeface="Verdana"/>
                <a:cs typeface="Verdana"/>
              </a:rPr>
              <a:t>them</a:t>
            </a:r>
            <a:r>
              <a:rPr sz="900" i="1" spc="-55" dirty="0">
                <a:latin typeface="Verdana"/>
                <a:cs typeface="Verdana"/>
              </a:rPr>
              <a:t> </a:t>
            </a:r>
            <a:r>
              <a:rPr sz="900" i="1" spc="-40" dirty="0">
                <a:latin typeface="Verdana"/>
                <a:cs typeface="Verdana"/>
              </a:rPr>
              <a:t>for</a:t>
            </a:r>
            <a:r>
              <a:rPr sz="900" i="1" spc="-30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adult</a:t>
            </a:r>
            <a:r>
              <a:rPr sz="900" i="1" spc="-40" dirty="0">
                <a:latin typeface="Verdana"/>
                <a:cs typeface="Verdana"/>
              </a:rPr>
              <a:t> </a:t>
            </a:r>
            <a:r>
              <a:rPr sz="900" i="1" spc="-35" dirty="0">
                <a:latin typeface="Verdana"/>
                <a:cs typeface="Verdana"/>
              </a:rPr>
              <a:t>life</a:t>
            </a:r>
            <a:r>
              <a:rPr sz="900" i="1" spc="-80" dirty="0">
                <a:latin typeface="Verdana"/>
                <a:cs typeface="Verdana"/>
              </a:rPr>
              <a:t> </a:t>
            </a:r>
            <a:r>
              <a:rPr sz="900" i="1" spc="-55" dirty="0">
                <a:latin typeface="Verdana"/>
                <a:cs typeface="Verdana"/>
              </a:rPr>
              <a:t>in</a:t>
            </a:r>
            <a:r>
              <a:rPr sz="900" i="1" spc="-25" dirty="0">
                <a:latin typeface="Verdana"/>
                <a:cs typeface="Verdana"/>
              </a:rPr>
              <a:t> </a:t>
            </a:r>
            <a:r>
              <a:rPr sz="900" i="1" spc="75" dirty="0">
                <a:latin typeface="Verdana"/>
                <a:cs typeface="Verdana"/>
              </a:rPr>
              <a:t>a</a:t>
            </a:r>
            <a:r>
              <a:rPr sz="900" i="1" spc="-25" dirty="0">
                <a:latin typeface="Verdana"/>
                <a:cs typeface="Verdana"/>
              </a:rPr>
              <a:t> </a:t>
            </a:r>
            <a:r>
              <a:rPr sz="900" i="1" spc="-60" dirty="0">
                <a:latin typeface="Verdana"/>
                <a:cs typeface="Verdana"/>
              </a:rPr>
              <a:t>business</a:t>
            </a:r>
            <a:r>
              <a:rPr sz="900" i="1" spc="-35" dirty="0">
                <a:latin typeface="Verdana"/>
                <a:cs typeface="Verdana"/>
              </a:rPr>
              <a:t> environment,</a:t>
            </a:r>
            <a:r>
              <a:rPr sz="900" i="1" spc="-60" dirty="0">
                <a:latin typeface="Verdana"/>
                <a:cs typeface="Verdana"/>
              </a:rPr>
              <a:t> </a:t>
            </a:r>
            <a:r>
              <a:rPr sz="900" i="1" spc="-25" dirty="0">
                <a:latin typeface="Verdana"/>
                <a:cs typeface="Verdana"/>
              </a:rPr>
              <a:t>building</a:t>
            </a:r>
            <a:r>
              <a:rPr sz="900" i="1" spc="-55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confidence</a:t>
            </a:r>
            <a:r>
              <a:rPr sz="900" i="1" spc="-60" dirty="0">
                <a:latin typeface="Verdana"/>
                <a:cs typeface="Verdana"/>
              </a:rPr>
              <a:t> </a:t>
            </a:r>
            <a:r>
              <a:rPr sz="900" i="1" spc="-55" dirty="0">
                <a:latin typeface="Verdana"/>
                <a:cs typeface="Verdana"/>
              </a:rPr>
              <a:t>in</a:t>
            </a:r>
            <a:r>
              <a:rPr sz="900" i="1" spc="-25" dirty="0">
                <a:latin typeface="Verdana"/>
                <a:cs typeface="Verdana"/>
              </a:rPr>
              <a:t> </a:t>
            </a:r>
            <a:r>
              <a:rPr sz="900" i="1" spc="-50" dirty="0">
                <a:latin typeface="Verdana"/>
                <a:cs typeface="Verdana"/>
              </a:rPr>
              <a:t>their</a:t>
            </a:r>
            <a:r>
              <a:rPr sz="900" i="1" spc="-60" dirty="0">
                <a:latin typeface="Verdana"/>
                <a:cs typeface="Verdana"/>
              </a:rPr>
              <a:t> </a:t>
            </a:r>
            <a:r>
              <a:rPr sz="900" i="1" spc="-25" dirty="0">
                <a:latin typeface="Verdana"/>
                <a:cs typeface="Verdana"/>
              </a:rPr>
              <a:t>understanding</a:t>
            </a:r>
            <a:r>
              <a:rPr sz="900" i="1" spc="-7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of</a:t>
            </a:r>
            <a:r>
              <a:rPr sz="900" i="1" spc="-3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how</a:t>
            </a:r>
            <a:r>
              <a:rPr sz="900" i="1" spc="-1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to</a:t>
            </a:r>
            <a:r>
              <a:rPr sz="900" i="1" spc="-70" dirty="0">
                <a:latin typeface="Verdana"/>
                <a:cs typeface="Verdana"/>
              </a:rPr>
              <a:t> </a:t>
            </a:r>
            <a:r>
              <a:rPr sz="900" i="1" spc="-25" dirty="0">
                <a:latin typeface="Verdana"/>
                <a:cs typeface="Verdana"/>
              </a:rPr>
              <a:t>treat</a:t>
            </a:r>
            <a:r>
              <a:rPr sz="900" i="1" spc="-50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others </a:t>
            </a:r>
            <a:r>
              <a:rPr sz="900" i="1" spc="-50" dirty="0">
                <a:latin typeface="Verdana"/>
                <a:cs typeface="Verdana"/>
              </a:rPr>
              <a:t>fairly </a:t>
            </a:r>
            <a:r>
              <a:rPr sz="900" i="1" spc="-65" dirty="0">
                <a:latin typeface="Verdana"/>
                <a:cs typeface="Verdana"/>
              </a:rPr>
              <a:t>whilst</a:t>
            </a:r>
            <a:r>
              <a:rPr sz="900" i="1" spc="-55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becoming</a:t>
            </a:r>
            <a:r>
              <a:rPr sz="900" i="1" spc="-25" dirty="0">
                <a:latin typeface="Verdana"/>
                <a:cs typeface="Verdana"/>
              </a:rPr>
              <a:t> </a:t>
            </a:r>
            <a:r>
              <a:rPr sz="900" i="1" spc="-55" dirty="0">
                <a:latin typeface="Verdana"/>
                <a:cs typeface="Verdana"/>
              </a:rPr>
              <a:t>resilient</a:t>
            </a:r>
            <a:r>
              <a:rPr sz="900" i="1" spc="-65" dirty="0">
                <a:latin typeface="Verdana"/>
                <a:cs typeface="Verdana"/>
              </a:rPr>
              <a:t> </a:t>
            </a:r>
            <a:r>
              <a:rPr sz="900" i="1" spc="-45" dirty="0">
                <a:latin typeface="Verdana"/>
                <a:cs typeface="Verdana"/>
              </a:rPr>
              <a:t>citizens</a:t>
            </a:r>
            <a:r>
              <a:rPr sz="900" i="1" spc="-40" dirty="0">
                <a:latin typeface="Verdana"/>
                <a:cs typeface="Verdana"/>
              </a:rPr>
              <a:t> </a:t>
            </a:r>
            <a:r>
              <a:rPr sz="900" i="1" spc="-55" dirty="0">
                <a:latin typeface="Verdana"/>
                <a:cs typeface="Verdana"/>
              </a:rPr>
              <a:t>in</a:t>
            </a:r>
            <a:r>
              <a:rPr sz="900" i="1" spc="-25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an</a:t>
            </a:r>
            <a:r>
              <a:rPr sz="900" i="1" spc="-20" dirty="0">
                <a:latin typeface="Verdana"/>
                <a:cs typeface="Verdana"/>
              </a:rPr>
              <a:t> </a:t>
            </a:r>
            <a:r>
              <a:rPr sz="900" i="1" spc="-40" dirty="0">
                <a:latin typeface="Verdana"/>
                <a:cs typeface="Verdana"/>
              </a:rPr>
              <a:t>ever-</a:t>
            </a:r>
            <a:r>
              <a:rPr sz="900" i="1" dirty="0">
                <a:latin typeface="Verdana"/>
                <a:cs typeface="Verdana"/>
              </a:rPr>
              <a:t>changing</a:t>
            </a:r>
            <a:r>
              <a:rPr sz="900" i="1" spc="-45" dirty="0">
                <a:latin typeface="Verdana"/>
                <a:cs typeface="Verdana"/>
              </a:rPr>
              <a:t> </a:t>
            </a:r>
            <a:r>
              <a:rPr sz="900" i="1" spc="-30" dirty="0">
                <a:latin typeface="Verdana"/>
                <a:cs typeface="Verdana"/>
              </a:rPr>
              <a:t>society.</a:t>
            </a:r>
            <a:r>
              <a:rPr sz="900" i="1" spc="-45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We </a:t>
            </a:r>
            <a:r>
              <a:rPr sz="900" i="1" spc="-55" dirty="0">
                <a:latin typeface="Verdana"/>
                <a:cs typeface="Verdana"/>
              </a:rPr>
              <a:t>inspire</a:t>
            </a:r>
            <a:r>
              <a:rPr sz="900" i="1" spc="-20" dirty="0">
                <a:latin typeface="Verdana"/>
                <a:cs typeface="Verdana"/>
              </a:rPr>
              <a:t> </a:t>
            </a:r>
            <a:r>
              <a:rPr sz="900" i="1" spc="-45" dirty="0">
                <a:latin typeface="Verdana"/>
                <a:cs typeface="Verdana"/>
              </a:rPr>
              <a:t>students</a:t>
            </a:r>
            <a:r>
              <a:rPr sz="900" i="1" spc="-65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to</a:t>
            </a:r>
            <a:r>
              <a:rPr sz="900" i="1" spc="-4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have</a:t>
            </a:r>
            <a:r>
              <a:rPr sz="900" i="1" spc="-20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the</a:t>
            </a:r>
            <a:r>
              <a:rPr sz="900" i="1" spc="-50" dirty="0">
                <a:latin typeface="Verdana"/>
                <a:cs typeface="Verdana"/>
              </a:rPr>
              <a:t> </a:t>
            </a:r>
            <a:r>
              <a:rPr sz="900" i="1" spc="-95" dirty="0">
                <a:latin typeface="Verdana"/>
                <a:cs typeface="Verdana"/>
              </a:rPr>
              <a:t>skills</a:t>
            </a:r>
            <a:r>
              <a:rPr sz="900" i="1" spc="-6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to</a:t>
            </a:r>
            <a:r>
              <a:rPr sz="900" i="1" spc="-65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be</a:t>
            </a:r>
            <a:r>
              <a:rPr sz="900" i="1" spc="-1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able</a:t>
            </a:r>
            <a:r>
              <a:rPr sz="900" i="1" spc="-25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to</a:t>
            </a:r>
            <a:r>
              <a:rPr sz="900" i="1" spc="-60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build</a:t>
            </a:r>
            <a:r>
              <a:rPr sz="900" i="1" spc="-45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their </a:t>
            </a:r>
            <a:r>
              <a:rPr sz="900" i="1" dirty="0">
                <a:latin typeface="Verdana"/>
                <a:cs typeface="Verdana"/>
              </a:rPr>
              <a:t>own</a:t>
            </a:r>
            <a:r>
              <a:rPr sz="900" i="1" spc="-30" dirty="0">
                <a:latin typeface="Verdana"/>
                <a:cs typeface="Verdana"/>
              </a:rPr>
              <a:t> </a:t>
            </a:r>
            <a:r>
              <a:rPr sz="900" i="1" spc="-35" dirty="0">
                <a:latin typeface="Verdana"/>
                <a:cs typeface="Verdana"/>
              </a:rPr>
              <a:t>successful </a:t>
            </a:r>
            <a:r>
              <a:rPr sz="900" i="1" spc="-60" dirty="0">
                <a:latin typeface="Verdana"/>
                <a:cs typeface="Verdana"/>
              </a:rPr>
              <a:t>business,</a:t>
            </a:r>
            <a:r>
              <a:rPr sz="900" i="1" spc="-40" dirty="0">
                <a:latin typeface="Verdana"/>
                <a:cs typeface="Verdana"/>
              </a:rPr>
              <a:t> </a:t>
            </a:r>
            <a:r>
              <a:rPr sz="900" i="1" spc="-45" dirty="0">
                <a:latin typeface="Verdana"/>
                <a:cs typeface="Verdana"/>
              </a:rPr>
              <a:t>solving</a:t>
            </a:r>
            <a:r>
              <a:rPr sz="900" i="1" spc="-55" dirty="0">
                <a:latin typeface="Verdana"/>
                <a:cs typeface="Verdana"/>
              </a:rPr>
              <a:t> </a:t>
            </a:r>
            <a:r>
              <a:rPr sz="900" i="1" spc="-35" dirty="0">
                <a:latin typeface="Verdana"/>
                <a:cs typeface="Verdana"/>
              </a:rPr>
              <a:t>problems, </a:t>
            </a:r>
            <a:r>
              <a:rPr sz="900" i="1" dirty="0">
                <a:latin typeface="Verdana"/>
                <a:cs typeface="Verdana"/>
              </a:rPr>
              <a:t>managing</a:t>
            </a:r>
            <a:r>
              <a:rPr sz="900" i="1" spc="-30" dirty="0">
                <a:latin typeface="Verdana"/>
                <a:cs typeface="Verdana"/>
              </a:rPr>
              <a:t> </a:t>
            </a:r>
            <a:r>
              <a:rPr sz="900" i="1" spc="-40" dirty="0">
                <a:latin typeface="Verdana"/>
                <a:cs typeface="Verdana"/>
              </a:rPr>
              <a:t>resources </a:t>
            </a:r>
            <a:r>
              <a:rPr sz="900" i="1" dirty="0">
                <a:latin typeface="Verdana"/>
                <a:cs typeface="Verdana"/>
              </a:rPr>
              <a:t>and</a:t>
            </a:r>
            <a:r>
              <a:rPr sz="900" i="1" spc="-30" dirty="0">
                <a:latin typeface="Verdana"/>
                <a:cs typeface="Verdana"/>
              </a:rPr>
              <a:t> </a:t>
            </a:r>
            <a:r>
              <a:rPr sz="900" i="1" spc="-20" dirty="0">
                <a:latin typeface="Verdana"/>
                <a:cs typeface="Verdana"/>
              </a:rPr>
              <a:t>reflecting</a:t>
            </a:r>
            <a:r>
              <a:rPr sz="900" i="1" spc="-75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on</a:t>
            </a:r>
            <a:r>
              <a:rPr sz="900" i="1" spc="-35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the</a:t>
            </a:r>
            <a:r>
              <a:rPr sz="900" i="1" spc="-5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impact</a:t>
            </a:r>
            <a:r>
              <a:rPr sz="900" i="1" spc="-35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of</a:t>
            </a:r>
            <a:r>
              <a:rPr sz="900" i="1" spc="-20" dirty="0">
                <a:latin typeface="Verdana"/>
                <a:cs typeface="Verdana"/>
              </a:rPr>
              <a:t> </a:t>
            </a:r>
            <a:r>
              <a:rPr sz="900" i="1" spc="-25" dirty="0">
                <a:latin typeface="Verdana"/>
                <a:cs typeface="Verdana"/>
              </a:rPr>
              <a:t>all</a:t>
            </a:r>
            <a:r>
              <a:rPr sz="900" i="1" spc="-45" dirty="0">
                <a:latin typeface="Verdana"/>
                <a:cs typeface="Verdana"/>
              </a:rPr>
              <a:t> </a:t>
            </a:r>
            <a:r>
              <a:rPr sz="900" i="1" spc="-35" dirty="0">
                <a:latin typeface="Verdana"/>
                <a:cs typeface="Verdana"/>
              </a:rPr>
              <a:t>stakeholders</a:t>
            </a:r>
            <a:r>
              <a:rPr sz="900" i="1" spc="-70" dirty="0">
                <a:latin typeface="Verdana"/>
                <a:cs typeface="Verdana"/>
              </a:rPr>
              <a:t> </a:t>
            </a:r>
            <a:r>
              <a:rPr sz="900" i="1" spc="-55" dirty="0">
                <a:latin typeface="Verdana"/>
                <a:cs typeface="Verdana"/>
              </a:rPr>
              <a:t>in</a:t>
            </a:r>
            <a:r>
              <a:rPr sz="900" i="1" spc="-30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the</a:t>
            </a:r>
            <a:r>
              <a:rPr sz="900" i="1" spc="-50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business.</a:t>
            </a:r>
            <a:endParaRPr sz="900">
              <a:latin typeface="Verdana"/>
              <a:cs typeface="Verdan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15823" y="44196"/>
            <a:ext cx="3896995" cy="355600"/>
          </a:xfrm>
          <a:custGeom>
            <a:avLst/>
            <a:gdLst/>
            <a:ahLst/>
            <a:cxnLst/>
            <a:rect l="l" t="t" r="r" b="b"/>
            <a:pathLst>
              <a:path w="3896995" h="355600">
                <a:moveTo>
                  <a:pt x="3896867" y="0"/>
                </a:moveTo>
                <a:lnTo>
                  <a:pt x="0" y="0"/>
                </a:lnTo>
                <a:lnTo>
                  <a:pt x="0" y="355091"/>
                </a:lnTo>
                <a:lnTo>
                  <a:pt x="3896867" y="355091"/>
                </a:lnTo>
                <a:lnTo>
                  <a:pt x="3896867" y="0"/>
                </a:lnTo>
                <a:close/>
              </a:path>
            </a:pathLst>
          </a:custGeom>
          <a:solidFill>
            <a:srgbClr val="E1EF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94563" y="88773"/>
            <a:ext cx="372491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60" dirty="0">
                <a:latin typeface="Tahoma"/>
                <a:cs typeface="Tahoma"/>
              </a:rPr>
              <a:t>BTHCC</a:t>
            </a:r>
            <a:r>
              <a:rPr sz="1400" b="1" spc="-25" dirty="0">
                <a:latin typeface="Tahoma"/>
                <a:cs typeface="Tahoma"/>
              </a:rPr>
              <a:t> </a:t>
            </a:r>
            <a:r>
              <a:rPr sz="1400" b="1" spc="-90" dirty="0">
                <a:latin typeface="Tahoma"/>
                <a:cs typeface="Tahoma"/>
              </a:rPr>
              <a:t>Business</a:t>
            </a:r>
            <a:r>
              <a:rPr sz="1400" b="1" spc="5" dirty="0">
                <a:latin typeface="Tahoma"/>
                <a:cs typeface="Tahoma"/>
              </a:rPr>
              <a:t> </a:t>
            </a:r>
            <a:r>
              <a:rPr sz="1400" b="1" spc="-80" dirty="0">
                <a:latin typeface="Tahoma"/>
                <a:cs typeface="Tahoma"/>
              </a:rPr>
              <a:t>Studies</a:t>
            </a:r>
            <a:r>
              <a:rPr sz="1400" b="1" spc="5" dirty="0">
                <a:latin typeface="Tahoma"/>
                <a:cs typeface="Tahoma"/>
              </a:rPr>
              <a:t> </a:t>
            </a:r>
            <a:r>
              <a:rPr sz="1400" b="1" spc="-45" dirty="0">
                <a:latin typeface="Tahoma"/>
                <a:cs typeface="Tahoma"/>
              </a:rPr>
              <a:t>Curriculum</a:t>
            </a:r>
            <a:endParaRPr sz="1400" dirty="0">
              <a:latin typeface="Tahoma"/>
              <a:cs typeface="Tahoma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53443" y="150876"/>
            <a:ext cx="508976" cy="446277"/>
          </a:xfrm>
          <a:prstGeom prst="rect">
            <a:avLst/>
          </a:prstGeom>
        </p:spPr>
      </p:pic>
      <p:grpSp>
        <p:nvGrpSpPr>
          <p:cNvPr id="6" name="object 6"/>
          <p:cNvGrpSpPr/>
          <p:nvPr/>
        </p:nvGrpSpPr>
        <p:grpSpPr>
          <a:xfrm>
            <a:off x="2850260" y="2161158"/>
            <a:ext cx="1797050" cy="516255"/>
            <a:chOff x="2850260" y="2161158"/>
            <a:chExt cx="1797050" cy="516255"/>
          </a:xfrm>
        </p:grpSpPr>
        <p:sp>
          <p:nvSpPr>
            <p:cNvPr id="7" name="object 7"/>
            <p:cNvSpPr/>
            <p:nvPr/>
          </p:nvSpPr>
          <p:spPr>
            <a:xfrm>
              <a:off x="2859785" y="2329433"/>
              <a:ext cx="1458595" cy="338455"/>
            </a:xfrm>
            <a:custGeom>
              <a:avLst/>
              <a:gdLst/>
              <a:ahLst/>
              <a:cxnLst/>
              <a:rect l="l" t="t" r="r" b="b"/>
              <a:pathLst>
                <a:path w="1458595" h="338455">
                  <a:moveTo>
                    <a:pt x="0" y="338327"/>
                  </a:moveTo>
                  <a:lnTo>
                    <a:pt x="1458467" y="338327"/>
                  </a:lnTo>
                  <a:lnTo>
                    <a:pt x="1458467" y="0"/>
                  </a:lnTo>
                  <a:lnTo>
                    <a:pt x="0" y="0"/>
                  </a:lnTo>
                  <a:lnTo>
                    <a:pt x="0" y="338327"/>
                  </a:lnTo>
                  <a:close/>
                </a:path>
              </a:pathLst>
            </a:custGeom>
            <a:ln w="19050">
              <a:solidFill>
                <a:srgbClr val="A9D18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197222" y="2170683"/>
              <a:ext cx="440055" cy="327025"/>
            </a:xfrm>
            <a:custGeom>
              <a:avLst/>
              <a:gdLst/>
              <a:ahLst/>
              <a:cxnLst/>
              <a:rect l="l" t="t" r="r" b="b"/>
              <a:pathLst>
                <a:path w="440054" h="327025">
                  <a:moveTo>
                    <a:pt x="35560" y="0"/>
                  </a:moveTo>
                  <a:lnTo>
                    <a:pt x="0" y="274700"/>
                  </a:lnTo>
                  <a:lnTo>
                    <a:pt x="404622" y="327025"/>
                  </a:lnTo>
                  <a:lnTo>
                    <a:pt x="440054" y="52324"/>
                  </a:lnTo>
                  <a:lnTo>
                    <a:pt x="3556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197222" y="2170683"/>
              <a:ext cx="440055" cy="327025"/>
            </a:xfrm>
            <a:custGeom>
              <a:avLst/>
              <a:gdLst/>
              <a:ahLst/>
              <a:cxnLst/>
              <a:rect l="l" t="t" r="r" b="b"/>
              <a:pathLst>
                <a:path w="440054" h="327025">
                  <a:moveTo>
                    <a:pt x="35560" y="0"/>
                  </a:moveTo>
                  <a:lnTo>
                    <a:pt x="440054" y="52324"/>
                  </a:lnTo>
                  <a:lnTo>
                    <a:pt x="404622" y="327025"/>
                  </a:lnTo>
                  <a:lnTo>
                    <a:pt x="0" y="274700"/>
                  </a:lnTo>
                  <a:lnTo>
                    <a:pt x="35560" y="0"/>
                  </a:lnTo>
                  <a:close/>
                </a:path>
              </a:pathLst>
            </a:custGeom>
            <a:ln w="19050">
              <a:solidFill>
                <a:srgbClr val="A9D18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98568" y="2248407"/>
              <a:ext cx="209168" cy="181482"/>
            </a:xfrm>
            <a:prstGeom prst="rect">
              <a:avLst/>
            </a:prstGeom>
          </p:spPr>
        </p:pic>
      </p:grpSp>
      <p:grpSp>
        <p:nvGrpSpPr>
          <p:cNvPr id="11" name="object 11"/>
          <p:cNvGrpSpPr/>
          <p:nvPr/>
        </p:nvGrpSpPr>
        <p:grpSpPr>
          <a:xfrm>
            <a:off x="4810125" y="1456055"/>
            <a:ext cx="1880870" cy="591820"/>
            <a:chOff x="4810125" y="1456055"/>
            <a:chExt cx="1880870" cy="591820"/>
          </a:xfrm>
        </p:grpSpPr>
        <p:sp>
          <p:nvSpPr>
            <p:cNvPr id="12" name="object 12"/>
            <p:cNvSpPr/>
            <p:nvPr/>
          </p:nvSpPr>
          <p:spPr>
            <a:xfrm>
              <a:off x="4819650" y="1700022"/>
              <a:ext cx="1725295" cy="338455"/>
            </a:xfrm>
            <a:custGeom>
              <a:avLst/>
              <a:gdLst/>
              <a:ahLst/>
              <a:cxnLst/>
              <a:rect l="l" t="t" r="r" b="b"/>
              <a:pathLst>
                <a:path w="1725295" h="338455">
                  <a:moveTo>
                    <a:pt x="0" y="338327"/>
                  </a:moveTo>
                  <a:lnTo>
                    <a:pt x="1725168" y="338327"/>
                  </a:lnTo>
                  <a:lnTo>
                    <a:pt x="1725168" y="0"/>
                  </a:lnTo>
                  <a:lnTo>
                    <a:pt x="0" y="0"/>
                  </a:lnTo>
                  <a:lnTo>
                    <a:pt x="0" y="338327"/>
                  </a:lnTo>
                  <a:close/>
                </a:path>
              </a:pathLst>
            </a:custGeom>
            <a:ln w="19050">
              <a:solidFill>
                <a:srgbClr val="A9D18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240907" y="1465580"/>
              <a:ext cx="440055" cy="327025"/>
            </a:xfrm>
            <a:custGeom>
              <a:avLst/>
              <a:gdLst/>
              <a:ahLst/>
              <a:cxnLst/>
              <a:rect l="l" t="t" r="r" b="b"/>
              <a:pathLst>
                <a:path w="440054" h="327025">
                  <a:moveTo>
                    <a:pt x="35559" y="0"/>
                  </a:moveTo>
                  <a:lnTo>
                    <a:pt x="0" y="274700"/>
                  </a:lnTo>
                  <a:lnTo>
                    <a:pt x="404621" y="327025"/>
                  </a:lnTo>
                  <a:lnTo>
                    <a:pt x="440054" y="52324"/>
                  </a:lnTo>
                  <a:lnTo>
                    <a:pt x="3555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240907" y="1465580"/>
              <a:ext cx="440055" cy="327025"/>
            </a:xfrm>
            <a:custGeom>
              <a:avLst/>
              <a:gdLst/>
              <a:ahLst/>
              <a:cxnLst/>
              <a:rect l="l" t="t" r="r" b="b"/>
              <a:pathLst>
                <a:path w="440054" h="327025">
                  <a:moveTo>
                    <a:pt x="35559" y="0"/>
                  </a:moveTo>
                  <a:lnTo>
                    <a:pt x="440054" y="52324"/>
                  </a:lnTo>
                  <a:lnTo>
                    <a:pt x="404621" y="327025"/>
                  </a:lnTo>
                  <a:lnTo>
                    <a:pt x="0" y="274700"/>
                  </a:lnTo>
                  <a:lnTo>
                    <a:pt x="35559" y="0"/>
                  </a:lnTo>
                  <a:close/>
                </a:path>
              </a:pathLst>
            </a:custGeom>
            <a:ln w="19050">
              <a:solidFill>
                <a:srgbClr val="A9D18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42252" y="1543304"/>
              <a:ext cx="209169" cy="181483"/>
            </a:xfrm>
            <a:prstGeom prst="rect">
              <a:avLst/>
            </a:prstGeom>
          </p:spPr>
        </p:pic>
      </p:grpSp>
      <p:grpSp>
        <p:nvGrpSpPr>
          <p:cNvPr id="16" name="object 16"/>
          <p:cNvGrpSpPr/>
          <p:nvPr/>
        </p:nvGrpSpPr>
        <p:grpSpPr>
          <a:xfrm>
            <a:off x="4810125" y="2718054"/>
            <a:ext cx="1880870" cy="590550"/>
            <a:chOff x="4810125" y="2718054"/>
            <a:chExt cx="1880870" cy="590550"/>
          </a:xfrm>
        </p:grpSpPr>
        <p:sp>
          <p:nvSpPr>
            <p:cNvPr id="17" name="object 17"/>
            <p:cNvSpPr/>
            <p:nvPr/>
          </p:nvSpPr>
          <p:spPr>
            <a:xfrm>
              <a:off x="4819650" y="2836926"/>
              <a:ext cx="1725295" cy="462280"/>
            </a:xfrm>
            <a:custGeom>
              <a:avLst/>
              <a:gdLst/>
              <a:ahLst/>
              <a:cxnLst/>
              <a:rect l="l" t="t" r="r" b="b"/>
              <a:pathLst>
                <a:path w="1725295" h="462279">
                  <a:moveTo>
                    <a:pt x="0" y="461772"/>
                  </a:moveTo>
                  <a:lnTo>
                    <a:pt x="1725168" y="461772"/>
                  </a:lnTo>
                  <a:lnTo>
                    <a:pt x="1725168" y="0"/>
                  </a:lnTo>
                  <a:lnTo>
                    <a:pt x="0" y="0"/>
                  </a:lnTo>
                  <a:lnTo>
                    <a:pt x="0" y="461772"/>
                  </a:lnTo>
                  <a:close/>
                </a:path>
              </a:pathLst>
            </a:custGeom>
            <a:ln w="19050">
              <a:solidFill>
                <a:srgbClr val="A9D18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240907" y="2727579"/>
              <a:ext cx="440055" cy="327025"/>
            </a:xfrm>
            <a:custGeom>
              <a:avLst/>
              <a:gdLst/>
              <a:ahLst/>
              <a:cxnLst/>
              <a:rect l="l" t="t" r="r" b="b"/>
              <a:pathLst>
                <a:path w="440054" h="327025">
                  <a:moveTo>
                    <a:pt x="35559" y="0"/>
                  </a:moveTo>
                  <a:lnTo>
                    <a:pt x="0" y="274700"/>
                  </a:lnTo>
                  <a:lnTo>
                    <a:pt x="404621" y="327025"/>
                  </a:lnTo>
                  <a:lnTo>
                    <a:pt x="440054" y="52324"/>
                  </a:lnTo>
                  <a:lnTo>
                    <a:pt x="3555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240907" y="2727579"/>
              <a:ext cx="440055" cy="327025"/>
            </a:xfrm>
            <a:custGeom>
              <a:avLst/>
              <a:gdLst/>
              <a:ahLst/>
              <a:cxnLst/>
              <a:rect l="l" t="t" r="r" b="b"/>
              <a:pathLst>
                <a:path w="440054" h="327025">
                  <a:moveTo>
                    <a:pt x="35559" y="0"/>
                  </a:moveTo>
                  <a:lnTo>
                    <a:pt x="440054" y="52324"/>
                  </a:lnTo>
                  <a:lnTo>
                    <a:pt x="404621" y="327025"/>
                  </a:lnTo>
                  <a:lnTo>
                    <a:pt x="0" y="274700"/>
                  </a:lnTo>
                  <a:lnTo>
                    <a:pt x="35559" y="0"/>
                  </a:lnTo>
                  <a:close/>
                </a:path>
              </a:pathLst>
            </a:custGeom>
            <a:ln w="19050">
              <a:solidFill>
                <a:srgbClr val="A9D18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342252" y="2805303"/>
              <a:ext cx="209169" cy="181483"/>
            </a:xfrm>
            <a:prstGeom prst="rect">
              <a:avLst/>
            </a:prstGeom>
          </p:spPr>
        </p:pic>
      </p:grpSp>
      <p:grpSp>
        <p:nvGrpSpPr>
          <p:cNvPr id="21" name="object 21"/>
          <p:cNvGrpSpPr/>
          <p:nvPr/>
        </p:nvGrpSpPr>
        <p:grpSpPr>
          <a:xfrm>
            <a:off x="6809613" y="1279525"/>
            <a:ext cx="1997075" cy="783590"/>
            <a:chOff x="6809613" y="1279525"/>
            <a:chExt cx="1997075" cy="783590"/>
          </a:xfrm>
        </p:grpSpPr>
        <p:sp>
          <p:nvSpPr>
            <p:cNvPr id="22" name="object 22"/>
            <p:cNvSpPr/>
            <p:nvPr/>
          </p:nvSpPr>
          <p:spPr>
            <a:xfrm>
              <a:off x="6819138" y="1346453"/>
              <a:ext cx="1920239" cy="707390"/>
            </a:xfrm>
            <a:custGeom>
              <a:avLst/>
              <a:gdLst/>
              <a:ahLst/>
              <a:cxnLst/>
              <a:rect l="l" t="t" r="r" b="b"/>
              <a:pathLst>
                <a:path w="1920240" h="707389">
                  <a:moveTo>
                    <a:pt x="0" y="707136"/>
                  </a:moveTo>
                  <a:lnTo>
                    <a:pt x="1920240" y="707136"/>
                  </a:lnTo>
                  <a:lnTo>
                    <a:pt x="1920240" y="0"/>
                  </a:lnTo>
                  <a:lnTo>
                    <a:pt x="0" y="0"/>
                  </a:lnTo>
                  <a:lnTo>
                    <a:pt x="0" y="707136"/>
                  </a:lnTo>
                  <a:close/>
                </a:path>
              </a:pathLst>
            </a:custGeom>
            <a:ln w="19050">
              <a:solidFill>
                <a:srgbClr val="A9D18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8356600" y="1289050"/>
              <a:ext cx="440055" cy="327025"/>
            </a:xfrm>
            <a:custGeom>
              <a:avLst/>
              <a:gdLst/>
              <a:ahLst/>
              <a:cxnLst/>
              <a:rect l="l" t="t" r="r" b="b"/>
              <a:pathLst>
                <a:path w="440054" h="327025">
                  <a:moveTo>
                    <a:pt x="35559" y="0"/>
                  </a:moveTo>
                  <a:lnTo>
                    <a:pt x="0" y="274700"/>
                  </a:lnTo>
                  <a:lnTo>
                    <a:pt x="404622" y="327025"/>
                  </a:lnTo>
                  <a:lnTo>
                    <a:pt x="440054" y="52324"/>
                  </a:lnTo>
                  <a:lnTo>
                    <a:pt x="3555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8356600" y="1289050"/>
              <a:ext cx="440055" cy="327025"/>
            </a:xfrm>
            <a:custGeom>
              <a:avLst/>
              <a:gdLst/>
              <a:ahLst/>
              <a:cxnLst/>
              <a:rect l="l" t="t" r="r" b="b"/>
              <a:pathLst>
                <a:path w="440054" h="327025">
                  <a:moveTo>
                    <a:pt x="35559" y="0"/>
                  </a:moveTo>
                  <a:lnTo>
                    <a:pt x="440054" y="52324"/>
                  </a:lnTo>
                  <a:lnTo>
                    <a:pt x="404622" y="327025"/>
                  </a:lnTo>
                  <a:lnTo>
                    <a:pt x="0" y="274700"/>
                  </a:lnTo>
                  <a:lnTo>
                    <a:pt x="35559" y="0"/>
                  </a:lnTo>
                  <a:close/>
                </a:path>
              </a:pathLst>
            </a:custGeom>
            <a:ln w="19050">
              <a:solidFill>
                <a:srgbClr val="A9D18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457945" y="1366773"/>
              <a:ext cx="209169" cy="181483"/>
            </a:xfrm>
            <a:prstGeom prst="rect">
              <a:avLst/>
            </a:prstGeom>
          </p:spPr>
        </p:pic>
      </p:grpSp>
      <p:sp>
        <p:nvSpPr>
          <p:cNvPr id="26" name="object 26"/>
          <p:cNvSpPr/>
          <p:nvPr/>
        </p:nvSpPr>
        <p:spPr>
          <a:xfrm>
            <a:off x="2859785" y="4959858"/>
            <a:ext cx="1289685" cy="462280"/>
          </a:xfrm>
          <a:custGeom>
            <a:avLst/>
            <a:gdLst/>
            <a:ahLst/>
            <a:cxnLst/>
            <a:rect l="l" t="t" r="r" b="b"/>
            <a:pathLst>
              <a:path w="1289685" h="462279">
                <a:moveTo>
                  <a:pt x="0" y="461771"/>
                </a:moveTo>
                <a:lnTo>
                  <a:pt x="1289303" y="461771"/>
                </a:lnTo>
                <a:lnTo>
                  <a:pt x="1289303" y="0"/>
                </a:lnTo>
                <a:lnTo>
                  <a:pt x="0" y="0"/>
                </a:lnTo>
                <a:lnTo>
                  <a:pt x="0" y="461771"/>
                </a:lnTo>
                <a:close/>
              </a:path>
            </a:pathLst>
          </a:custGeom>
          <a:ln w="19050">
            <a:solidFill>
              <a:srgbClr val="F4B0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27" name="object 27"/>
          <p:cNvGraphicFramePr>
            <a:graphicFrameLocks noGrp="1"/>
          </p:cNvGraphicFramePr>
          <p:nvPr/>
        </p:nvGraphicFramePr>
        <p:xfrm>
          <a:off x="81199" y="864742"/>
          <a:ext cx="12016104" cy="58140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3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8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12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35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961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90119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5191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25095">
                <a:tc gridSpan="7">
                  <a:txBody>
                    <a:bodyPr/>
                    <a:lstStyle/>
                    <a:p>
                      <a:pPr marL="635" algn="ctr">
                        <a:lnSpc>
                          <a:spcPts val="885"/>
                        </a:lnSpc>
                      </a:pPr>
                      <a:r>
                        <a:rPr sz="800" spc="-110" dirty="0">
                          <a:latin typeface="Verdana"/>
                          <a:cs typeface="Verdana"/>
                        </a:rPr>
                        <a:t>KS4</a:t>
                      </a:r>
                      <a:r>
                        <a:rPr sz="8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14" dirty="0">
                          <a:latin typeface="Verdana"/>
                          <a:cs typeface="Verdana"/>
                        </a:rPr>
                        <a:t>BUSINESS</a:t>
                      </a:r>
                      <a:r>
                        <a:rPr sz="8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14" dirty="0">
                          <a:latin typeface="Verdana"/>
                          <a:cs typeface="Verdana"/>
                        </a:rPr>
                        <a:t>STUDIES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20" dirty="0">
                          <a:latin typeface="Verdana"/>
                          <a:cs typeface="Verdana"/>
                        </a:rPr>
                        <a:t>GCSE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74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</a:pPr>
                      <a:r>
                        <a:rPr sz="800" spc="-110" dirty="0">
                          <a:latin typeface="Verdana"/>
                          <a:cs typeface="Verdana"/>
                        </a:rPr>
                        <a:t>HT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1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1EFD9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930"/>
                        </a:lnSpc>
                      </a:pPr>
                      <a:r>
                        <a:rPr sz="800" spc="-110" dirty="0">
                          <a:latin typeface="Verdana"/>
                          <a:cs typeface="Verdana"/>
                        </a:rPr>
                        <a:t>HT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2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1EF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</a:pPr>
                      <a:r>
                        <a:rPr sz="800" spc="-110" dirty="0">
                          <a:latin typeface="Verdana"/>
                          <a:cs typeface="Verdana"/>
                        </a:rPr>
                        <a:t>HT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3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1EF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30"/>
                        </a:lnSpc>
                      </a:pPr>
                      <a:r>
                        <a:rPr sz="800" spc="-110" dirty="0">
                          <a:latin typeface="Verdana"/>
                          <a:cs typeface="Verdana"/>
                        </a:rPr>
                        <a:t>HT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4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1EFD9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930"/>
                        </a:lnSpc>
                      </a:pPr>
                      <a:r>
                        <a:rPr sz="800" spc="-110" dirty="0">
                          <a:latin typeface="Verdana"/>
                          <a:cs typeface="Verdana"/>
                        </a:rPr>
                        <a:t>HT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5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1EFD9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930"/>
                        </a:lnSpc>
                      </a:pPr>
                      <a:r>
                        <a:rPr sz="800" spc="-110" dirty="0">
                          <a:latin typeface="Verdana"/>
                          <a:cs typeface="Verdana"/>
                        </a:rPr>
                        <a:t>HT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6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1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30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00" b="1" spc="-50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YEAR</a:t>
                      </a:r>
                      <a:r>
                        <a:rPr sz="800" b="1" spc="-25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 10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800" b="1" u="sng" spc="-6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800" b="1" u="sng" spc="-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6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1.1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5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Enterprise</a:t>
                      </a:r>
                      <a:r>
                        <a:rPr sz="8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8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&amp;</a:t>
                      </a:r>
                      <a:r>
                        <a:rPr sz="800" b="1" u="sng" spc="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Planning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57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dirty="0">
                          <a:latin typeface="Verdana"/>
                          <a:cs typeface="Verdana"/>
                        </a:rPr>
                        <a:t>Dynamic</a:t>
                      </a:r>
                      <a:r>
                        <a:rPr sz="800" spc="-1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Nature</a:t>
                      </a:r>
                      <a:r>
                        <a:rPr sz="8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8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Business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7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85" dirty="0">
                          <a:latin typeface="Verdana"/>
                          <a:cs typeface="Verdana"/>
                        </a:rPr>
                        <a:t>Risk</a:t>
                      </a:r>
                      <a:r>
                        <a:rPr sz="8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8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Rewards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7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65" dirty="0">
                          <a:latin typeface="Verdana"/>
                          <a:cs typeface="Verdana"/>
                        </a:rPr>
                        <a:t>Business</a:t>
                      </a:r>
                      <a:r>
                        <a:rPr sz="8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Enterprise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dirty="0">
                          <a:latin typeface="Verdana"/>
                          <a:cs typeface="Verdana"/>
                        </a:rPr>
                        <a:t>Adding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Value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7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Entrepreneurship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75"/>
                        </a:spcBef>
                        <a:buFont typeface="Arial MT"/>
                        <a:buChar char="•"/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00" b="1" u="sng" spc="-6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800" b="1" u="sng" spc="-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6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1.2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8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Spotting</a:t>
                      </a:r>
                      <a:r>
                        <a:rPr sz="800" b="1" u="sng" spc="-3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Opportunity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57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25" dirty="0">
                          <a:latin typeface="Verdana"/>
                          <a:cs typeface="Verdana"/>
                        </a:rPr>
                        <a:t>Customer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20" dirty="0">
                          <a:latin typeface="Verdana"/>
                          <a:cs typeface="Verdana"/>
                        </a:rPr>
                        <a:t>Needs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7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Market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Research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Market</a:t>
                      </a:r>
                      <a:r>
                        <a:rPr sz="8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segmentation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&amp;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Mapping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7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70" dirty="0">
                          <a:latin typeface="Verdana"/>
                          <a:cs typeface="Verdana"/>
                        </a:rPr>
                        <a:t>SWOT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Analysis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70"/>
                        </a:spcBef>
                        <a:buFont typeface="Arial MT"/>
                        <a:buChar char="•"/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u="sng" spc="-6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8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6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1.3</a:t>
                      </a:r>
                      <a:r>
                        <a:rPr sz="8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6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Putting</a:t>
                      </a:r>
                      <a:r>
                        <a:rPr sz="800" b="1" u="sng" spc="-3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Ideas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5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into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Practice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45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50" dirty="0">
                          <a:latin typeface="Verdana"/>
                          <a:cs typeface="Verdana"/>
                        </a:rPr>
                        <a:t>Aims</a:t>
                      </a:r>
                      <a:r>
                        <a:rPr sz="8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&amp;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Objectives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800" b="1" u="sng" spc="-6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8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6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1.3</a:t>
                      </a:r>
                      <a:r>
                        <a:rPr sz="8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6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Putting</a:t>
                      </a:r>
                      <a:r>
                        <a:rPr sz="800" b="1" u="sng" spc="-3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Ideas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5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into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Practice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57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30" dirty="0">
                          <a:latin typeface="Verdana"/>
                          <a:cs typeface="Verdana"/>
                        </a:rPr>
                        <a:t>Revenues,</a:t>
                      </a:r>
                      <a:r>
                        <a:rPr sz="8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30" dirty="0">
                          <a:latin typeface="Verdana"/>
                          <a:cs typeface="Verdana"/>
                        </a:rPr>
                        <a:t>Costs</a:t>
                      </a:r>
                      <a:r>
                        <a:rPr sz="800" spc="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Profits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7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50" dirty="0">
                          <a:latin typeface="Verdana"/>
                          <a:cs typeface="Verdana"/>
                        </a:rPr>
                        <a:t>Break-</a:t>
                      </a:r>
                      <a:r>
                        <a:rPr sz="800" spc="-20" dirty="0">
                          <a:latin typeface="Verdana"/>
                          <a:cs typeface="Verdana"/>
                        </a:rPr>
                        <a:t>Even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7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Margin</a:t>
                      </a:r>
                      <a:r>
                        <a:rPr sz="8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8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Safety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dirty="0">
                          <a:latin typeface="Verdana"/>
                          <a:cs typeface="Verdana"/>
                        </a:rPr>
                        <a:t>Changes</a:t>
                      </a:r>
                      <a:r>
                        <a:rPr sz="8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to</a:t>
                      </a:r>
                      <a:r>
                        <a:rPr sz="8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30" dirty="0">
                          <a:latin typeface="Verdana"/>
                          <a:cs typeface="Verdana"/>
                        </a:rPr>
                        <a:t>Revenues,</a:t>
                      </a:r>
                      <a:r>
                        <a:rPr sz="8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35" dirty="0">
                          <a:latin typeface="Verdana"/>
                          <a:cs typeface="Verdana"/>
                        </a:rPr>
                        <a:t>Costs,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Profits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7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dirty="0">
                          <a:latin typeface="Verdana"/>
                          <a:cs typeface="Verdana"/>
                        </a:rPr>
                        <a:t>Cash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20" dirty="0">
                          <a:latin typeface="Verdana"/>
                          <a:cs typeface="Verdana"/>
                        </a:rPr>
                        <a:t>Flow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6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35" dirty="0">
                          <a:latin typeface="Verdana"/>
                          <a:cs typeface="Verdana"/>
                        </a:rPr>
                        <a:t>Sources</a:t>
                      </a:r>
                      <a:r>
                        <a:rPr sz="8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Finance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0"/>
                        </a:spcBef>
                        <a:buFont typeface="Arial MT"/>
                        <a:buChar char="•"/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7540" lvl="1" indent="-286385">
                        <a:lnSpc>
                          <a:spcPct val="100000"/>
                        </a:lnSpc>
                        <a:buFont typeface="Arial MT"/>
                        <a:buChar char="•"/>
                        <a:tabLst>
                          <a:tab pos="637540" algn="l"/>
                        </a:tabLst>
                      </a:pPr>
                      <a:r>
                        <a:rPr sz="800" spc="-45" dirty="0">
                          <a:latin typeface="Verdana"/>
                          <a:cs typeface="Verdana"/>
                        </a:rPr>
                        <a:t>Gross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&amp;</a:t>
                      </a:r>
                      <a:r>
                        <a:rPr sz="8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Net</a:t>
                      </a:r>
                      <a:r>
                        <a:rPr sz="8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Profit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637540" lvl="1" indent="-286385">
                        <a:lnSpc>
                          <a:spcPct val="100000"/>
                        </a:lnSpc>
                        <a:buFont typeface="Arial MT"/>
                        <a:buChar char="•"/>
                        <a:tabLst>
                          <a:tab pos="637540" algn="l"/>
                        </a:tabLst>
                      </a:pPr>
                      <a:r>
                        <a:rPr sz="800" spc="-45" dirty="0">
                          <a:latin typeface="Verdana"/>
                          <a:cs typeface="Verdana"/>
                        </a:rPr>
                        <a:t>Gross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&amp;</a:t>
                      </a:r>
                      <a:r>
                        <a:rPr sz="8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Net</a:t>
                      </a:r>
                      <a:r>
                        <a:rPr sz="8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Margin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lvl="1">
                        <a:lnSpc>
                          <a:spcPct val="100000"/>
                        </a:lnSpc>
                        <a:spcBef>
                          <a:spcPts val="900"/>
                        </a:spcBef>
                        <a:buFont typeface="Arial MT"/>
                        <a:buChar char="•"/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u="sng" spc="-6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8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6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1.4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Making</a:t>
                      </a:r>
                      <a:r>
                        <a:rPr sz="800" b="1" u="sng" spc="-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6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The</a:t>
                      </a:r>
                      <a:r>
                        <a:rPr sz="8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5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Business</a:t>
                      </a:r>
                      <a:r>
                        <a:rPr sz="8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Effective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57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40" dirty="0">
                          <a:latin typeface="Verdana"/>
                          <a:cs typeface="Verdana"/>
                        </a:rPr>
                        <a:t>Sole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Trader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7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Partnership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615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800" b="1" u="sng" spc="-6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8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6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1.4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Making</a:t>
                      </a:r>
                      <a:r>
                        <a:rPr sz="800" b="1" u="sng" spc="-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6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The</a:t>
                      </a:r>
                      <a:r>
                        <a:rPr sz="8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5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Business</a:t>
                      </a:r>
                      <a:r>
                        <a:rPr sz="8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Effective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8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25" dirty="0">
                          <a:latin typeface="Verdana"/>
                          <a:cs typeface="Verdana"/>
                        </a:rPr>
                        <a:t>Private </a:t>
                      </a:r>
                      <a:r>
                        <a:rPr sz="800" spc="-35" dirty="0">
                          <a:latin typeface="Verdana"/>
                          <a:cs typeface="Verdana"/>
                        </a:rPr>
                        <a:t>Limited</a:t>
                      </a:r>
                      <a:r>
                        <a:rPr sz="8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Company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50"/>
                        </a:spcBef>
                        <a:buFont typeface="Arial MT"/>
                        <a:buChar char="•"/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496570" lvl="1" indent="-286385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 MT"/>
                        <a:buChar char="•"/>
                        <a:tabLst>
                          <a:tab pos="496570" algn="l"/>
                        </a:tabLst>
                      </a:pPr>
                      <a:r>
                        <a:rPr sz="800" dirty="0">
                          <a:latin typeface="Verdana"/>
                          <a:cs typeface="Verdana"/>
                        </a:rPr>
                        <a:t>Public</a:t>
                      </a:r>
                      <a:r>
                        <a:rPr sz="8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35" dirty="0">
                          <a:latin typeface="Verdana"/>
                          <a:cs typeface="Verdana"/>
                        </a:rPr>
                        <a:t>Limited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Company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496570" lvl="1" indent="-286385">
                        <a:lnSpc>
                          <a:spcPct val="100000"/>
                        </a:lnSpc>
                        <a:buFont typeface="Arial MT"/>
                        <a:buChar char="•"/>
                        <a:tabLst>
                          <a:tab pos="496570" algn="l"/>
                        </a:tabLst>
                      </a:pPr>
                      <a:r>
                        <a:rPr sz="800" spc="-35" dirty="0">
                          <a:latin typeface="Verdana"/>
                          <a:cs typeface="Verdana"/>
                        </a:rPr>
                        <a:t>Sources</a:t>
                      </a:r>
                      <a:r>
                        <a:rPr sz="8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Finance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lvl="1">
                        <a:lnSpc>
                          <a:spcPct val="100000"/>
                        </a:lnSpc>
                        <a:buFont typeface="Arial MT"/>
                        <a:buChar char="•"/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lvl="1">
                        <a:lnSpc>
                          <a:spcPct val="100000"/>
                        </a:lnSpc>
                        <a:spcBef>
                          <a:spcPts val="695"/>
                        </a:spcBef>
                        <a:buFont typeface="Arial MT"/>
                        <a:buChar char="•"/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Franchising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Location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7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50" dirty="0">
                          <a:latin typeface="Verdana"/>
                          <a:cs typeface="Verdana"/>
                        </a:rPr>
                        <a:t>The</a:t>
                      </a:r>
                      <a:r>
                        <a:rPr sz="8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Marketing</a:t>
                      </a:r>
                      <a:r>
                        <a:rPr sz="800" spc="-7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25" dirty="0">
                          <a:latin typeface="Verdana"/>
                          <a:cs typeface="Verdana"/>
                        </a:rPr>
                        <a:t>Mix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65"/>
                        </a:spcBef>
                        <a:buFont typeface="Arial MT"/>
                        <a:buChar char="•"/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496570" lvl="1" indent="-286385">
                        <a:lnSpc>
                          <a:spcPct val="100000"/>
                        </a:lnSpc>
                        <a:buFont typeface="Arial MT"/>
                        <a:buChar char="•"/>
                        <a:tabLst>
                          <a:tab pos="496570" algn="l"/>
                        </a:tabLst>
                      </a:pPr>
                      <a:r>
                        <a:rPr sz="800" spc="-25" dirty="0">
                          <a:latin typeface="Verdana"/>
                          <a:cs typeface="Verdana"/>
                        </a:rPr>
                        <a:t>Design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25" dirty="0">
                          <a:latin typeface="Verdana"/>
                          <a:cs typeface="Verdana"/>
                        </a:rPr>
                        <a:t>Mix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496570" lvl="1" indent="-286385">
                        <a:lnSpc>
                          <a:spcPct val="100000"/>
                        </a:lnSpc>
                        <a:buFont typeface="Arial MT"/>
                        <a:buChar char="•"/>
                        <a:tabLst>
                          <a:tab pos="496570" algn="l"/>
                        </a:tabLst>
                      </a:pPr>
                      <a:r>
                        <a:rPr sz="800" dirty="0">
                          <a:latin typeface="Verdana"/>
                          <a:cs typeface="Verdana"/>
                        </a:rPr>
                        <a:t>Product</a:t>
                      </a:r>
                      <a:r>
                        <a:rPr sz="8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40" dirty="0">
                          <a:latin typeface="Verdana"/>
                          <a:cs typeface="Verdana"/>
                        </a:rPr>
                        <a:t>Life</a:t>
                      </a:r>
                      <a:r>
                        <a:rPr sz="8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Cycle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496570" lvl="1" indent="-286385">
                        <a:lnSpc>
                          <a:spcPct val="100000"/>
                        </a:lnSpc>
                        <a:buFont typeface="Arial MT"/>
                        <a:buChar char="•"/>
                        <a:tabLst>
                          <a:tab pos="496570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Differentiation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441959" indent="-286385">
                        <a:lnSpc>
                          <a:spcPct val="100000"/>
                        </a:lnSpc>
                        <a:buFont typeface="Arial MT"/>
                        <a:buChar char="•"/>
                        <a:tabLst>
                          <a:tab pos="44195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Price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441959" indent="-286385">
                        <a:lnSpc>
                          <a:spcPct val="100000"/>
                        </a:lnSpc>
                        <a:buFont typeface="Arial MT"/>
                        <a:buChar char="•"/>
                        <a:tabLst>
                          <a:tab pos="44195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Promotion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441959" indent="-286385">
                        <a:lnSpc>
                          <a:spcPct val="100000"/>
                        </a:lnSpc>
                        <a:buFont typeface="Arial MT"/>
                        <a:buChar char="•"/>
                        <a:tabLst>
                          <a:tab pos="44195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Place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441959" indent="-286385">
                        <a:lnSpc>
                          <a:spcPct val="100000"/>
                        </a:lnSpc>
                        <a:buFont typeface="Arial MT"/>
                        <a:buChar char="•"/>
                        <a:tabLst>
                          <a:tab pos="44195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Incorporated</a:t>
                      </a:r>
                      <a:r>
                        <a:rPr sz="8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Marketing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25" dirty="0">
                          <a:latin typeface="Verdana"/>
                          <a:cs typeface="Verdana"/>
                        </a:rPr>
                        <a:t>mix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441959" indent="-286385">
                        <a:lnSpc>
                          <a:spcPct val="100000"/>
                        </a:lnSpc>
                        <a:buFont typeface="Arial MT"/>
                        <a:buChar char="•"/>
                        <a:tabLst>
                          <a:tab pos="441959" algn="l"/>
                        </a:tabLst>
                      </a:pPr>
                      <a:r>
                        <a:rPr sz="800" spc="-50" dirty="0">
                          <a:latin typeface="Verdana"/>
                          <a:cs typeface="Verdana"/>
                        </a:rPr>
                        <a:t>The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Sales</a:t>
                      </a:r>
                      <a:r>
                        <a:rPr sz="8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Process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00" b="1" u="sng" spc="-6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8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1.4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Making</a:t>
                      </a:r>
                      <a:r>
                        <a:rPr sz="8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6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The</a:t>
                      </a:r>
                      <a:r>
                        <a:rPr sz="8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5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Business</a:t>
                      </a:r>
                      <a:r>
                        <a:rPr sz="8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Effective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7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65" dirty="0">
                          <a:latin typeface="Verdana"/>
                          <a:cs typeface="Verdana"/>
                        </a:rPr>
                        <a:t>Business</a:t>
                      </a:r>
                      <a:r>
                        <a:rPr sz="8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Planning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19"/>
                        </a:spcBef>
                        <a:buFont typeface="Arial MT"/>
                        <a:buChar char="•"/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u="sng" spc="-6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8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1.5</a:t>
                      </a:r>
                      <a:r>
                        <a:rPr sz="8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8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6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Putting</a:t>
                      </a:r>
                      <a:r>
                        <a:rPr sz="8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Ideas</a:t>
                      </a:r>
                      <a:r>
                        <a:rPr sz="800" b="1" u="sng" spc="-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5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into</a:t>
                      </a:r>
                      <a:r>
                        <a:rPr sz="8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Practice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7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Stakeholders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7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Technology</a:t>
                      </a:r>
                      <a:r>
                        <a:rPr sz="800" spc="-7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&amp;</a:t>
                      </a:r>
                      <a:r>
                        <a:rPr sz="8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Business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Legislation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7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Unemployment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7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Inflation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800" b="1" u="sng" spc="-6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8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6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1.5</a:t>
                      </a:r>
                      <a:r>
                        <a:rPr sz="8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8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6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Putting</a:t>
                      </a:r>
                      <a:r>
                        <a:rPr sz="8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Ideas</a:t>
                      </a:r>
                      <a:r>
                        <a:rPr sz="800" b="1" u="sng" spc="-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5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into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Practice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8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55" dirty="0">
                          <a:latin typeface="Verdana"/>
                          <a:cs typeface="Verdana"/>
                        </a:rPr>
                        <a:t>Interest</a:t>
                      </a:r>
                      <a:r>
                        <a:rPr sz="8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Rates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25" dirty="0">
                          <a:latin typeface="Verdana"/>
                          <a:cs typeface="Verdana"/>
                        </a:rPr>
                        <a:t>Tax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7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dirty="0">
                          <a:latin typeface="Verdana"/>
                          <a:cs typeface="Verdana"/>
                        </a:rPr>
                        <a:t>Exchange</a:t>
                      </a:r>
                      <a:r>
                        <a:rPr sz="8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Rates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50" dirty="0">
                          <a:latin typeface="Verdana"/>
                          <a:cs typeface="Verdana"/>
                        </a:rPr>
                        <a:t>The</a:t>
                      </a:r>
                      <a:r>
                        <a:rPr sz="8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Economy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8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Business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Arial MT"/>
                        <a:buChar char="•"/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85"/>
                        </a:spcBef>
                        <a:buFont typeface="Arial MT"/>
                        <a:buChar char="•"/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40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Revision</a:t>
                      </a:r>
                      <a:r>
                        <a:rPr sz="800" b="1" spc="-25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and</a:t>
                      </a:r>
                      <a:r>
                        <a:rPr sz="800" b="1" spc="-5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Key</a:t>
                      </a:r>
                      <a:r>
                        <a:rPr sz="800" b="1" spc="5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spc="-60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Skill</a:t>
                      </a:r>
                      <a:r>
                        <a:rPr sz="800" b="1" spc="-30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spc="-10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Practice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96520" marR="88900" algn="ctr">
                        <a:lnSpc>
                          <a:spcPct val="106400"/>
                        </a:lnSpc>
                        <a:spcBef>
                          <a:spcPts val="540"/>
                        </a:spcBef>
                      </a:pPr>
                      <a:r>
                        <a:rPr sz="700" spc="-30" dirty="0">
                          <a:latin typeface="Verdana"/>
                          <a:cs typeface="Verdana"/>
                        </a:rPr>
                        <a:t>KNOWLEDGE</a:t>
                      </a:r>
                      <a:r>
                        <a:rPr sz="7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7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110" dirty="0">
                          <a:latin typeface="Verdana"/>
                          <a:cs typeface="Verdana"/>
                        </a:rPr>
                        <a:t>SKILLS</a:t>
                      </a:r>
                      <a:r>
                        <a:rPr sz="7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30" dirty="0">
                          <a:latin typeface="Verdana"/>
                          <a:cs typeface="Verdana"/>
                        </a:rPr>
                        <a:t>RECALL</a:t>
                      </a:r>
                      <a:r>
                        <a:rPr sz="7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25" dirty="0">
                          <a:latin typeface="Verdana"/>
                          <a:cs typeface="Verdana"/>
                        </a:rPr>
                        <a:t>AND </a:t>
                      </a:r>
                      <a:r>
                        <a:rPr sz="700" spc="-75" dirty="0">
                          <a:latin typeface="Verdana"/>
                          <a:cs typeface="Verdana"/>
                        </a:rPr>
                        <a:t>RETRIEVAL:</a:t>
                      </a:r>
                      <a:r>
                        <a:rPr sz="7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30" dirty="0">
                          <a:latin typeface="Verdana"/>
                          <a:cs typeface="Verdana"/>
                        </a:rPr>
                        <a:t>FOCUS</a:t>
                      </a:r>
                      <a:r>
                        <a:rPr sz="700" dirty="0">
                          <a:latin typeface="Verdana"/>
                          <a:cs typeface="Verdana"/>
                        </a:rPr>
                        <a:t> ON</a:t>
                      </a:r>
                      <a:r>
                        <a:rPr sz="7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10" dirty="0">
                          <a:latin typeface="Verdana"/>
                          <a:cs typeface="Verdana"/>
                        </a:rPr>
                        <a:t>EXAM</a:t>
                      </a:r>
                      <a:r>
                        <a:rPr sz="7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110" dirty="0">
                          <a:latin typeface="Verdana"/>
                          <a:cs typeface="Verdana"/>
                        </a:rPr>
                        <a:t>SKILLS</a:t>
                      </a:r>
                      <a:r>
                        <a:rPr sz="7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25" dirty="0">
                          <a:latin typeface="Verdana"/>
                          <a:cs typeface="Verdana"/>
                        </a:rPr>
                        <a:t>AND </a:t>
                      </a:r>
                      <a:r>
                        <a:rPr sz="700" spc="-35" dirty="0">
                          <a:latin typeface="Verdana"/>
                          <a:cs typeface="Verdana"/>
                        </a:rPr>
                        <a:t>A02/</a:t>
                      </a:r>
                      <a:r>
                        <a:rPr sz="7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45" dirty="0">
                          <a:latin typeface="Verdana"/>
                          <a:cs typeface="Verdana"/>
                        </a:rPr>
                        <a:t>A03</a:t>
                      </a:r>
                      <a:r>
                        <a:rPr sz="7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dirty="0">
                          <a:latin typeface="Verdana"/>
                          <a:cs typeface="Verdana"/>
                        </a:rPr>
                        <a:t>/</a:t>
                      </a:r>
                      <a:r>
                        <a:rPr sz="7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45" dirty="0">
                          <a:latin typeface="Verdana"/>
                          <a:cs typeface="Verdana"/>
                        </a:rPr>
                        <a:t>A04</a:t>
                      </a:r>
                      <a:r>
                        <a:rPr sz="7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10" dirty="0">
                          <a:latin typeface="Verdana"/>
                          <a:cs typeface="Verdana"/>
                        </a:rPr>
                        <a:t>MASTERY</a:t>
                      </a:r>
                      <a:endParaRPr sz="7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65" dirty="0">
                          <a:latin typeface="Verdana"/>
                          <a:cs typeface="Verdana"/>
                        </a:rPr>
                        <a:t>Business</a:t>
                      </a:r>
                      <a:r>
                        <a:rPr sz="8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Planning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Market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Mapping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7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dirty="0">
                          <a:latin typeface="Verdana"/>
                          <a:cs typeface="Verdana"/>
                        </a:rPr>
                        <a:t>Cash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20" dirty="0">
                          <a:latin typeface="Verdana"/>
                          <a:cs typeface="Verdana"/>
                        </a:rPr>
                        <a:t>Flow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7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Profit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35" dirty="0">
                          <a:latin typeface="Verdana"/>
                          <a:cs typeface="Verdana"/>
                        </a:rPr>
                        <a:t>Sources</a:t>
                      </a:r>
                      <a:r>
                        <a:rPr sz="8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Finance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0495" marR="141605" algn="ctr">
                        <a:lnSpc>
                          <a:spcPct val="107500"/>
                        </a:lnSpc>
                        <a:spcBef>
                          <a:spcPts val="280"/>
                        </a:spcBef>
                      </a:pPr>
                      <a:r>
                        <a:rPr sz="800" b="1" u="sng" spc="-4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Revision</a:t>
                      </a:r>
                      <a:r>
                        <a:rPr sz="800" b="1" u="sng" spc="-3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and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Key</a:t>
                      </a:r>
                      <a:r>
                        <a:rPr sz="8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5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Skill</a:t>
                      </a:r>
                      <a:r>
                        <a:rPr sz="800" b="1" spc="-10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Practice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73025" marR="66040" algn="ctr">
                        <a:lnSpc>
                          <a:spcPct val="106900"/>
                        </a:lnSpc>
                      </a:pPr>
                      <a:r>
                        <a:rPr sz="800" spc="-35" dirty="0">
                          <a:latin typeface="Verdana"/>
                          <a:cs typeface="Verdana"/>
                        </a:rPr>
                        <a:t>KNOWLEDGE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8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14" dirty="0">
                          <a:latin typeface="Verdana"/>
                          <a:cs typeface="Verdana"/>
                        </a:rPr>
                        <a:t>SKILLS</a:t>
                      </a:r>
                      <a:r>
                        <a:rPr sz="800" spc="-40" dirty="0">
                          <a:latin typeface="Verdana"/>
                          <a:cs typeface="Verdana"/>
                        </a:rPr>
                        <a:t> RECALL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8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60" dirty="0">
                          <a:latin typeface="Verdana"/>
                          <a:cs typeface="Verdana"/>
                        </a:rPr>
                        <a:t>RETRIEVAL: </a:t>
                      </a:r>
                      <a:r>
                        <a:rPr sz="800" spc="-35" dirty="0">
                          <a:latin typeface="Verdana"/>
                          <a:cs typeface="Verdana"/>
                        </a:rPr>
                        <a:t>FOCUS</a:t>
                      </a:r>
                      <a:r>
                        <a:rPr sz="8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ON</a:t>
                      </a:r>
                      <a:r>
                        <a:rPr sz="8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20" dirty="0">
                          <a:latin typeface="Verdana"/>
                          <a:cs typeface="Verdana"/>
                        </a:rPr>
                        <a:t>EXAM 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SKILLS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8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A02/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55" dirty="0">
                          <a:latin typeface="Verdana"/>
                          <a:cs typeface="Verdana"/>
                        </a:rPr>
                        <a:t>A03</a:t>
                      </a:r>
                      <a:r>
                        <a:rPr sz="8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20" dirty="0">
                          <a:latin typeface="Verdana"/>
                          <a:cs typeface="Verdana"/>
                        </a:rPr>
                        <a:t>/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25" dirty="0">
                          <a:latin typeface="Verdana"/>
                          <a:cs typeface="Verdana"/>
                        </a:rPr>
                        <a:t>A04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MASTERY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234315" indent="-172085">
                        <a:lnSpc>
                          <a:spcPct val="100000"/>
                        </a:lnSpc>
                        <a:buFont typeface="Arial MT"/>
                        <a:buChar char="•"/>
                        <a:tabLst>
                          <a:tab pos="234315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Location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4315" indent="-172085">
                        <a:lnSpc>
                          <a:spcPct val="100000"/>
                        </a:lnSpc>
                        <a:spcBef>
                          <a:spcPts val="70"/>
                        </a:spcBef>
                        <a:buFont typeface="Arial MT"/>
                        <a:buChar char="•"/>
                        <a:tabLst>
                          <a:tab pos="234315" algn="l"/>
                        </a:tabLst>
                      </a:pPr>
                      <a:r>
                        <a:rPr sz="800" spc="-65" dirty="0">
                          <a:latin typeface="Verdana"/>
                          <a:cs typeface="Verdana"/>
                        </a:rPr>
                        <a:t>Business</a:t>
                      </a:r>
                      <a:r>
                        <a:rPr sz="8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Planning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4315" marR="408940" indent="-172720">
                        <a:lnSpc>
                          <a:spcPts val="1030"/>
                        </a:lnSpc>
                        <a:spcBef>
                          <a:spcPts val="35"/>
                        </a:spcBef>
                        <a:buFont typeface="Arial MT"/>
                        <a:buChar char="•"/>
                        <a:tabLst>
                          <a:tab pos="234315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Market </a:t>
                      </a:r>
                      <a:r>
                        <a:rPr sz="800" spc="-20" dirty="0">
                          <a:latin typeface="Verdana"/>
                          <a:cs typeface="Verdana"/>
                        </a:rPr>
                        <a:t>Segmentation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4315" indent="-172085">
                        <a:lnSpc>
                          <a:spcPct val="100000"/>
                        </a:lnSpc>
                        <a:spcBef>
                          <a:spcPts val="30"/>
                        </a:spcBef>
                        <a:buFont typeface="Arial MT"/>
                        <a:buChar char="•"/>
                        <a:tabLst>
                          <a:tab pos="234315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Franchising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4315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4315" algn="l"/>
                        </a:tabLst>
                      </a:pPr>
                      <a:r>
                        <a:rPr sz="800" spc="-35" dirty="0">
                          <a:latin typeface="Verdana"/>
                          <a:cs typeface="Verdana"/>
                        </a:rPr>
                        <a:t>Exam </a:t>
                      </a:r>
                      <a:r>
                        <a:rPr sz="800" spc="-90" dirty="0">
                          <a:latin typeface="Verdana"/>
                          <a:cs typeface="Verdana"/>
                        </a:rPr>
                        <a:t>Skills</a:t>
                      </a:r>
                      <a:r>
                        <a:rPr sz="8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Practice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4315" marR="174625" indent="-172720">
                        <a:lnSpc>
                          <a:spcPct val="106300"/>
                        </a:lnSpc>
                        <a:spcBef>
                          <a:spcPts val="10"/>
                        </a:spcBef>
                        <a:buFont typeface="Arial MT"/>
                        <a:buChar char="•"/>
                        <a:tabLst>
                          <a:tab pos="234315" algn="l"/>
                        </a:tabLst>
                      </a:pPr>
                      <a:r>
                        <a:rPr sz="800" dirty="0">
                          <a:latin typeface="Verdana"/>
                          <a:cs typeface="Verdana"/>
                        </a:rPr>
                        <a:t>Mock</a:t>
                      </a:r>
                      <a:r>
                        <a:rPr sz="800" spc="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20" dirty="0">
                          <a:latin typeface="Verdana"/>
                          <a:cs typeface="Verdana"/>
                        </a:rPr>
                        <a:t>Exam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Feedback</a:t>
                      </a:r>
                      <a:r>
                        <a:rPr sz="800" spc="114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35" dirty="0">
                          <a:latin typeface="Verdana"/>
                          <a:cs typeface="Verdana"/>
                        </a:rPr>
                        <a:t>Revision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384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00" b="1" spc="-50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YEAR</a:t>
                      </a:r>
                      <a:r>
                        <a:rPr sz="800" b="1" spc="-25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 11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800" b="1" u="sng" spc="-6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8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6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2.1</a:t>
                      </a:r>
                      <a:r>
                        <a:rPr sz="8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8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5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Business</a:t>
                      </a:r>
                      <a:r>
                        <a:rPr sz="8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Growth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58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dirty="0">
                          <a:latin typeface="Verdana"/>
                          <a:cs typeface="Verdana"/>
                        </a:rPr>
                        <a:t>Methods</a:t>
                      </a:r>
                      <a:r>
                        <a:rPr sz="800" spc="-7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8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Growth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30" dirty="0">
                          <a:latin typeface="Verdana"/>
                          <a:cs typeface="Verdana"/>
                        </a:rPr>
                        <a:t>Integration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Methods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7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dirty="0">
                          <a:latin typeface="Verdana"/>
                          <a:cs typeface="Verdana"/>
                        </a:rPr>
                        <a:t>Public</a:t>
                      </a:r>
                      <a:r>
                        <a:rPr sz="8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35" dirty="0">
                          <a:latin typeface="Verdana"/>
                          <a:cs typeface="Verdana"/>
                        </a:rPr>
                        <a:t>Limited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Companies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Multinationals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7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35" dirty="0">
                          <a:latin typeface="Verdana"/>
                          <a:cs typeface="Verdana"/>
                        </a:rPr>
                        <a:t>Sources</a:t>
                      </a:r>
                      <a:r>
                        <a:rPr sz="8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Finance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7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dirty="0">
                          <a:latin typeface="Verdana"/>
                          <a:cs typeface="Verdana"/>
                        </a:rPr>
                        <a:t>Changing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 Aims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&amp;</a:t>
                      </a:r>
                      <a:r>
                        <a:rPr sz="8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Objectives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Globalisation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7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Ethics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70"/>
                        </a:spcBef>
                        <a:buFont typeface="Arial MT"/>
                        <a:buChar char="•"/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00" b="1" u="sng" spc="-6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800" b="1" u="sng" spc="-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6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2.2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8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3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Marketing</a:t>
                      </a:r>
                      <a:r>
                        <a:rPr sz="800" b="1" u="sng" spc="-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Decision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57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dirty="0">
                          <a:latin typeface="Verdana"/>
                          <a:cs typeface="Verdana"/>
                        </a:rPr>
                        <a:t>Product</a:t>
                      </a:r>
                      <a:r>
                        <a:rPr sz="8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20" dirty="0">
                          <a:latin typeface="Verdana"/>
                          <a:cs typeface="Verdana"/>
                        </a:rPr>
                        <a:t>–</a:t>
                      </a:r>
                      <a:r>
                        <a:rPr sz="8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40" dirty="0">
                          <a:latin typeface="Verdana"/>
                          <a:cs typeface="Verdana"/>
                        </a:rPr>
                        <a:t>Life</a:t>
                      </a:r>
                      <a:r>
                        <a:rPr sz="8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Cycle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&amp;</a:t>
                      </a:r>
                      <a:r>
                        <a:rPr sz="800" spc="-25" dirty="0">
                          <a:latin typeface="Verdana"/>
                          <a:cs typeface="Verdana"/>
                        </a:rPr>
                        <a:t> Design</a:t>
                      </a:r>
                      <a:r>
                        <a:rPr sz="8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25" dirty="0">
                          <a:latin typeface="Verdana"/>
                          <a:cs typeface="Verdana"/>
                        </a:rPr>
                        <a:t>Mix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7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Price</a:t>
                      </a:r>
                      <a:r>
                        <a:rPr sz="800" spc="-7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20" dirty="0">
                          <a:latin typeface="Verdana"/>
                          <a:cs typeface="Verdana"/>
                        </a:rPr>
                        <a:t>–</a:t>
                      </a:r>
                      <a:r>
                        <a:rPr sz="8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Strategies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25" dirty="0">
                          <a:latin typeface="Verdana"/>
                          <a:cs typeface="Verdana"/>
                        </a:rPr>
                        <a:t>Promotion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20" dirty="0">
                          <a:latin typeface="Verdana"/>
                          <a:cs typeface="Verdana"/>
                        </a:rPr>
                        <a:t>–</a:t>
                      </a:r>
                      <a:r>
                        <a:rPr sz="8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Methods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7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Place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7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20" dirty="0">
                          <a:latin typeface="Verdana"/>
                          <a:cs typeface="Verdana"/>
                        </a:rPr>
                        <a:t>Integrated</a:t>
                      </a:r>
                      <a:r>
                        <a:rPr sz="8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Marketing</a:t>
                      </a:r>
                      <a:r>
                        <a:rPr sz="8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25" dirty="0">
                          <a:latin typeface="Verdana"/>
                          <a:cs typeface="Verdana"/>
                        </a:rPr>
                        <a:t>Mix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75"/>
                        </a:spcBef>
                        <a:buFont typeface="Arial MT"/>
                        <a:buChar char="•"/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u="sng" spc="-6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800" b="1" u="sng" spc="-3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6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2.3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8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Operational</a:t>
                      </a:r>
                      <a:r>
                        <a:rPr sz="800" b="1" u="sng" spc="-4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Decision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57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Production</a:t>
                      </a:r>
                      <a:r>
                        <a:rPr sz="8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Methods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457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800" b="1" u="sng" spc="-6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800" b="1" u="sng" spc="-3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6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2.3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8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Operational</a:t>
                      </a:r>
                      <a:r>
                        <a:rPr sz="800" b="1" u="sng" spc="-4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Decisions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58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20" dirty="0">
                          <a:latin typeface="Verdana"/>
                          <a:cs typeface="Verdana"/>
                        </a:rPr>
                        <a:t>Productions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Methods</a:t>
                      </a:r>
                      <a:r>
                        <a:rPr sz="8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(Continued)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35" dirty="0">
                          <a:latin typeface="Verdana"/>
                          <a:cs typeface="Verdana"/>
                        </a:rPr>
                        <a:t>Working</a:t>
                      </a:r>
                      <a:r>
                        <a:rPr sz="8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30" dirty="0">
                          <a:latin typeface="Verdana"/>
                          <a:cs typeface="Verdana"/>
                        </a:rPr>
                        <a:t>with</a:t>
                      </a:r>
                      <a:r>
                        <a:rPr sz="8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Suppliers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7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35" dirty="0">
                          <a:latin typeface="Verdana"/>
                          <a:cs typeface="Verdana"/>
                        </a:rPr>
                        <a:t>Stock</a:t>
                      </a:r>
                      <a:r>
                        <a:rPr sz="800" spc="-20" dirty="0">
                          <a:latin typeface="Verdana"/>
                          <a:cs typeface="Verdana"/>
                        </a:rPr>
                        <a:t> Control</a:t>
                      </a:r>
                      <a:r>
                        <a:rPr sz="8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Methods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20" dirty="0">
                          <a:latin typeface="Verdana"/>
                          <a:cs typeface="Verdana"/>
                        </a:rPr>
                        <a:t>Quality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20" dirty="0">
                          <a:latin typeface="Verdana"/>
                          <a:cs typeface="Verdana"/>
                        </a:rPr>
                        <a:t>Control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Methods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7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50" dirty="0">
                          <a:latin typeface="Verdana"/>
                          <a:cs typeface="Verdana"/>
                        </a:rPr>
                        <a:t>The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Sales</a:t>
                      </a:r>
                      <a:r>
                        <a:rPr sz="8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Process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  <a:buFont typeface="Arial MT"/>
                        <a:buChar char="•"/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u="sng" spc="-6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800" b="1" u="sng" spc="-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6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2.4</a:t>
                      </a:r>
                      <a:r>
                        <a:rPr sz="8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Making </a:t>
                      </a:r>
                      <a:r>
                        <a:rPr sz="8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Financial</a:t>
                      </a:r>
                      <a:r>
                        <a:rPr sz="800" b="1" u="sng" spc="-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Decisions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7540" lvl="1" indent="-286385">
                        <a:lnSpc>
                          <a:spcPct val="100000"/>
                        </a:lnSpc>
                        <a:buFont typeface="Arial MT"/>
                        <a:buChar char="•"/>
                        <a:tabLst>
                          <a:tab pos="637540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Profit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637540" lvl="1" indent="-286385">
                        <a:lnSpc>
                          <a:spcPct val="100000"/>
                        </a:lnSpc>
                        <a:buFont typeface="Arial MT"/>
                        <a:buChar char="•"/>
                        <a:tabLst>
                          <a:tab pos="637540" algn="l"/>
                        </a:tabLst>
                      </a:pPr>
                      <a:r>
                        <a:rPr sz="800" spc="-50" dirty="0">
                          <a:latin typeface="Verdana"/>
                          <a:cs typeface="Verdana"/>
                        </a:rPr>
                        <a:t>Break-</a:t>
                      </a:r>
                      <a:r>
                        <a:rPr sz="800" spc="-20" dirty="0">
                          <a:latin typeface="Verdana"/>
                          <a:cs typeface="Verdana"/>
                        </a:rPr>
                        <a:t>Even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637540" lvl="1" indent="-286385">
                        <a:lnSpc>
                          <a:spcPct val="100000"/>
                        </a:lnSpc>
                        <a:buFont typeface="Arial MT"/>
                        <a:buChar char="•"/>
                        <a:tabLst>
                          <a:tab pos="637540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Margin</a:t>
                      </a:r>
                      <a:r>
                        <a:rPr sz="8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8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Safety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lvl="1">
                        <a:lnSpc>
                          <a:spcPct val="100000"/>
                        </a:lnSpc>
                        <a:spcBef>
                          <a:spcPts val="775"/>
                        </a:spcBef>
                        <a:buFont typeface="Arial MT"/>
                        <a:buChar char="•"/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45" dirty="0">
                          <a:latin typeface="Verdana"/>
                          <a:cs typeface="Verdana"/>
                        </a:rPr>
                        <a:t>Gross</a:t>
                      </a:r>
                      <a:r>
                        <a:rPr sz="8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8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Net</a:t>
                      </a:r>
                      <a:r>
                        <a:rPr sz="8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Profit</a:t>
                      </a:r>
                      <a:r>
                        <a:rPr sz="8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(Recap)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7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45" dirty="0">
                          <a:latin typeface="Verdana"/>
                          <a:cs typeface="Verdana"/>
                        </a:rPr>
                        <a:t>Gross</a:t>
                      </a:r>
                      <a:r>
                        <a:rPr sz="8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8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Net</a:t>
                      </a:r>
                      <a:r>
                        <a:rPr sz="8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Profit</a:t>
                      </a:r>
                      <a:r>
                        <a:rPr sz="8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Margin</a:t>
                      </a:r>
                      <a:r>
                        <a:rPr sz="8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(Recap)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dirty="0">
                          <a:latin typeface="Verdana"/>
                          <a:cs typeface="Verdana"/>
                        </a:rPr>
                        <a:t>Average</a:t>
                      </a:r>
                      <a:r>
                        <a:rPr sz="8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Rate</a:t>
                      </a:r>
                      <a:r>
                        <a:rPr sz="8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Return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7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30" dirty="0">
                          <a:latin typeface="Verdana"/>
                          <a:cs typeface="Verdana"/>
                        </a:rPr>
                        <a:t>Analysing </a:t>
                      </a:r>
                      <a:r>
                        <a:rPr sz="800" spc="-65" dirty="0">
                          <a:latin typeface="Verdana"/>
                          <a:cs typeface="Verdana"/>
                        </a:rPr>
                        <a:t>Business</a:t>
                      </a:r>
                      <a:r>
                        <a:rPr sz="8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Performance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70"/>
                        </a:spcBef>
                        <a:buFont typeface="Arial MT"/>
                        <a:buChar char="•"/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u="sng" spc="-6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8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6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2.5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Human </a:t>
                      </a:r>
                      <a:r>
                        <a:rPr sz="800" b="1" u="sng" spc="-3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Resources</a:t>
                      </a:r>
                      <a:r>
                        <a:rPr sz="8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Decisions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59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Organisational</a:t>
                      </a:r>
                      <a:r>
                        <a:rPr sz="800" spc="-8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Structures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457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800" b="1" u="sng" spc="-6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8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6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2.5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Human </a:t>
                      </a:r>
                      <a:r>
                        <a:rPr sz="800" b="1" u="sng" spc="-3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Resources</a:t>
                      </a:r>
                      <a:r>
                        <a:rPr sz="8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Decisions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8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Organisational</a:t>
                      </a:r>
                      <a:r>
                        <a:rPr sz="8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Structures</a:t>
                      </a:r>
                      <a:r>
                        <a:rPr sz="8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20" dirty="0">
                          <a:latin typeface="Verdana"/>
                          <a:cs typeface="Verdana"/>
                        </a:rPr>
                        <a:t>(Con)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Effective</a:t>
                      </a:r>
                      <a:r>
                        <a:rPr sz="800" spc="-8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Recruitment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7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50" dirty="0">
                          <a:latin typeface="Verdana"/>
                          <a:cs typeface="Verdana"/>
                        </a:rPr>
                        <a:t>Training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800" spc="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Development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marR="273685" indent="-172720">
                        <a:lnSpc>
                          <a:spcPts val="1030"/>
                        </a:lnSpc>
                        <a:spcBef>
                          <a:spcPts val="3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Motivation</a:t>
                      </a:r>
                      <a:r>
                        <a:rPr sz="800" spc="-7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Methods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20" dirty="0">
                          <a:latin typeface="Verdana"/>
                          <a:cs typeface="Verdana"/>
                        </a:rPr>
                        <a:t>–</a:t>
                      </a:r>
                      <a:r>
                        <a:rPr sz="8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Financial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800" spc="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30" dirty="0">
                          <a:latin typeface="Verdana"/>
                          <a:cs typeface="Verdana"/>
                        </a:rPr>
                        <a:t>Non-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Financial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Arial MT"/>
                        <a:buChar char="•"/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40"/>
                        </a:spcBef>
                        <a:buFont typeface="Arial MT"/>
                        <a:buChar char="•"/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u="sng" spc="-4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Revision</a:t>
                      </a:r>
                      <a:r>
                        <a:rPr sz="800" b="1" u="sng" spc="-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and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Exam</a:t>
                      </a:r>
                      <a:r>
                        <a:rPr sz="8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Preparation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172720" marR="165735" algn="ctr">
                        <a:lnSpc>
                          <a:spcPct val="107100"/>
                        </a:lnSpc>
                        <a:spcBef>
                          <a:spcPts val="520"/>
                        </a:spcBef>
                      </a:pPr>
                      <a:r>
                        <a:rPr sz="700" spc="-30" dirty="0">
                          <a:latin typeface="Verdana"/>
                          <a:cs typeface="Verdana"/>
                        </a:rPr>
                        <a:t>KNOWLEDGE</a:t>
                      </a:r>
                      <a:r>
                        <a:rPr sz="7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7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110" dirty="0">
                          <a:latin typeface="Verdana"/>
                          <a:cs typeface="Verdana"/>
                        </a:rPr>
                        <a:t>SKILLS</a:t>
                      </a:r>
                      <a:r>
                        <a:rPr sz="7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30" dirty="0">
                          <a:latin typeface="Verdana"/>
                          <a:cs typeface="Verdana"/>
                        </a:rPr>
                        <a:t>RECALL</a:t>
                      </a:r>
                      <a:r>
                        <a:rPr sz="7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25" dirty="0">
                          <a:latin typeface="Verdana"/>
                          <a:cs typeface="Verdana"/>
                        </a:rPr>
                        <a:t>AND </a:t>
                      </a:r>
                      <a:r>
                        <a:rPr sz="700" spc="-75" dirty="0">
                          <a:latin typeface="Verdana"/>
                          <a:cs typeface="Verdana"/>
                        </a:rPr>
                        <a:t>RETRIEVAL:</a:t>
                      </a:r>
                      <a:r>
                        <a:rPr sz="7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30" dirty="0">
                          <a:latin typeface="Verdana"/>
                          <a:cs typeface="Verdana"/>
                        </a:rPr>
                        <a:t>FOCUS</a:t>
                      </a:r>
                      <a:r>
                        <a:rPr sz="700" dirty="0">
                          <a:latin typeface="Verdana"/>
                          <a:cs typeface="Verdana"/>
                        </a:rPr>
                        <a:t> ON</a:t>
                      </a:r>
                      <a:r>
                        <a:rPr sz="7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10" dirty="0">
                          <a:latin typeface="Verdana"/>
                          <a:cs typeface="Verdana"/>
                        </a:rPr>
                        <a:t>EXAM</a:t>
                      </a:r>
                      <a:r>
                        <a:rPr sz="7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110" dirty="0">
                          <a:latin typeface="Verdana"/>
                          <a:cs typeface="Verdana"/>
                        </a:rPr>
                        <a:t>SKILLS</a:t>
                      </a:r>
                      <a:r>
                        <a:rPr sz="7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25" dirty="0">
                          <a:latin typeface="Verdana"/>
                          <a:cs typeface="Verdana"/>
                        </a:rPr>
                        <a:t>AND </a:t>
                      </a:r>
                      <a:r>
                        <a:rPr sz="700" spc="-35" dirty="0">
                          <a:latin typeface="Verdana"/>
                          <a:cs typeface="Verdana"/>
                        </a:rPr>
                        <a:t>A02/</a:t>
                      </a:r>
                      <a:r>
                        <a:rPr sz="7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45" dirty="0">
                          <a:latin typeface="Verdana"/>
                          <a:cs typeface="Verdana"/>
                        </a:rPr>
                        <a:t>A03</a:t>
                      </a:r>
                      <a:r>
                        <a:rPr sz="7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dirty="0">
                          <a:latin typeface="Verdana"/>
                          <a:cs typeface="Verdana"/>
                        </a:rPr>
                        <a:t>/</a:t>
                      </a:r>
                      <a:r>
                        <a:rPr sz="7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45" dirty="0">
                          <a:latin typeface="Verdana"/>
                          <a:cs typeface="Verdana"/>
                        </a:rPr>
                        <a:t>A04</a:t>
                      </a:r>
                      <a:r>
                        <a:rPr sz="7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10" dirty="0">
                          <a:latin typeface="Verdana"/>
                          <a:cs typeface="Verdana"/>
                        </a:rPr>
                        <a:t>MASTERY</a:t>
                      </a:r>
                      <a:endParaRPr sz="7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35" dirty="0">
                          <a:latin typeface="Verdana"/>
                          <a:cs typeface="Verdana"/>
                        </a:rPr>
                        <a:t>Working</a:t>
                      </a:r>
                      <a:r>
                        <a:rPr sz="8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30" dirty="0">
                          <a:latin typeface="Verdana"/>
                          <a:cs typeface="Verdana"/>
                        </a:rPr>
                        <a:t>with</a:t>
                      </a:r>
                      <a:r>
                        <a:rPr sz="8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Suppliers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7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35" dirty="0">
                          <a:latin typeface="Verdana"/>
                          <a:cs typeface="Verdana"/>
                        </a:rPr>
                        <a:t>Stock</a:t>
                      </a:r>
                      <a:r>
                        <a:rPr sz="8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Control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7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25" dirty="0">
                          <a:latin typeface="Verdana"/>
                          <a:cs typeface="Verdana"/>
                        </a:rPr>
                        <a:t>Promotion</a:t>
                      </a:r>
                      <a:r>
                        <a:rPr sz="8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Techniques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Technology</a:t>
                      </a:r>
                      <a:r>
                        <a:rPr sz="8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800" spc="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Business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7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20" dirty="0">
                          <a:latin typeface="Verdana"/>
                          <a:cs typeface="Verdana"/>
                        </a:rPr>
                        <a:t>Quality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20" dirty="0">
                          <a:latin typeface="Verdana"/>
                          <a:cs typeface="Verdana"/>
                        </a:rPr>
                        <a:t>Control</a:t>
                      </a:r>
                      <a:r>
                        <a:rPr sz="8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Methods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457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800" b="1" u="sng" spc="-4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Revision</a:t>
                      </a:r>
                      <a:r>
                        <a:rPr sz="800" b="1" u="sng" spc="-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and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Exam</a:t>
                      </a:r>
                      <a:r>
                        <a:rPr sz="8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Preparation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80010" marR="73025" indent="1270" algn="ctr">
                        <a:lnSpc>
                          <a:spcPct val="107100"/>
                        </a:lnSpc>
                        <a:spcBef>
                          <a:spcPts val="530"/>
                        </a:spcBef>
                      </a:pPr>
                      <a:r>
                        <a:rPr sz="700" spc="-30" dirty="0">
                          <a:latin typeface="Verdana"/>
                          <a:cs typeface="Verdana"/>
                        </a:rPr>
                        <a:t>KNOWLEDGE</a:t>
                      </a:r>
                      <a:r>
                        <a:rPr sz="7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7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110" dirty="0">
                          <a:latin typeface="Verdana"/>
                          <a:cs typeface="Verdana"/>
                        </a:rPr>
                        <a:t>SKILLS</a:t>
                      </a:r>
                      <a:r>
                        <a:rPr sz="7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30" dirty="0">
                          <a:latin typeface="Verdana"/>
                          <a:cs typeface="Verdana"/>
                        </a:rPr>
                        <a:t>RECALL</a:t>
                      </a:r>
                      <a:r>
                        <a:rPr sz="7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25" dirty="0">
                          <a:latin typeface="Verdana"/>
                          <a:cs typeface="Verdana"/>
                        </a:rPr>
                        <a:t>AND </a:t>
                      </a:r>
                      <a:r>
                        <a:rPr sz="700" spc="-75" dirty="0">
                          <a:latin typeface="Verdana"/>
                          <a:cs typeface="Verdana"/>
                        </a:rPr>
                        <a:t>RETRIEVAL:</a:t>
                      </a:r>
                      <a:r>
                        <a:rPr sz="7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30" dirty="0">
                          <a:latin typeface="Verdana"/>
                          <a:cs typeface="Verdana"/>
                        </a:rPr>
                        <a:t>FOCUS</a:t>
                      </a:r>
                      <a:r>
                        <a:rPr sz="7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dirty="0">
                          <a:latin typeface="Verdana"/>
                          <a:cs typeface="Verdana"/>
                        </a:rPr>
                        <a:t>ON</a:t>
                      </a:r>
                      <a:r>
                        <a:rPr sz="7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10" dirty="0">
                          <a:latin typeface="Verdana"/>
                          <a:cs typeface="Verdana"/>
                        </a:rPr>
                        <a:t>EXAM</a:t>
                      </a:r>
                      <a:r>
                        <a:rPr sz="7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110" dirty="0">
                          <a:latin typeface="Verdana"/>
                          <a:cs typeface="Verdana"/>
                        </a:rPr>
                        <a:t>SKILLS</a:t>
                      </a:r>
                      <a:r>
                        <a:rPr sz="7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700" spc="-20" dirty="0">
                          <a:latin typeface="Verdana"/>
                          <a:cs typeface="Verdana"/>
                        </a:rPr>
                        <a:t> A02/ </a:t>
                      </a:r>
                      <a:r>
                        <a:rPr sz="700" spc="-45" dirty="0">
                          <a:latin typeface="Verdana"/>
                          <a:cs typeface="Verdana"/>
                        </a:rPr>
                        <a:t>A03</a:t>
                      </a:r>
                      <a:r>
                        <a:rPr sz="7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dirty="0">
                          <a:latin typeface="Verdana"/>
                          <a:cs typeface="Verdana"/>
                        </a:rPr>
                        <a:t>/</a:t>
                      </a:r>
                      <a:r>
                        <a:rPr sz="7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45" dirty="0">
                          <a:latin typeface="Verdana"/>
                          <a:cs typeface="Verdana"/>
                        </a:rPr>
                        <a:t>A04</a:t>
                      </a:r>
                      <a:r>
                        <a:rPr sz="7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10" dirty="0">
                          <a:latin typeface="Verdana"/>
                          <a:cs typeface="Verdana"/>
                        </a:rPr>
                        <a:t>MASTERY</a:t>
                      </a:r>
                      <a:endParaRPr sz="7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50" dirty="0">
                          <a:latin typeface="Verdana"/>
                          <a:cs typeface="Verdana"/>
                        </a:rPr>
                        <a:t>Aims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 and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 Objectives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7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dirty="0">
                          <a:latin typeface="Verdana"/>
                          <a:cs typeface="Verdana"/>
                        </a:rPr>
                        <a:t>Exchange</a:t>
                      </a:r>
                      <a:r>
                        <a:rPr sz="8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Rates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Profit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7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Market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Segmentation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Market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Mapping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7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Location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7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25" dirty="0">
                          <a:latin typeface="Verdana"/>
                          <a:cs typeface="Verdana"/>
                        </a:rPr>
                        <a:t>Law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35" dirty="0">
                          <a:latin typeface="Verdana"/>
                          <a:cs typeface="Verdana"/>
                        </a:rPr>
                        <a:t>Exam</a:t>
                      </a:r>
                      <a:r>
                        <a:rPr sz="8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Paper</a:t>
                      </a:r>
                      <a:r>
                        <a:rPr sz="8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Analysis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457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800" b="1" u="sng" spc="-4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Revision</a:t>
                      </a:r>
                      <a:r>
                        <a:rPr sz="800" b="1" u="sng" spc="-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and</a:t>
                      </a:r>
                      <a:r>
                        <a:rPr sz="8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Exam</a:t>
                      </a:r>
                      <a:r>
                        <a:rPr sz="8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8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Preparation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96520" marR="88900" algn="ctr">
                        <a:lnSpc>
                          <a:spcPct val="107100"/>
                        </a:lnSpc>
                        <a:spcBef>
                          <a:spcPts val="530"/>
                        </a:spcBef>
                      </a:pPr>
                      <a:r>
                        <a:rPr sz="700" spc="-30" dirty="0">
                          <a:latin typeface="Verdana"/>
                          <a:cs typeface="Verdana"/>
                        </a:rPr>
                        <a:t>KNOWLEDGE</a:t>
                      </a:r>
                      <a:r>
                        <a:rPr sz="7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7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110" dirty="0">
                          <a:latin typeface="Verdana"/>
                          <a:cs typeface="Verdana"/>
                        </a:rPr>
                        <a:t>SKILLS</a:t>
                      </a:r>
                      <a:r>
                        <a:rPr sz="7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30" dirty="0">
                          <a:latin typeface="Verdana"/>
                          <a:cs typeface="Verdana"/>
                        </a:rPr>
                        <a:t>RECALL</a:t>
                      </a:r>
                      <a:r>
                        <a:rPr sz="7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25" dirty="0">
                          <a:latin typeface="Verdana"/>
                          <a:cs typeface="Verdana"/>
                        </a:rPr>
                        <a:t>AND </a:t>
                      </a:r>
                      <a:r>
                        <a:rPr sz="700" spc="-75" dirty="0">
                          <a:latin typeface="Verdana"/>
                          <a:cs typeface="Verdana"/>
                        </a:rPr>
                        <a:t>RETRIEVAL:</a:t>
                      </a:r>
                      <a:r>
                        <a:rPr sz="7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30" dirty="0">
                          <a:latin typeface="Verdana"/>
                          <a:cs typeface="Verdana"/>
                        </a:rPr>
                        <a:t>FOCUS</a:t>
                      </a:r>
                      <a:r>
                        <a:rPr sz="700" dirty="0">
                          <a:latin typeface="Verdana"/>
                          <a:cs typeface="Verdana"/>
                        </a:rPr>
                        <a:t> ON</a:t>
                      </a:r>
                      <a:r>
                        <a:rPr sz="7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10" dirty="0">
                          <a:latin typeface="Verdana"/>
                          <a:cs typeface="Verdana"/>
                        </a:rPr>
                        <a:t>EXAM</a:t>
                      </a:r>
                      <a:r>
                        <a:rPr sz="7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110" dirty="0">
                          <a:latin typeface="Verdana"/>
                          <a:cs typeface="Verdana"/>
                        </a:rPr>
                        <a:t>SKILLS</a:t>
                      </a:r>
                      <a:r>
                        <a:rPr sz="7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25" dirty="0">
                          <a:latin typeface="Verdana"/>
                          <a:cs typeface="Verdana"/>
                        </a:rPr>
                        <a:t>AND </a:t>
                      </a:r>
                      <a:r>
                        <a:rPr sz="700" spc="-35" dirty="0">
                          <a:latin typeface="Verdana"/>
                          <a:cs typeface="Verdana"/>
                        </a:rPr>
                        <a:t>A02/</a:t>
                      </a:r>
                      <a:r>
                        <a:rPr sz="7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45" dirty="0">
                          <a:latin typeface="Verdana"/>
                          <a:cs typeface="Verdana"/>
                        </a:rPr>
                        <a:t>A03</a:t>
                      </a:r>
                      <a:r>
                        <a:rPr sz="7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dirty="0">
                          <a:latin typeface="Verdana"/>
                          <a:cs typeface="Verdana"/>
                        </a:rPr>
                        <a:t>/</a:t>
                      </a:r>
                      <a:r>
                        <a:rPr sz="7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45" dirty="0">
                          <a:latin typeface="Verdana"/>
                          <a:cs typeface="Verdana"/>
                        </a:rPr>
                        <a:t>A04</a:t>
                      </a:r>
                      <a:r>
                        <a:rPr sz="7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10" dirty="0">
                          <a:latin typeface="Verdana"/>
                          <a:cs typeface="Verdana"/>
                        </a:rPr>
                        <a:t>MASTERY</a:t>
                      </a:r>
                      <a:endParaRPr sz="7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Market</a:t>
                      </a:r>
                      <a:r>
                        <a:rPr sz="8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Research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7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Franchising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35" dirty="0">
                          <a:latin typeface="Verdana"/>
                          <a:cs typeface="Verdana"/>
                        </a:rPr>
                        <a:t>Sources</a:t>
                      </a:r>
                      <a:r>
                        <a:rPr sz="8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Finance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7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dirty="0">
                          <a:latin typeface="Verdana"/>
                          <a:cs typeface="Verdana"/>
                        </a:rPr>
                        <a:t>Cash</a:t>
                      </a:r>
                      <a:r>
                        <a:rPr sz="8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20" dirty="0">
                          <a:latin typeface="Verdana"/>
                          <a:cs typeface="Verdana"/>
                        </a:rPr>
                        <a:t>Flow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spc="-35" dirty="0">
                          <a:latin typeface="Verdana"/>
                          <a:cs typeface="Verdana"/>
                        </a:rPr>
                        <a:t>Exam</a:t>
                      </a:r>
                      <a:r>
                        <a:rPr sz="8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Paper</a:t>
                      </a:r>
                      <a:r>
                        <a:rPr sz="8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Analysis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25"/>
                        </a:spcBef>
                        <a:buFont typeface="Arial MT"/>
                        <a:buChar char="•"/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233679" marR="86360" indent="-172720">
                        <a:lnSpc>
                          <a:spcPct val="106200"/>
                        </a:lnSpc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800" dirty="0">
                          <a:latin typeface="Verdana"/>
                          <a:cs typeface="Verdana"/>
                        </a:rPr>
                        <a:t>Selected</a:t>
                      </a:r>
                      <a:r>
                        <a:rPr sz="8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25" dirty="0">
                          <a:latin typeface="Verdana"/>
                          <a:cs typeface="Verdana"/>
                        </a:rPr>
                        <a:t>Topics</a:t>
                      </a:r>
                      <a:r>
                        <a:rPr sz="800" spc="-7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Based</a:t>
                      </a:r>
                      <a:r>
                        <a:rPr sz="8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dirty="0">
                          <a:latin typeface="Verdana"/>
                          <a:cs typeface="Verdana"/>
                        </a:rPr>
                        <a:t>on</a:t>
                      </a:r>
                      <a:r>
                        <a:rPr sz="8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20" dirty="0">
                          <a:latin typeface="Verdana"/>
                          <a:cs typeface="Verdana"/>
                        </a:rPr>
                        <a:t>Mock </a:t>
                      </a:r>
                      <a:r>
                        <a:rPr sz="800" spc="-35" dirty="0">
                          <a:latin typeface="Verdana"/>
                          <a:cs typeface="Verdana"/>
                        </a:rPr>
                        <a:t>Exam</a:t>
                      </a:r>
                      <a:r>
                        <a:rPr sz="8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800" spc="-10" dirty="0">
                          <a:latin typeface="Verdana"/>
                          <a:cs typeface="Verdana"/>
                        </a:rPr>
                        <a:t>Feedback</a:t>
                      </a:r>
                      <a:endParaRPr sz="8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Exams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457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00" spc="-10" dirty="0">
                          <a:latin typeface="Verdana"/>
                          <a:cs typeface="Verdana"/>
                        </a:rPr>
                        <a:t>Exams</a:t>
                      </a:r>
                      <a:endParaRPr sz="8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8" name="object 28"/>
          <p:cNvSpPr/>
          <p:nvPr/>
        </p:nvSpPr>
        <p:spPr>
          <a:xfrm>
            <a:off x="9058529" y="2288032"/>
            <a:ext cx="1484630" cy="9525"/>
          </a:xfrm>
          <a:custGeom>
            <a:avLst/>
            <a:gdLst/>
            <a:ahLst/>
            <a:cxnLst/>
            <a:rect l="l" t="t" r="r" b="b"/>
            <a:pathLst>
              <a:path w="1484629" h="9525">
                <a:moveTo>
                  <a:pt x="1484376" y="0"/>
                </a:moveTo>
                <a:lnTo>
                  <a:pt x="0" y="0"/>
                </a:lnTo>
                <a:lnTo>
                  <a:pt x="0" y="9143"/>
                </a:lnTo>
                <a:lnTo>
                  <a:pt x="1484376" y="9143"/>
                </a:lnTo>
                <a:lnTo>
                  <a:pt x="1484376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9" name="object 29"/>
          <p:cNvGrpSpPr/>
          <p:nvPr/>
        </p:nvGrpSpPr>
        <p:grpSpPr>
          <a:xfrm>
            <a:off x="4007865" y="4914772"/>
            <a:ext cx="459105" cy="346075"/>
            <a:chOff x="4007865" y="4914772"/>
            <a:chExt cx="459105" cy="346075"/>
          </a:xfrm>
        </p:grpSpPr>
        <p:sp>
          <p:nvSpPr>
            <p:cNvPr id="30" name="object 30"/>
            <p:cNvSpPr/>
            <p:nvPr/>
          </p:nvSpPr>
          <p:spPr>
            <a:xfrm>
              <a:off x="4017390" y="4924297"/>
              <a:ext cx="440055" cy="327025"/>
            </a:xfrm>
            <a:custGeom>
              <a:avLst/>
              <a:gdLst/>
              <a:ahLst/>
              <a:cxnLst/>
              <a:rect l="l" t="t" r="r" b="b"/>
              <a:pathLst>
                <a:path w="440054" h="327025">
                  <a:moveTo>
                    <a:pt x="35560" y="0"/>
                  </a:moveTo>
                  <a:lnTo>
                    <a:pt x="0" y="274700"/>
                  </a:lnTo>
                  <a:lnTo>
                    <a:pt x="404495" y="327024"/>
                  </a:lnTo>
                  <a:lnTo>
                    <a:pt x="440055" y="52196"/>
                  </a:lnTo>
                  <a:lnTo>
                    <a:pt x="3556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4017390" y="4924297"/>
              <a:ext cx="440055" cy="327025"/>
            </a:xfrm>
            <a:custGeom>
              <a:avLst/>
              <a:gdLst/>
              <a:ahLst/>
              <a:cxnLst/>
              <a:rect l="l" t="t" r="r" b="b"/>
              <a:pathLst>
                <a:path w="440054" h="327025">
                  <a:moveTo>
                    <a:pt x="35560" y="0"/>
                  </a:moveTo>
                  <a:lnTo>
                    <a:pt x="440055" y="52196"/>
                  </a:lnTo>
                  <a:lnTo>
                    <a:pt x="404495" y="327024"/>
                  </a:lnTo>
                  <a:lnTo>
                    <a:pt x="0" y="274700"/>
                  </a:lnTo>
                  <a:lnTo>
                    <a:pt x="35560" y="0"/>
                  </a:lnTo>
                  <a:close/>
                </a:path>
              </a:pathLst>
            </a:custGeom>
            <a:ln w="19050">
              <a:solidFill>
                <a:srgbClr val="F4B08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118736" y="5002021"/>
              <a:ext cx="202691" cy="18148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235577" y="73609"/>
            <a:ext cx="715137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900" i="1" spc="-105" dirty="0">
                <a:latin typeface="Verdana"/>
                <a:cs typeface="Verdana"/>
              </a:rPr>
              <a:t>In</a:t>
            </a:r>
            <a:r>
              <a:rPr sz="900" i="1" spc="-35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the</a:t>
            </a:r>
            <a:r>
              <a:rPr sz="900" i="1" spc="-45" dirty="0">
                <a:latin typeface="Verdana"/>
                <a:cs typeface="Verdana"/>
              </a:rPr>
              <a:t> </a:t>
            </a:r>
            <a:r>
              <a:rPr sz="900" i="1" spc="-65" dirty="0">
                <a:latin typeface="Verdana"/>
                <a:cs typeface="Verdana"/>
              </a:rPr>
              <a:t>business</a:t>
            </a:r>
            <a:r>
              <a:rPr sz="900" i="1" spc="-30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department</a:t>
            </a:r>
            <a:r>
              <a:rPr sz="900" i="1" spc="-6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we</a:t>
            </a:r>
            <a:r>
              <a:rPr sz="900" i="1" spc="-20" dirty="0">
                <a:latin typeface="Verdana"/>
                <a:cs typeface="Verdana"/>
              </a:rPr>
              <a:t> </a:t>
            </a:r>
            <a:r>
              <a:rPr sz="900" i="1" spc="-75" dirty="0">
                <a:latin typeface="Verdana"/>
                <a:cs typeface="Verdana"/>
              </a:rPr>
              <a:t>instill </a:t>
            </a:r>
            <a:r>
              <a:rPr sz="900" i="1" spc="-50" dirty="0">
                <a:latin typeface="Verdana"/>
                <a:cs typeface="Verdana"/>
              </a:rPr>
              <a:t>in</a:t>
            </a:r>
            <a:r>
              <a:rPr sz="900" i="1" spc="-20" dirty="0">
                <a:latin typeface="Verdana"/>
                <a:cs typeface="Verdana"/>
              </a:rPr>
              <a:t> </a:t>
            </a:r>
            <a:r>
              <a:rPr sz="900" i="1" spc="-45" dirty="0">
                <a:latin typeface="Verdana"/>
                <a:cs typeface="Verdana"/>
              </a:rPr>
              <a:t>our</a:t>
            </a:r>
            <a:r>
              <a:rPr sz="900" i="1" spc="-30" dirty="0">
                <a:latin typeface="Verdana"/>
                <a:cs typeface="Verdana"/>
              </a:rPr>
              <a:t> </a:t>
            </a:r>
            <a:r>
              <a:rPr sz="900" i="1" spc="-45" dirty="0">
                <a:latin typeface="Verdana"/>
                <a:cs typeface="Verdana"/>
              </a:rPr>
              <a:t>learners</a:t>
            </a:r>
            <a:r>
              <a:rPr sz="900" i="1" spc="-55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the</a:t>
            </a:r>
            <a:r>
              <a:rPr sz="900" i="1" spc="-45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belief</a:t>
            </a:r>
            <a:r>
              <a:rPr sz="900" i="1" spc="-45" dirty="0">
                <a:latin typeface="Verdana"/>
                <a:cs typeface="Verdana"/>
              </a:rPr>
              <a:t> </a:t>
            </a:r>
            <a:r>
              <a:rPr sz="900" i="1" spc="-20" dirty="0">
                <a:latin typeface="Verdana"/>
                <a:cs typeface="Verdana"/>
              </a:rPr>
              <a:t>that</a:t>
            </a:r>
            <a:r>
              <a:rPr sz="900" i="1" spc="-60" dirty="0">
                <a:latin typeface="Verdana"/>
                <a:cs typeface="Verdana"/>
              </a:rPr>
              <a:t> </a:t>
            </a:r>
            <a:r>
              <a:rPr sz="900" i="1" spc="-25" dirty="0">
                <a:latin typeface="Verdana"/>
                <a:cs typeface="Verdana"/>
              </a:rPr>
              <a:t>they</a:t>
            </a:r>
            <a:r>
              <a:rPr sz="900" i="1" spc="-5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are</a:t>
            </a:r>
            <a:r>
              <a:rPr sz="900" i="1" spc="-20" dirty="0">
                <a:latin typeface="Verdana"/>
                <a:cs typeface="Verdana"/>
              </a:rPr>
              <a:t> </a:t>
            </a:r>
            <a:r>
              <a:rPr sz="900" i="1" spc="45" dirty="0">
                <a:latin typeface="Verdana"/>
                <a:cs typeface="Verdana"/>
              </a:rPr>
              <a:t>capable</a:t>
            </a:r>
            <a:r>
              <a:rPr sz="900" i="1" spc="-5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of</a:t>
            </a:r>
            <a:r>
              <a:rPr sz="900" i="1" spc="-15" dirty="0">
                <a:latin typeface="Verdana"/>
                <a:cs typeface="Verdana"/>
              </a:rPr>
              <a:t> </a:t>
            </a:r>
            <a:r>
              <a:rPr sz="900" i="1" spc="-30" dirty="0">
                <a:latin typeface="Verdana"/>
                <a:cs typeface="Verdana"/>
              </a:rPr>
              <a:t>bringing</a:t>
            </a:r>
            <a:r>
              <a:rPr sz="900" i="1" spc="-45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about</a:t>
            </a:r>
            <a:r>
              <a:rPr sz="900" i="1" spc="-40" dirty="0">
                <a:latin typeface="Verdana"/>
                <a:cs typeface="Verdana"/>
              </a:rPr>
              <a:t> </a:t>
            </a:r>
            <a:r>
              <a:rPr sz="900" i="1" spc="-35" dirty="0">
                <a:latin typeface="Verdana"/>
                <a:cs typeface="Verdana"/>
              </a:rPr>
              <a:t>positive</a:t>
            </a:r>
            <a:r>
              <a:rPr sz="900" i="1" spc="-6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change</a:t>
            </a:r>
            <a:r>
              <a:rPr sz="900" i="1" spc="-20" dirty="0">
                <a:latin typeface="Verdana"/>
                <a:cs typeface="Verdana"/>
              </a:rPr>
              <a:t> </a:t>
            </a:r>
            <a:r>
              <a:rPr sz="900" i="1" spc="-55" dirty="0">
                <a:latin typeface="Verdana"/>
                <a:cs typeface="Verdana"/>
              </a:rPr>
              <a:t>in</a:t>
            </a:r>
            <a:r>
              <a:rPr sz="900" i="1" spc="-35" dirty="0">
                <a:latin typeface="Verdana"/>
                <a:cs typeface="Verdana"/>
              </a:rPr>
              <a:t> </a:t>
            </a:r>
            <a:r>
              <a:rPr sz="900" i="1" spc="-25" dirty="0">
                <a:latin typeface="Verdana"/>
                <a:cs typeface="Verdana"/>
              </a:rPr>
              <a:t>our</a:t>
            </a:r>
            <a:r>
              <a:rPr sz="900" i="1" spc="500" dirty="0">
                <a:latin typeface="Verdana"/>
                <a:cs typeface="Verdana"/>
              </a:rPr>
              <a:t> </a:t>
            </a:r>
            <a:r>
              <a:rPr sz="900" i="1" spc="-35" dirty="0">
                <a:latin typeface="Verdana"/>
                <a:cs typeface="Verdana"/>
              </a:rPr>
              <a:t>world. </a:t>
            </a:r>
            <a:r>
              <a:rPr sz="900" i="1" dirty="0">
                <a:latin typeface="Verdana"/>
                <a:cs typeface="Verdana"/>
              </a:rPr>
              <a:t>We</a:t>
            </a:r>
            <a:r>
              <a:rPr sz="900" i="1" spc="-2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prepare</a:t>
            </a:r>
            <a:r>
              <a:rPr sz="900" i="1" spc="-25" dirty="0">
                <a:latin typeface="Verdana"/>
                <a:cs typeface="Verdana"/>
              </a:rPr>
              <a:t> </a:t>
            </a:r>
            <a:r>
              <a:rPr sz="900" i="1" spc="-20" dirty="0">
                <a:latin typeface="Verdana"/>
                <a:cs typeface="Verdana"/>
              </a:rPr>
              <a:t>them</a:t>
            </a:r>
            <a:r>
              <a:rPr sz="900" i="1" spc="-55" dirty="0">
                <a:latin typeface="Verdana"/>
                <a:cs typeface="Verdana"/>
              </a:rPr>
              <a:t> </a:t>
            </a:r>
            <a:r>
              <a:rPr sz="900" i="1" spc="-40" dirty="0">
                <a:latin typeface="Verdana"/>
                <a:cs typeface="Verdana"/>
              </a:rPr>
              <a:t>for</a:t>
            </a:r>
            <a:r>
              <a:rPr sz="900" i="1" spc="-30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adult</a:t>
            </a:r>
            <a:r>
              <a:rPr sz="900" i="1" spc="-40" dirty="0">
                <a:latin typeface="Verdana"/>
                <a:cs typeface="Verdana"/>
              </a:rPr>
              <a:t> </a:t>
            </a:r>
            <a:r>
              <a:rPr sz="900" i="1" spc="-35" dirty="0">
                <a:latin typeface="Verdana"/>
                <a:cs typeface="Verdana"/>
              </a:rPr>
              <a:t>life</a:t>
            </a:r>
            <a:r>
              <a:rPr sz="900" i="1" spc="-80" dirty="0">
                <a:latin typeface="Verdana"/>
                <a:cs typeface="Verdana"/>
              </a:rPr>
              <a:t> </a:t>
            </a:r>
            <a:r>
              <a:rPr sz="900" i="1" spc="-55" dirty="0">
                <a:latin typeface="Verdana"/>
                <a:cs typeface="Verdana"/>
              </a:rPr>
              <a:t>in</a:t>
            </a:r>
            <a:r>
              <a:rPr sz="900" i="1" spc="-25" dirty="0">
                <a:latin typeface="Verdana"/>
                <a:cs typeface="Verdana"/>
              </a:rPr>
              <a:t> </a:t>
            </a:r>
            <a:r>
              <a:rPr sz="900" i="1" spc="75" dirty="0">
                <a:latin typeface="Verdana"/>
                <a:cs typeface="Verdana"/>
              </a:rPr>
              <a:t>a</a:t>
            </a:r>
            <a:r>
              <a:rPr sz="900" i="1" spc="-25" dirty="0">
                <a:latin typeface="Verdana"/>
                <a:cs typeface="Verdana"/>
              </a:rPr>
              <a:t> </a:t>
            </a:r>
            <a:r>
              <a:rPr sz="900" i="1" spc="-60" dirty="0">
                <a:latin typeface="Verdana"/>
                <a:cs typeface="Verdana"/>
              </a:rPr>
              <a:t>business</a:t>
            </a:r>
            <a:r>
              <a:rPr sz="900" i="1" spc="-35" dirty="0">
                <a:latin typeface="Verdana"/>
                <a:cs typeface="Verdana"/>
              </a:rPr>
              <a:t> environment,</a:t>
            </a:r>
            <a:r>
              <a:rPr sz="900" i="1" spc="-60" dirty="0">
                <a:latin typeface="Verdana"/>
                <a:cs typeface="Verdana"/>
              </a:rPr>
              <a:t> </a:t>
            </a:r>
            <a:r>
              <a:rPr sz="900" i="1" spc="-25" dirty="0">
                <a:latin typeface="Verdana"/>
                <a:cs typeface="Verdana"/>
              </a:rPr>
              <a:t>building</a:t>
            </a:r>
            <a:r>
              <a:rPr sz="900" i="1" spc="-55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confidence</a:t>
            </a:r>
            <a:r>
              <a:rPr sz="900" i="1" spc="-60" dirty="0">
                <a:latin typeface="Verdana"/>
                <a:cs typeface="Verdana"/>
              </a:rPr>
              <a:t> </a:t>
            </a:r>
            <a:r>
              <a:rPr sz="900" i="1" spc="-55" dirty="0">
                <a:latin typeface="Verdana"/>
                <a:cs typeface="Verdana"/>
              </a:rPr>
              <a:t>in</a:t>
            </a:r>
            <a:r>
              <a:rPr sz="900" i="1" spc="-25" dirty="0">
                <a:latin typeface="Verdana"/>
                <a:cs typeface="Verdana"/>
              </a:rPr>
              <a:t> </a:t>
            </a:r>
            <a:r>
              <a:rPr sz="900" i="1" spc="-50" dirty="0">
                <a:latin typeface="Verdana"/>
                <a:cs typeface="Verdana"/>
              </a:rPr>
              <a:t>their</a:t>
            </a:r>
            <a:r>
              <a:rPr sz="900" i="1" spc="-60" dirty="0">
                <a:latin typeface="Verdana"/>
                <a:cs typeface="Verdana"/>
              </a:rPr>
              <a:t> </a:t>
            </a:r>
            <a:r>
              <a:rPr sz="900" i="1" spc="-25" dirty="0">
                <a:latin typeface="Verdana"/>
                <a:cs typeface="Verdana"/>
              </a:rPr>
              <a:t>understanding</a:t>
            </a:r>
            <a:r>
              <a:rPr sz="900" i="1" spc="-7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of</a:t>
            </a:r>
            <a:r>
              <a:rPr sz="900" i="1" spc="-3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how</a:t>
            </a:r>
            <a:r>
              <a:rPr sz="900" i="1" spc="-1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to</a:t>
            </a:r>
            <a:r>
              <a:rPr sz="900" i="1" spc="-70" dirty="0">
                <a:latin typeface="Verdana"/>
                <a:cs typeface="Verdana"/>
              </a:rPr>
              <a:t> </a:t>
            </a:r>
            <a:r>
              <a:rPr sz="900" i="1" spc="-25" dirty="0">
                <a:latin typeface="Verdana"/>
                <a:cs typeface="Verdana"/>
              </a:rPr>
              <a:t>treat</a:t>
            </a:r>
            <a:r>
              <a:rPr sz="900" i="1" spc="-50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others </a:t>
            </a:r>
            <a:r>
              <a:rPr sz="900" i="1" spc="-50" dirty="0">
                <a:latin typeface="Verdana"/>
                <a:cs typeface="Verdana"/>
              </a:rPr>
              <a:t>fairly </a:t>
            </a:r>
            <a:r>
              <a:rPr sz="900" i="1" spc="-65" dirty="0">
                <a:latin typeface="Verdana"/>
                <a:cs typeface="Verdana"/>
              </a:rPr>
              <a:t>whilst</a:t>
            </a:r>
            <a:r>
              <a:rPr sz="900" i="1" spc="-55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becoming</a:t>
            </a:r>
            <a:r>
              <a:rPr sz="900" i="1" spc="-25" dirty="0">
                <a:latin typeface="Verdana"/>
                <a:cs typeface="Verdana"/>
              </a:rPr>
              <a:t> </a:t>
            </a:r>
            <a:r>
              <a:rPr sz="900" i="1" spc="-55" dirty="0">
                <a:latin typeface="Verdana"/>
                <a:cs typeface="Verdana"/>
              </a:rPr>
              <a:t>resilient</a:t>
            </a:r>
            <a:r>
              <a:rPr sz="900" i="1" spc="-65" dirty="0">
                <a:latin typeface="Verdana"/>
                <a:cs typeface="Verdana"/>
              </a:rPr>
              <a:t> </a:t>
            </a:r>
            <a:r>
              <a:rPr sz="900" i="1" spc="-45" dirty="0">
                <a:latin typeface="Verdana"/>
                <a:cs typeface="Verdana"/>
              </a:rPr>
              <a:t>citizens</a:t>
            </a:r>
            <a:r>
              <a:rPr sz="900" i="1" spc="-40" dirty="0">
                <a:latin typeface="Verdana"/>
                <a:cs typeface="Verdana"/>
              </a:rPr>
              <a:t> </a:t>
            </a:r>
            <a:r>
              <a:rPr sz="900" i="1" spc="-55" dirty="0">
                <a:latin typeface="Verdana"/>
                <a:cs typeface="Verdana"/>
              </a:rPr>
              <a:t>in</a:t>
            </a:r>
            <a:r>
              <a:rPr sz="900" i="1" spc="-25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an</a:t>
            </a:r>
            <a:r>
              <a:rPr sz="900" i="1" spc="-15" dirty="0">
                <a:latin typeface="Verdana"/>
                <a:cs typeface="Verdana"/>
              </a:rPr>
              <a:t> </a:t>
            </a:r>
            <a:r>
              <a:rPr sz="900" i="1" spc="-40" dirty="0">
                <a:latin typeface="Verdana"/>
                <a:cs typeface="Verdana"/>
              </a:rPr>
              <a:t>ever-</a:t>
            </a:r>
            <a:r>
              <a:rPr sz="900" i="1" dirty="0">
                <a:latin typeface="Verdana"/>
                <a:cs typeface="Verdana"/>
              </a:rPr>
              <a:t>changing</a:t>
            </a:r>
            <a:r>
              <a:rPr sz="900" i="1" spc="-50" dirty="0">
                <a:latin typeface="Verdana"/>
                <a:cs typeface="Verdana"/>
              </a:rPr>
              <a:t> </a:t>
            </a:r>
            <a:r>
              <a:rPr sz="900" i="1" spc="-30" dirty="0">
                <a:latin typeface="Verdana"/>
                <a:cs typeface="Verdana"/>
              </a:rPr>
              <a:t>society.</a:t>
            </a:r>
            <a:r>
              <a:rPr sz="900" i="1" spc="-4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We </a:t>
            </a:r>
            <a:r>
              <a:rPr sz="900" i="1" spc="-55" dirty="0">
                <a:latin typeface="Verdana"/>
                <a:cs typeface="Verdana"/>
              </a:rPr>
              <a:t>inspire</a:t>
            </a:r>
            <a:r>
              <a:rPr sz="900" i="1" spc="-25" dirty="0">
                <a:latin typeface="Verdana"/>
                <a:cs typeface="Verdana"/>
              </a:rPr>
              <a:t> </a:t>
            </a:r>
            <a:r>
              <a:rPr sz="900" i="1" spc="-45" dirty="0">
                <a:latin typeface="Verdana"/>
                <a:cs typeface="Verdana"/>
              </a:rPr>
              <a:t>students</a:t>
            </a:r>
            <a:r>
              <a:rPr sz="900" i="1" spc="-6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to</a:t>
            </a:r>
            <a:r>
              <a:rPr sz="900" i="1" spc="-4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have</a:t>
            </a:r>
            <a:r>
              <a:rPr sz="900" i="1" spc="-20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the</a:t>
            </a:r>
            <a:r>
              <a:rPr sz="900" i="1" spc="-55" dirty="0">
                <a:latin typeface="Verdana"/>
                <a:cs typeface="Verdana"/>
              </a:rPr>
              <a:t> </a:t>
            </a:r>
            <a:r>
              <a:rPr sz="900" i="1" spc="-95" dirty="0">
                <a:latin typeface="Verdana"/>
                <a:cs typeface="Verdana"/>
              </a:rPr>
              <a:t>skills</a:t>
            </a:r>
            <a:r>
              <a:rPr sz="900" i="1" spc="-6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to</a:t>
            </a:r>
            <a:r>
              <a:rPr sz="900" i="1" spc="-6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be</a:t>
            </a:r>
            <a:r>
              <a:rPr sz="900" i="1" spc="-1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able</a:t>
            </a:r>
            <a:r>
              <a:rPr sz="900" i="1" spc="-25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to</a:t>
            </a:r>
            <a:r>
              <a:rPr sz="900" i="1" spc="-60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build</a:t>
            </a:r>
            <a:r>
              <a:rPr sz="900" i="1" spc="-45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their </a:t>
            </a:r>
            <a:r>
              <a:rPr sz="900" i="1" dirty="0">
                <a:latin typeface="Verdana"/>
                <a:cs typeface="Verdana"/>
              </a:rPr>
              <a:t>own</a:t>
            </a:r>
            <a:r>
              <a:rPr sz="900" i="1" spc="-30" dirty="0">
                <a:latin typeface="Verdana"/>
                <a:cs typeface="Verdana"/>
              </a:rPr>
              <a:t> </a:t>
            </a:r>
            <a:r>
              <a:rPr sz="900" i="1" spc="-35" dirty="0">
                <a:latin typeface="Verdana"/>
                <a:cs typeface="Verdana"/>
              </a:rPr>
              <a:t>successful </a:t>
            </a:r>
            <a:r>
              <a:rPr sz="900" i="1" spc="-60" dirty="0">
                <a:latin typeface="Verdana"/>
                <a:cs typeface="Verdana"/>
              </a:rPr>
              <a:t>business,</a:t>
            </a:r>
            <a:r>
              <a:rPr sz="900" i="1" spc="-40" dirty="0">
                <a:latin typeface="Verdana"/>
                <a:cs typeface="Verdana"/>
              </a:rPr>
              <a:t> </a:t>
            </a:r>
            <a:r>
              <a:rPr sz="900" i="1" spc="-45" dirty="0">
                <a:latin typeface="Verdana"/>
                <a:cs typeface="Verdana"/>
              </a:rPr>
              <a:t>solving</a:t>
            </a:r>
            <a:r>
              <a:rPr sz="900" i="1" spc="-55" dirty="0">
                <a:latin typeface="Verdana"/>
                <a:cs typeface="Verdana"/>
              </a:rPr>
              <a:t> </a:t>
            </a:r>
            <a:r>
              <a:rPr sz="900" i="1" spc="-35" dirty="0">
                <a:latin typeface="Verdana"/>
                <a:cs typeface="Verdana"/>
              </a:rPr>
              <a:t>problems, </a:t>
            </a:r>
            <a:r>
              <a:rPr sz="900" i="1" dirty="0">
                <a:latin typeface="Verdana"/>
                <a:cs typeface="Verdana"/>
              </a:rPr>
              <a:t>managing</a:t>
            </a:r>
            <a:r>
              <a:rPr sz="900" i="1" spc="-30" dirty="0">
                <a:latin typeface="Verdana"/>
                <a:cs typeface="Verdana"/>
              </a:rPr>
              <a:t> </a:t>
            </a:r>
            <a:r>
              <a:rPr sz="900" i="1" spc="-40" dirty="0">
                <a:latin typeface="Verdana"/>
                <a:cs typeface="Verdana"/>
              </a:rPr>
              <a:t>resources </a:t>
            </a:r>
            <a:r>
              <a:rPr sz="900" i="1" dirty="0">
                <a:latin typeface="Verdana"/>
                <a:cs typeface="Verdana"/>
              </a:rPr>
              <a:t>and</a:t>
            </a:r>
            <a:r>
              <a:rPr sz="900" i="1" spc="-30" dirty="0">
                <a:latin typeface="Verdana"/>
                <a:cs typeface="Verdana"/>
              </a:rPr>
              <a:t> </a:t>
            </a:r>
            <a:r>
              <a:rPr sz="900" i="1" spc="-20" dirty="0">
                <a:latin typeface="Verdana"/>
                <a:cs typeface="Verdana"/>
              </a:rPr>
              <a:t>reflecting</a:t>
            </a:r>
            <a:r>
              <a:rPr sz="900" i="1" spc="-75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on</a:t>
            </a:r>
            <a:r>
              <a:rPr sz="900" i="1" spc="-35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the</a:t>
            </a:r>
            <a:r>
              <a:rPr sz="900" i="1" spc="-50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impact</a:t>
            </a:r>
            <a:r>
              <a:rPr sz="900" i="1" spc="-35" dirty="0">
                <a:latin typeface="Verdana"/>
                <a:cs typeface="Verdana"/>
              </a:rPr>
              <a:t> </a:t>
            </a:r>
            <a:r>
              <a:rPr sz="900" i="1" dirty="0">
                <a:latin typeface="Verdana"/>
                <a:cs typeface="Verdana"/>
              </a:rPr>
              <a:t>of</a:t>
            </a:r>
            <a:r>
              <a:rPr sz="900" i="1" spc="-20" dirty="0">
                <a:latin typeface="Verdana"/>
                <a:cs typeface="Verdana"/>
              </a:rPr>
              <a:t> </a:t>
            </a:r>
            <a:r>
              <a:rPr sz="900" i="1" spc="-25" dirty="0">
                <a:latin typeface="Verdana"/>
                <a:cs typeface="Verdana"/>
              </a:rPr>
              <a:t>all</a:t>
            </a:r>
            <a:r>
              <a:rPr sz="900" i="1" spc="-45" dirty="0">
                <a:latin typeface="Verdana"/>
                <a:cs typeface="Verdana"/>
              </a:rPr>
              <a:t> </a:t>
            </a:r>
            <a:r>
              <a:rPr sz="900" i="1" spc="-35" dirty="0">
                <a:latin typeface="Verdana"/>
                <a:cs typeface="Verdana"/>
              </a:rPr>
              <a:t>stakeholders</a:t>
            </a:r>
            <a:r>
              <a:rPr sz="900" i="1" spc="-70" dirty="0">
                <a:latin typeface="Verdana"/>
                <a:cs typeface="Verdana"/>
              </a:rPr>
              <a:t> </a:t>
            </a:r>
            <a:r>
              <a:rPr sz="900" i="1" spc="-55" dirty="0">
                <a:latin typeface="Verdana"/>
                <a:cs typeface="Verdana"/>
              </a:rPr>
              <a:t>in</a:t>
            </a:r>
            <a:r>
              <a:rPr sz="900" i="1" spc="-30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the</a:t>
            </a:r>
            <a:r>
              <a:rPr sz="900" i="1" spc="-50" dirty="0">
                <a:latin typeface="Verdana"/>
                <a:cs typeface="Verdana"/>
              </a:rPr>
              <a:t> </a:t>
            </a:r>
            <a:r>
              <a:rPr sz="900" i="1" spc="-10" dirty="0">
                <a:latin typeface="Verdana"/>
                <a:cs typeface="Verdana"/>
              </a:rPr>
              <a:t>business.</a:t>
            </a:r>
            <a:endParaRPr sz="900">
              <a:latin typeface="Verdana"/>
              <a:cs typeface="Verdan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15823" y="44196"/>
            <a:ext cx="3888104" cy="355600"/>
          </a:xfrm>
          <a:custGeom>
            <a:avLst/>
            <a:gdLst/>
            <a:ahLst/>
            <a:cxnLst/>
            <a:rect l="l" t="t" r="r" b="b"/>
            <a:pathLst>
              <a:path w="3888104" h="355600">
                <a:moveTo>
                  <a:pt x="3887724" y="0"/>
                </a:moveTo>
                <a:lnTo>
                  <a:pt x="0" y="0"/>
                </a:lnTo>
                <a:lnTo>
                  <a:pt x="0" y="355091"/>
                </a:lnTo>
                <a:lnTo>
                  <a:pt x="3887724" y="355091"/>
                </a:lnTo>
                <a:lnTo>
                  <a:pt x="3887724" y="0"/>
                </a:lnTo>
                <a:close/>
              </a:path>
            </a:pathLst>
          </a:custGeom>
          <a:solidFill>
            <a:srgbClr val="E1EF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94563" y="88773"/>
            <a:ext cx="372491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60" dirty="0">
                <a:latin typeface="Tahoma"/>
                <a:cs typeface="Tahoma"/>
              </a:rPr>
              <a:t>BTHCC</a:t>
            </a:r>
            <a:r>
              <a:rPr sz="1400" b="1" spc="-25" dirty="0">
                <a:latin typeface="Tahoma"/>
                <a:cs typeface="Tahoma"/>
              </a:rPr>
              <a:t> </a:t>
            </a:r>
            <a:r>
              <a:rPr sz="1400" b="1" spc="-90" dirty="0">
                <a:latin typeface="Tahoma"/>
                <a:cs typeface="Tahoma"/>
              </a:rPr>
              <a:t>Business</a:t>
            </a:r>
            <a:r>
              <a:rPr sz="1400" b="1" spc="5" dirty="0">
                <a:latin typeface="Tahoma"/>
                <a:cs typeface="Tahoma"/>
              </a:rPr>
              <a:t> </a:t>
            </a:r>
            <a:r>
              <a:rPr sz="1400" b="1" spc="-80">
                <a:latin typeface="Tahoma"/>
                <a:cs typeface="Tahoma"/>
              </a:rPr>
              <a:t>Studies</a:t>
            </a:r>
            <a:r>
              <a:rPr sz="1400" b="1" spc="5">
                <a:latin typeface="Tahoma"/>
                <a:cs typeface="Tahoma"/>
              </a:rPr>
              <a:t> </a:t>
            </a:r>
            <a:r>
              <a:rPr sz="1400" b="1" spc="-45">
                <a:latin typeface="Tahoma"/>
                <a:cs typeface="Tahoma"/>
              </a:rPr>
              <a:t>Curriculum</a:t>
            </a:r>
            <a:endParaRPr sz="1400" dirty="0">
              <a:latin typeface="Tahoma"/>
              <a:cs typeface="Tahoma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81199" y="727709"/>
          <a:ext cx="12016104" cy="60439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83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0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43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76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088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354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88087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56210">
                <a:tc gridSpan="7">
                  <a:txBody>
                    <a:bodyPr/>
                    <a:lstStyle/>
                    <a:p>
                      <a:pPr algn="ctr">
                        <a:lnSpc>
                          <a:spcPts val="815"/>
                        </a:lnSpc>
                      </a:pPr>
                      <a:r>
                        <a:rPr sz="700" spc="-95" dirty="0">
                          <a:latin typeface="Verdana"/>
                          <a:cs typeface="Verdana"/>
                        </a:rPr>
                        <a:t>KS5</a:t>
                      </a:r>
                      <a:r>
                        <a:rPr sz="7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100" dirty="0">
                          <a:latin typeface="Verdana"/>
                          <a:cs typeface="Verdana"/>
                        </a:rPr>
                        <a:t>BUSINESS</a:t>
                      </a:r>
                      <a:r>
                        <a:rPr sz="7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105" dirty="0">
                          <a:latin typeface="Verdana"/>
                          <a:cs typeface="Verdana"/>
                        </a:rPr>
                        <a:t>STUDIES</a:t>
                      </a:r>
                      <a:r>
                        <a:rPr sz="700" spc="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dirty="0">
                          <a:latin typeface="Verdana"/>
                          <a:cs typeface="Verdana"/>
                        </a:rPr>
                        <a:t>A</a:t>
                      </a:r>
                      <a:r>
                        <a:rPr sz="7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20" dirty="0">
                          <a:latin typeface="Verdana"/>
                          <a:cs typeface="Verdana"/>
                        </a:rPr>
                        <a:t>LEVEL</a:t>
                      </a:r>
                      <a:endParaRPr sz="7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1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15"/>
                        </a:lnSpc>
                      </a:pPr>
                      <a:r>
                        <a:rPr sz="700" spc="-100" dirty="0">
                          <a:latin typeface="Verdana"/>
                          <a:cs typeface="Verdana"/>
                        </a:rPr>
                        <a:t>HT</a:t>
                      </a:r>
                      <a:r>
                        <a:rPr sz="7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60" dirty="0">
                          <a:latin typeface="Verdana"/>
                          <a:cs typeface="Verdana"/>
                        </a:rPr>
                        <a:t>1</a:t>
                      </a:r>
                      <a:endParaRPr sz="7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1EF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15"/>
                        </a:lnSpc>
                      </a:pPr>
                      <a:r>
                        <a:rPr sz="700" spc="-100" dirty="0">
                          <a:latin typeface="Verdana"/>
                          <a:cs typeface="Verdana"/>
                        </a:rPr>
                        <a:t>HT</a:t>
                      </a:r>
                      <a:r>
                        <a:rPr sz="7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60" dirty="0">
                          <a:latin typeface="Verdana"/>
                          <a:cs typeface="Verdana"/>
                        </a:rPr>
                        <a:t>2</a:t>
                      </a:r>
                      <a:endParaRPr sz="7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1EFD9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815"/>
                        </a:lnSpc>
                      </a:pPr>
                      <a:r>
                        <a:rPr sz="700" spc="-100" dirty="0">
                          <a:latin typeface="Verdana"/>
                          <a:cs typeface="Verdana"/>
                        </a:rPr>
                        <a:t>HT</a:t>
                      </a:r>
                      <a:r>
                        <a:rPr sz="7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60" dirty="0">
                          <a:latin typeface="Verdana"/>
                          <a:cs typeface="Verdana"/>
                        </a:rPr>
                        <a:t>3</a:t>
                      </a:r>
                      <a:endParaRPr sz="7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1EFD9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815"/>
                        </a:lnSpc>
                      </a:pPr>
                      <a:r>
                        <a:rPr sz="700" spc="-100" dirty="0">
                          <a:latin typeface="Verdana"/>
                          <a:cs typeface="Verdana"/>
                        </a:rPr>
                        <a:t>HT</a:t>
                      </a:r>
                      <a:r>
                        <a:rPr sz="7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60" dirty="0">
                          <a:latin typeface="Verdana"/>
                          <a:cs typeface="Verdana"/>
                        </a:rPr>
                        <a:t>4</a:t>
                      </a:r>
                      <a:endParaRPr sz="7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1EF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15"/>
                        </a:lnSpc>
                      </a:pPr>
                      <a:r>
                        <a:rPr sz="700" spc="-100" dirty="0">
                          <a:latin typeface="Verdana"/>
                          <a:cs typeface="Verdana"/>
                        </a:rPr>
                        <a:t>HT</a:t>
                      </a:r>
                      <a:r>
                        <a:rPr sz="7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60" dirty="0">
                          <a:latin typeface="Verdana"/>
                          <a:cs typeface="Verdana"/>
                        </a:rPr>
                        <a:t>5</a:t>
                      </a:r>
                      <a:endParaRPr sz="7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1EFD9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815"/>
                        </a:lnSpc>
                      </a:pPr>
                      <a:r>
                        <a:rPr sz="700" spc="-100" dirty="0">
                          <a:latin typeface="Verdana"/>
                          <a:cs typeface="Verdana"/>
                        </a:rPr>
                        <a:t>HT</a:t>
                      </a:r>
                      <a:r>
                        <a:rPr sz="7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60" dirty="0">
                          <a:latin typeface="Verdana"/>
                          <a:cs typeface="Verdana"/>
                        </a:rPr>
                        <a:t>6</a:t>
                      </a:r>
                      <a:endParaRPr sz="7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1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127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700" b="1" spc="-60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YEAR</a:t>
                      </a:r>
                      <a:r>
                        <a:rPr sz="700" b="1" spc="25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700" b="1" spc="-25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12</a:t>
                      </a:r>
                      <a:endParaRPr sz="70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1.1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3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Nature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3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of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Business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25" dirty="0">
                          <a:latin typeface="Verdana"/>
                          <a:cs typeface="Verdana"/>
                        </a:rPr>
                        <a:t>Why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50" dirty="0">
                          <a:latin typeface="Verdana"/>
                          <a:cs typeface="Verdana"/>
                        </a:rPr>
                        <a:t>Businesses</a:t>
                      </a:r>
                      <a:r>
                        <a:rPr sz="600" spc="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Exist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Objectives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Importance</a:t>
                      </a:r>
                      <a:r>
                        <a:rPr sz="6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Profit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40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1.2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Different</a:t>
                      </a:r>
                      <a:r>
                        <a:rPr sz="600" b="1" u="sng" spc="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Business</a:t>
                      </a:r>
                      <a:r>
                        <a:rPr sz="600" b="1" u="sng" spc="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Forms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18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50" dirty="0">
                          <a:latin typeface="Verdana"/>
                          <a:cs typeface="Verdana"/>
                        </a:rPr>
                        <a:t>Business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Forms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20" dirty="0">
                          <a:latin typeface="Verdana"/>
                          <a:cs typeface="Verdana"/>
                        </a:rPr>
                        <a:t>Private/Public</a:t>
                      </a:r>
                      <a:r>
                        <a:rPr sz="600" spc="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Sector</a:t>
                      </a:r>
                      <a:r>
                        <a:rPr sz="600" spc="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Businesses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20" dirty="0">
                          <a:latin typeface="Verdana"/>
                          <a:cs typeface="Verdana"/>
                        </a:rPr>
                        <a:t>Social</a:t>
                      </a:r>
                      <a:r>
                        <a:rPr sz="6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Enterprise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Role</a:t>
                      </a:r>
                      <a:r>
                        <a:rPr sz="6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Shareholders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25" dirty="0">
                          <a:latin typeface="Verdana"/>
                          <a:cs typeface="Verdana"/>
                        </a:rPr>
                        <a:t>Influences</a:t>
                      </a:r>
                      <a:r>
                        <a:rPr sz="6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on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Share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 Price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20" dirty="0">
                          <a:latin typeface="Verdana"/>
                          <a:cs typeface="Verdana"/>
                        </a:rPr>
                        <a:t>Ownership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on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Mission</a:t>
                      </a:r>
                      <a:r>
                        <a:rPr sz="600" spc="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&amp;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Objectives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40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1.3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3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External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Influences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25" dirty="0">
                          <a:latin typeface="Verdana"/>
                          <a:cs typeface="Verdana"/>
                        </a:rPr>
                        <a:t>Factors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influencing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cost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&amp;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demand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75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2.1</a:t>
                      </a:r>
                      <a:r>
                        <a:rPr sz="6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Management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8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&amp;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Leadership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20" dirty="0">
                          <a:latin typeface="Verdana"/>
                          <a:cs typeface="Verdana"/>
                        </a:rPr>
                        <a:t>Leadership</a:t>
                      </a:r>
                      <a:r>
                        <a:rPr sz="600" spc="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Styles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25" dirty="0">
                          <a:latin typeface="Verdana"/>
                          <a:cs typeface="Verdana"/>
                        </a:rPr>
                        <a:t>Effectiveness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Different</a:t>
                      </a:r>
                      <a:r>
                        <a:rPr sz="6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Styles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90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2.2</a:t>
                      </a:r>
                      <a:r>
                        <a:rPr sz="6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Management</a:t>
                      </a:r>
                      <a:r>
                        <a:rPr sz="6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Decision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Making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25" dirty="0">
                          <a:latin typeface="Verdana"/>
                          <a:cs typeface="Verdana"/>
                        </a:rPr>
                        <a:t>Scientific</a:t>
                      </a:r>
                      <a:r>
                        <a:rPr sz="600" spc="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Decision</a:t>
                      </a:r>
                      <a:r>
                        <a:rPr sz="600" spc="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Making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40" dirty="0">
                          <a:latin typeface="Verdana"/>
                          <a:cs typeface="Verdana"/>
                        </a:rPr>
                        <a:t>Intuition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 Decision</a:t>
                      </a:r>
                      <a:r>
                        <a:rPr sz="600" spc="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Making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25" dirty="0">
                          <a:latin typeface="Verdana"/>
                          <a:cs typeface="Verdana"/>
                        </a:rPr>
                        <a:t>Influences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on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 Decision</a:t>
                      </a:r>
                      <a:r>
                        <a:rPr sz="600" spc="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Making</a:t>
                      </a:r>
                      <a:endParaRPr sz="600">
                        <a:latin typeface="Verdana"/>
                        <a:cs typeface="Verdana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2.3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Importance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3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of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Stakeholders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0" dirty="0">
                          <a:latin typeface="Verdana"/>
                          <a:cs typeface="Verdana"/>
                        </a:rPr>
                        <a:t>Stakeholder</a:t>
                      </a:r>
                      <a:r>
                        <a:rPr sz="6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Needs,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Mapping</a:t>
                      </a:r>
                      <a:r>
                        <a:rPr sz="600" spc="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&amp;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Conflict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40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3.1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Setting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Marketing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Objectives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Value</a:t>
                      </a:r>
                      <a:r>
                        <a:rPr sz="6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Setting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Marketing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Objectives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3.2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3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Understanding</a:t>
                      </a:r>
                      <a:r>
                        <a:rPr sz="600" b="1" u="sng" spc="4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Markets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8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&amp;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Customers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Market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Research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&amp;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The</a:t>
                      </a:r>
                      <a:r>
                        <a:rPr sz="6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Value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Sampling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5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30" dirty="0">
                          <a:latin typeface="Verdana"/>
                          <a:cs typeface="Verdana"/>
                        </a:rPr>
                        <a:t>Interpretation</a:t>
                      </a:r>
                      <a:r>
                        <a:rPr sz="6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Marketing</a:t>
                      </a:r>
                      <a:r>
                        <a:rPr sz="600" spc="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Data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0" dirty="0">
                          <a:latin typeface="Verdana"/>
                          <a:cs typeface="Verdana"/>
                        </a:rPr>
                        <a:t>Price</a:t>
                      </a:r>
                      <a:r>
                        <a:rPr sz="600" spc="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Income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Elasticity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3.3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Segmentation</a:t>
                      </a:r>
                      <a:r>
                        <a:rPr sz="4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,</a:t>
                      </a:r>
                      <a:r>
                        <a:rPr sz="400" b="1" u="sng" spc="7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3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Targeting</a:t>
                      </a:r>
                      <a:r>
                        <a:rPr sz="600" b="1" u="sng" spc="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8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&amp;</a:t>
                      </a:r>
                      <a:r>
                        <a:rPr sz="600" b="1" u="sng" spc="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Positioning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0" dirty="0">
                          <a:latin typeface="Verdana"/>
                          <a:cs typeface="Verdana"/>
                        </a:rPr>
                        <a:t>Segmentation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Methods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5" dirty="0">
                          <a:latin typeface="Verdana"/>
                          <a:cs typeface="Verdana"/>
                        </a:rPr>
                        <a:t>Influences</a:t>
                      </a:r>
                      <a:r>
                        <a:rPr sz="6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on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Target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Market</a:t>
                      </a:r>
                      <a:r>
                        <a:rPr sz="6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&amp;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Positioning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85"/>
                        </a:spcBef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3.4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5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The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Marketing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Mix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31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60" dirty="0">
                          <a:latin typeface="Verdana"/>
                          <a:cs typeface="Verdana"/>
                        </a:rPr>
                        <a:t>7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P’s</a:t>
                      </a:r>
                      <a:r>
                        <a:rPr sz="6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Marketing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Product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Pricing</a:t>
                      </a:r>
                      <a:r>
                        <a:rPr sz="600" spc="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Decisions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0" dirty="0">
                          <a:latin typeface="Verdana"/>
                          <a:cs typeface="Verdana"/>
                        </a:rPr>
                        <a:t>Promotional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Distribution</a:t>
                      </a:r>
                      <a:r>
                        <a:rPr sz="600" spc="8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Decisions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5" dirty="0">
                          <a:latin typeface="Verdana"/>
                          <a:cs typeface="Verdana"/>
                        </a:rPr>
                        <a:t>Decisions</a:t>
                      </a:r>
                      <a:r>
                        <a:rPr sz="600" spc="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Relating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to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Other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Elements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85"/>
                        </a:spcBef>
                      </a:pPr>
                      <a:r>
                        <a:rPr sz="600" b="1" u="sng" spc="-5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4.1</a:t>
                      </a:r>
                      <a:r>
                        <a:rPr sz="600" b="1" u="sng" spc="-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3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Setting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Operational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Objectives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Value</a:t>
                      </a:r>
                      <a:r>
                        <a:rPr sz="6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Setting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Operational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Objectives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25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4.2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Analysing</a:t>
                      </a:r>
                      <a:r>
                        <a:rPr sz="600" b="1" u="sng" spc="3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Operational</a:t>
                      </a:r>
                      <a:r>
                        <a:rPr sz="600" b="1" u="sng" spc="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Performance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5" dirty="0">
                          <a:latin typeface="Verdana"/>
                          <a:cs typeface="Verdana"/>
                        </a:rPr>
                        <a:t>Productivity</a:t>
                      </a:r>
                      <a:r>
                        <a:rPr sz="600" spc="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Unit</a:t>
                      </a:r>
                      <a:r>
                        <a:rPr sz="6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Cost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Capacity</a:t>
                      </a:r>
                      <a:r>
                        <a:rPr sz="600" spc="8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Capacity</a:t>
                      </a:r>
                      <a:r>
                        <a:rPr sz="600" spc="8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Utilisation</a:t>
                      </a:r>
                      <a:endParaRPr sz="600">
                        <a:latin typeface="Verdana"/>
                        <a:cs typeface="Verdana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4.3</a:t>
                      </a:r>
                      <a:r>
                        <a:rPr sz="600" b="1" u="sng" spc="-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Efficiency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and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Productivity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Importance</a:t>
                      </a:r>
                      <a:r>
                        <a:rPr sz="6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Capacity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marR="282575" indent="-172720">
                        <a:lnSpc>
                          <a:spcPts val="780"/>
                        </a:lnSpc>
                        <a:spcBef>
                          <a:spcPts val="2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Importance</a:t>
                      </a:r>
                      <a:r>
                        <a:rPr sz="6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Efficiency</a:t>
                      </a:r>
                      <a:r>
                        <a:rPr sz="600" spc="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Labour Productivity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1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Lean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Production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40" dirty="0">
                          <a:latin typeface="Verdana"/>
                          <a:cs typeface="Verdana"/>
                        </a:rPr>
                        <a:t>Just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in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50" dirty="0">
                          <a:latin typeface="Verdana"/>
                          <a:cs typeface="Verdana"/>
                        </a:rPr>
                        <a:t>Time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 /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Just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in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Case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Technology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Operational</a:t>
                      </a:r>
                      <a:r>
                        <a:rPr sz="600" spc="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Efficiency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15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4.4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3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Improving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Quality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31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0" dirty="0">
                          <a:latin typeface="Verdana"/>
                          <a:cs typeface="Verdana"/>
                        </a:rPr>
                        <a:t>Quality</a:t>
                      </a:r>
                      <a:r>
                        <a:rPr sz="6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Assurance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0" dirty="0">
                          <a:latin typeface="Verdana"/>
                          <a:cs typeface="Verdana"/>
                        </a:rPr>
                        <a:t>Quality</a:t>
                      </a:r>
                      <a:r>
                        <a:rPr sz="6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Control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Consequences</a:t>
                      </a:r>
                      <a:r>
                        <a:rPr sz="6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Poor</a:t>
                      </a:r>
                      <a:r>
                        <a:rPr sz="6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Quality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60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marL="181610" marR="174625" algn="ctr">
                        <a:lnSpc>
                          <a:spcPct val="108300"/>
                        </a:lnSpc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4.5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Managing</a:t>
                      </a:r>
                      <a:r>
                        <a:rPr sz="600" b="1" u="sng" spc="3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Inventory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and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Soppy</a:t>
                      </a:r>
                      <a:r>
                        <a:rPr sz="600" b="1" spc="500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Chains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Outsourcing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40" dirty="0">
                          <a:latin typeface="Verdana"/>
                          <a:cs typeface="Verdana"/>
                        </a:rPr>
                        <a:t>Flexibility</a:t>
                      </a:r>
                      <a:r>
                        <a:rPr sz="600" spc="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Response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30" dirty="0">
                          <a:latin typeface="Verdana"/>
                          <a:cs typeface="Verdana"/>
                        </a:rPr>
                        <a:t>Temporary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&amp;</a:t>
                      </a:r>
                      <a:r>
                        <a:rPr sz="6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Part-</a:t>
                      </a:r>
                      <a:r>
                        <a:rPr sz="600" spc="-55" dirty="0">
                          <a:latin typeface="Verdana"/>
                          <a:cs typeface="Verdana"/>
                        </a:rPr>
                        <a:t>Time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Staff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Produce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to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Order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30" dirty="0">
                          <a:latin typeface="Verdana"/>
                          <a:cs typeface="Verdana"/>
                        </a:rPr>
                        <a:t>Interpreting 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Inventory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Control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Charts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5" dirty="0">
                          <a:latin typeface="Verdana"/>
                          <a:cs typeface="Verdana"/>
                        </a:rPr>
                        <a:t>Influences</a:t>
                      </a:r>
                      <a:r>
                        <a:rPr sz="6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on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Supplier</a:t>
                      </a:r>
                      <a:r>
                        <a:rPr sz="600" spc="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Choice</a:t>
                      </a:r>
                      <a:endParaRPr sz="600">
                        <a:latin typeface="Verdana"/>
                        <a:cs typeface="Verdana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5.1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Setting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Financial</a:t>
                      </a:r>
                      <a:r>
                        <a:rPr sz="600" b="1" u="sng" spc="3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Objectives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Value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Setting</a:t>
                      </a:r>
                      <a:r>
                        <a:rPr sz="6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Financial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Objectives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marR="227965" indent="-172720">
                        <a:lnSpc>
                          <a:spcPts val="780"/>
                        </a:lnSpc>
                        <a:spcBef>
                          <a:spcPts val="2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45" dirty="0">
                          <a:latin typeface="Verdana"/>
                          <a:cs typeface="Verdana"/>
                        </a:rPr>
                        <a:t>The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Distinction</a:t>
                      </a:r>
                      <a:r>
                        <a:rPr sz="600" spc="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Between</a:t>
                      </a:r>
                      <a:r>
                        <a:rPr sz="6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Cash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Flow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Profit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1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35" dirty="0">
                          <a:latin typeface="Verdana"/>
                          <a:cs typeface="Verdana"/>
                        </a:rPr>
                        <a:t>Gross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Profit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Operating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Profit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35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5.2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Financial</a:t>
                      </a:r>
                      <a:r>
                        <a:rPr sz="600" b="1" u="sng" spc="3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Performance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31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5" dirty="0">
                          <a:latin typeface="Verdana"/>
                          <a:cs typeface="Verdana"/>
                        </a:rPr>
                        <a:t>Budgets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Cash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Flow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Forecasts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Value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Budgeting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40" dirty="0">
                          <a:latin typeface="Verdana"/>
                          <a:cs typeface="Verdana"/>
                        </a:rPr>
                        <a:t>Break-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Even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Charts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0" dirty="0">
                          <a:latin typeface="Verdana"/>
                          <a:cs typeface="Verdana"/>
                        </a:rPr>
                        <a:t>Analysing</a:t>
                      </a:r>
                      <a:r>
                        <a:rPr sz="6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Profitability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Financial</a:t>
                      </a:r>
                      <a:r>
                        <a:rPr sz="6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Decision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 Making</a:t>
                      </a:r>
                      <a:r>
                        <a:rPr sz="6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&amp;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Planning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85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5.3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Sources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of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Finance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35" dirty="0">
                          <a:latin typeface="Verdana"/>
                          <a:cs typeface="Verdana"/>
                        </a:rPr>
                        <a:t>Internal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External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Sources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35" dirty="0">
                          <a:latin typeface="Verdana"/>
                          <a:cs typeface="Verdana"/>
                        </a:rPr>
                        <a:t>Benefits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/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Drawbacks</a:t>
                      </a:r>
                      <a:endParaRPr sz="600">
                        <a:latin typeface="Verdana"/>
                        <a:cs typeface="Verdana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5.4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3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Improving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Cash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Flow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and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Profits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Methods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Improving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Cash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Flow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Methods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Improving</a:t>
                      </a:r>
                      <a:r>
                        <a:rPr sz="6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Profit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30" dirty="0">
                          <a:latin typeface="Verdana"/>
                          <a:cs typeface="Verdana"/>
                        </a:rPr>
                        <a:t>Difficulties</a:t>
                      </a:r>
                      <a:r>
                        <a:rPr sz="600" spc="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Improving</a:t>
                      </a:r>
                      <a:r>
                        <a:rPr sz="6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Cash</a:t>
                      </a:r>
                      <a:r>
                        <a:rPr sz="6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Flow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80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6.1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Human</a:t>
                      </a:r>
                      <a:r>
                        <a:rPr sz="600" b="1" u="sng" spc="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Resource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Objectives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31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Value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55" dirty="0">
                          <a:latin typeface="Verdana"/>
                          <a:cs typeface="Verdana"/>
                        </a:rPr>
                        <a:t>HR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Objectives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Methods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Achieving</a:t>
                      </a:r>
                      <a:r>
                        <a:rPr sz="600" spc="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55" dirty="0">
                          <a:latin typeface="Verdana"/>
                          <a:cs typeface="Verdana"/>
                        </a:rPr>
                        <a:t>HR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Objectives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0" dirty="0">
                          <a:latin typeface="Verdana"/>
                          <a:cs typeface="Verdana"/>
                        </a:rPr>
                        <a:t>Hard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Soft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55" dirty="0">
                          <a:latin typeface="Verdana"/>
                          <a:cs typeface="Verdana"/>
                        </a:rPr>
                        <a:t>HR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Management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20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marL="186690" marR="180340" algn="ctr">
                        <a:lnSpc>
                          <a:spcPct val="108300"/>
                        </a:lnSpc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6.2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Analysing</a:t>
                      </a:r>
                      <a:r>
                        <a:rPr sz="600" b="1" u="sng" spc="3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Human</a:t>
                      </a:r>
                      <a:r>
                        <a:rPr sz="600" b="1" u="sng" spc="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Resource</a:t>
                      </a:r>
                      <a:r>
                        <a:rPr sz="600" b="1" spc="500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Performance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Labour</a:t>
                      </a:r>
                      <a:r>
                        <a:rPr sz="6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Turnover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Labour</a:t>
                      </a:r>
                      <a:r>
                        <a:rPr sz="6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Productivity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marR="250190" indent="-172720">
                        <a:lnSpc>
                          <a:spcPct val="106700"/>
                        </a:lnSpc>
                        <a:spcBef>
                          <a:spcPts val="1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Employee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Costs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as</a:t>
                      </a:r>
                      <a:r>
                        <a:rPr sz="600" spc="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Percentage</a:t>
                      </a:r>
                      <a:r>
                        <a:rPr sz="6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Turnover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Labour</a:t>
                      </a:r>
                      <a:r>
                        <a:rPr sz="6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Costs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Per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Unit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45" dirty="0">
                          <a:latin typeface="Verdana"/>
                          <a:cs typeface="Verdana"/>
                        </a:rPr>
                        <a:t>Use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Data</a:t>
                      </a:r>
                      <a:r>
                        <a:rPr sz="6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for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55" dirty="0">
                          <a:latin typeface="Verdana"/>
                          <a:cs typeface="Verdana"/>
                        </a:rPr>
                        <a:t>HR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Decision</a:t>
                      </a:r>
                      <a:r>
                        <a:rPr sz="600" spc="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Making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Planning</a:t>
                      </a:r>
                      <a:endParaRPr sz="600">
                        <a:latin typeface="Verdana"/>
                        <a:cs typeface="Verdana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350" marR="127000" indent="167640">
                        <a:lnSpc>
                          <a:spcPct val="106700"/>
                        </a:lnSpc>
                        <a:spcBef>
                          <a:spcPts val="190"/>
                        </a:spcBef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6.3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3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Improving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Organisational</a:t>
                      </a:r>
                      <a:r>
                        <a:rPr sz="600" b="1" spc="500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Design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and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Managing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the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Human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Resource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857885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6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Flow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431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 MT"/>
                        <a:buChar char="•"/>
                        <a:tabLst>
                          <a:tab pos="234315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Models</a:t>
                      </a:r>
                      <a:r>
                        <a:rPr sz="6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Organisational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Structure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4315" indent="-172720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4315" algn="l"/>
                        </a:tabLst>
                      </a:pPr>
                      <a:r>
                        <a:rPr sz="600" spc="-25" dirty="0">
                          <a:latin typeface="Verdana"/>
                          <a:cs typeface="Verdana"/>
                        </a:rPr>
                        <a:t>Influences</a:t>
                      </a:r>
                      <a:r>
                        <a:rPr sz="6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on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Organisational</a:t>
                      </a:r>
                      <a:r>
                        <a:rPr sz="600" spc="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Design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4315" indent="-172720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4315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Value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Changing</a:t>
                      </a:r>
                      <a:r>
                        <a:rPr sz="6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Organisational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Design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4315" indent="-172720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4315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Managing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Human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Resource</a:t>
                      </a:r>
                      <a:r>
                        <a:rPr sz="6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Flow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60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600" b="1" u="sng" spc="-5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6.4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3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Improving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Motivation</a:t>
                      </a:r>
                      <a:r>
                        <a:rPr sz="600" b="1" u="sng" spc="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and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Engagement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4315" marR="320040" indent="-172720">
                        <a:lnSpc>
                          <a:spcPct val="106700"/>
                        </a:lnSpc>
                        <a:spcBef>
                          <a:spcPts val="254"/>
                        </a:spcBef>
                        <a:buFont typeface="Arial MT"/>
                        <a:buChar char="•"/>
                        <a:tabLst>
                          <a:tab pos="234315" algn="l"/>
                        </a:tabLst>
                      </a:pPr>
                      <a:r>
                        <a:rPr sz="600" spc="-35" dirty="0">
                          <a:latin typeface="Verdana"/>
                          <a:cs typeface="Verdana"/>
                        </a:rPr>
                        <a:t>Benefits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Motivated</a:t>
                      </a:r>
                      <a:r>
                        <a:rPr sz="600" spc="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Engaged Employees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4315" indent="-172720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4315" algn="l"/>
                        </a:tabLst>
                      </a:pPr>
                      <a:r>
                        <a:rPr sz="600" spc="-40" dirty="0">
                          <a:latin typeface="Verdana"/>
                          <a:cs typeface="Verdana"/>
                        </a:rPr>
                        <a:t>Taylor,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Maslow</a:t>
                      </a:r>
                      <a:r>
                        <a:rPr sz="6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Herzberg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4315" marR="155575" indent="-172720">
                        <a:lnSpc>
                          <a:spcPct val="106700"/>
                        </a:lnSpc>
                        <a:buFont typeface="Arial MT"/>
                        <a:buChar char="•"/>
                        <a:tabLst>
                          <a:tab pos="234315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How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to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Improve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Employee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Engagement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Motivation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4315" marR="170180" indent="-172720">
                        <a:lnSpc>
                          <a:spcPct val="106700"/>
                        </a:lnSpc>
                        <a:buFont typeface="Arial MT"/>
                        <a:buChar char="•"/>
                        <a:tabLst>
                          <a:tab pos="234315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Financial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 and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Non-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Financial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Methods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Motivation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marL="171450" marR="164465" algn="ctr">
                        <a:lnSpc>
                          <a:spcPct val="106700"/>
                        </a:lnSpc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6.5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3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Improving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Employer</a:t>
                      </a:r>
                      <a:r>
                        <a:rPr sz="600" b="1" u="sng" spc="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Employee</a:t>
                      </a:r>
                      <a:r>
                        <a:rPr sz="600" b="1" spc="500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Relations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4315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 MT"/>
                        <a:buChar char="•"/>
                        <a:tabLst>
                          <a:tab pos="234315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Employee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Involvement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4315" marR="196850" indent="-172720">
                        <a:lnSpc>
                          <a:spcPct val="106700"/>
                        </a:lnSpc>
                        <a:buFont typeface="Arial MT"/>
                        <a:buChar char="•"/>
                        <a:tabLst>
                          <a:tab pos="234315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Employee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90" dirty="0">
                          <a:latin typeface="Verdana"/>
                          <a:cs typeface="Verdana"/>
                        </a:rPr>
                        <a:t>–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Employer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Communications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Relations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4315" marR="273685" indent="-172720">
                        <a:lnSpc>
                          <a:spcPct val="106700"/>
                        </a:lnSpc>
                        <a:buFont typeface="Arial MT"/>
                        <a:buChar char="•"/>
                        <a:tabLst>
                          <a:tab pos="234315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Value of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Good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Employer </a:t>
                      </a:r>
                      <a:r>
                        <a:rPr sz="600" spc="-90" dirty="0">
                          <a:latin typeface="Verdana"/>
                          <a:cs typeface="Verdana"/>
                        </a:rPr>
                        <a:t>–</a:t>
                      </a:r>
                      <a:r>
                        <a:rPr sz="6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Employee Relations</a:t>
                      </a:r>
                      <a:endParaRPr sz="600">
                        <a:latin typeface="Verdana"/>
                        <a:cs typeface="Verdana"/>
                      </a:endParaRPr>
                    </a:p>
                  </a:txBody>
                  <a:tcPr marL="0" marR="0" marT="241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44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700" b="1" spc="-60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YEAR</a:t>
                      </a:r>
                      <a:r>
                        <a:rPr sz="700" b="1" spc="25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700" b="1" spc="-25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13</a:t>
                      </a:r>
                      <a:endParaRPr sz="70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marL="129539" marR="122555" algn="ctr">
                        <a:lnSpc>
                          <a:spcPct val="106700"/>
                        </a:lnSpc>
                        <a:spcBef>
                          <a:spcPts val="320"/>
                        </a:spcBef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7.1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3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Mission,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Corporate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and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Functional</a:t>
                      </a:r>
                      <a:r>
                        <a:rPr sz="600" b="1" spc="500" dirty="0">
                          <a:solidFill>
                            <a:srgbClr val="006FC0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Objectives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25" dirty="0">
                          <a:latin typeface="Verdana"/>
                          <a:cs typeface="Verdana"/>
                        </a:rPr>
                        <a:t>Influences</a:t>
                      </a:r>
                      <a:r>
                        <a:rPr sz="6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On 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Mission</a:t>
                      </a:r>
                      <a:r>
                        <a:rPr sz="600" spc="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Statement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045" marR="353060" indent="-172720">
                        <a:lnSpc>
                          <a:spcPts val="780"/>
                        </a:lnSpc>
                        <a:spcBef>
                          <a:spcPts val="2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35" dirty="0">
                          <a:latin typeface="Verdana"/>
                          <a:cs typeface="Verdana"/>
                        </a:rPr>
                        <a:t>Internal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External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Influences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on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 Corporate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Objectives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1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60" dirty="0">
                          <a:latin typeface="Verdana"/>
                          <a:cs typeface="Verdana"/>
                        </a:rPr>
                        <a:t>SWOT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Analysis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25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7.2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Financial</a:t>
                      </a:r>
                      <a:r>
                        <a:rPr sz="600" b="1" u="sng" spc="3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3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Ratio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Analysis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31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35" dirty="0">
                          <a:latin typeface="Verdana"/>
                          <a:cs typeface="Verdana"/>
                        </a:rPr>
                        <a:t>Return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on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Capital</a:t>
                      </a:r>
                      <a:r>
                        <a:rPr sz="600" spc="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Employed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30" dirty="0">
                          <a:latin typeface="Verdana"/>
                          <a:cs typeface="Verdana"/>
                        </a:rPr>
                        <a:t>Liquidity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Ratio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Gearing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Efficiency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Ratios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45" dirty="0">
                          <a:latin typeface="Verdana"/>
                          <a:cs typeface="Verdana"/>
                        </a:rPr>
                        <a:t>The</a:t>
                      </a:r>
                      <a:r>
                        <a:rPr sz="6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Value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Financial</a:t>
                      </a:r>
                      <a:r>
                        <a:rPr sz="6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Ratios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4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7.3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Overall</a:t>
                      </a:r>
                      <a:r>
                        <a:rPr sz="600" b="1" u="sng" spc="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Performance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How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55" dirty="0">
                          <a:latin typeface="Verdana"/>
                          <a:cs typeface="Verdana"/>
                        </a:rPr>
                        <a:t>To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Analyse</a:t>
                      </a:r>
                      <a:r>
                        <a:rPr sz="6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Data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Core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Competences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45" dirty="0">
                          <a:latin typeface="Verdana"/>
                          <a:cs typeface="Verdana"/>
                        </a:rPr>
                        <a:t>Short</a:t>
                      </a:r>
                      <a:r>
                        <a:rPr sz="6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Long</a:t>
                      </a:r>
                      <a:r>
                        <a:rPr sz="6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55" dirty="0">
                          <a:latin typeface="Verdana"/>
                          <a:cs typeface="Verdana"/>
                        </a:rPr>
                        <a:t>Term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Performance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045" indent="-172085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Methods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Assessing</a:t>
                      </a:r>
                      <a:r>
                        <a:rPr sz="600" spc="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Performance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15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7.4</a:t>
                      </a:r>
                      <a:r>
                        <a:rPr sz="600" b="1" u="sng" spc="-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Political</a:t>
                      </a:r>
                      <a:r>
                        <a:rPr sz="600" b="1" u="sng" spc="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and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Legal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Change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045" marR="259079" indent="-172720">
                        <a:lnSpc>
                          <a:spcPct val="106700"/>
                        </a:lnSpc>
                        <a:spcBef>
                          <a:spcPts val="265"/>
                        </a:spcBef>
                        <a:buFont typeface="Arial MT"/>
                        <a:buChar char="•"/>
                        <a:tabLst>
                          <a:tab pos="233045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Impact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Changes</a:t>
                      </a:r>
                      <a:r>
                        <a:rPr sz="6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in</a:t>
                      </a:r>
                      <a:r>
                        <a:rPr sz="6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55" dirty="0">
                          <a:latin typeface="Verdana"/>
                          <a:cs typeface="Verdana"/>
                        </a:rPr>
                        <a:t>UK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Global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Economic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Environment</a:t>
                      </a:r>
                      <a:endParaRPr sz="600">
                        <a:latin typeface="Verdana"/>
                        <a:cs typeface="Verdana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7.5</a:t>
                      </a:r>
                      <a:r>
                        <a:rPr sz="600" b="1" u="sng" spc="-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Economic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Change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31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GDP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Taxation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Exchanges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Rates</a:t>
                      </a:r>
                      <a:r>
                        <a:rPr sz="6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Inflation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5" dirty="0">
                          <a:latin typeface="Verdana"/>
                          <a:cs typeface="Verdana"/>
                        </a:rPr>
                        <a:t>Fiscal</a:t>
                      </a:r>
                      <a:r>
                        <a:rPr sz="600" spc="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Monetary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Policy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Open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Trade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v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Protectionism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4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7.6</a:t>
                      </a:r>
                      <a:r>
                        <a:rPr sz="600" b="1" u="sng" spc="-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Social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and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Technological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marR="317500" indent="-172720">
                        <a:lnSpc>
                          <a:spcPct val="106700"/>
                        </a:lnSpc>
                        <a:spcBef>
                          <a:spcPts val="2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0" dirty="0">
                          <a:latin typeface="Verdana"/>
                          <a:cs typeface="Verdana"/>
                        </a:rPr>
                        <a:t>Social</a:t>
                      </a:r>
                      <a:r>
                        <a:rPr sz="600" spc="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Change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95" dirty="0">
                          <a:latin typeface="Verdana"/>
                          <a:cs typeface="Verdana"/>
                        </a:rPr>
                        <a:t>–</a:t>
                      </a:r>
                      <a:r>
                        <a:rPr sz="6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Migration,</a:t>
                      </a:r>
                      <a:r>
                        <a:rPr sz="600" spc="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Lifestyle,</a:t>
                      </a:r>
                      <a:r>
                        <a:rPr sz="6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Buying 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Behaviour,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Population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Movements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Corporate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Social</a:t>
                      </a:r>
                      <a:r>
                        <a:rPr sz="600" spc="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Responsibility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0" dirty="0">
                          <a:latin typeface="Verdana"/>
                          <a:cs typeface="Verdana"/>
                        </a:rPr>
                        <a:t>Stakeholder</a:t>
                      </a:r>
                      <a:r>
                        <a:rPr sz="6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v</a:t>
                      </a:r>
                      <a:r>
                        <a:rPr sz="600" spc="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Shareholder</a:t>
                      </a:r>
                      <a:r>
                        <a:rPr sz="6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Concept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0" dirty="0">
                          <a:latin typeface="Verdana"/>
                          <a:cs typeface="Verdana"/>
                        </a:rPr>
                        <a:t>Carroll’s</a:t>
                      </a:r>
                      <a:r>
                        <a:rPr sz="6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Corporate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Social</a:t>
                      </a:r>
                      <a:r>
                        <a:rPr sz="600" spc="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Responsibility</a:t>
                      </a:r>
                      <a:r>
                        <a:rPr sz="600" spc="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Pyramid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45" dirty="0">
                          <a:latin typeface="Verdana"/>
                          <a:cs typeface="Verdana"/>
                        </a:rPr>
                        <a:t>Pressure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For</a:t>
                      </a:r>
                      <a:r>
                        <a:rPr sz="6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Socially</a:t>
                      </a:r>
                      <a:r>
                        <a:rPr sz="600" spc="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Responsible</a:t>
                      </a:r>
                      <a:r>
                        <a:rPr sz="600" spc="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Behaviour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0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7.7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5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The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Competitive</a:t>
                      </a:r>
                      <a:r>
                        <a:rPr sz="600" b="1" u="sng" spc="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Environment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40" dirty="0">
                          <a:latin typeface="Verdana"/>
                          <a:cs typeface="Verdana"/>
                        </a:rPr>
                        <a:t>Porters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Five</a:t>
                      </a:r>
                      <a:r>
                        <a:rPr sz="600" spc="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Forces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720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55" dirty="0">
                          <a:latin typeface="Verdana"/>
                          <a:cs typeface="Verdana"/>
                        </a:rPr>
                        <a:t>Barriers</a:t>
                      </a:r>
                      <a:r>
                        <a:rPr sz="6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to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Entry</a:t>
                      </a:r>
                      <a:endParaRPr sz="600">
                        <a:latin typeface="Verdana"/>
                        <a:cs typeface="Verdana"/>
                      </a:endParaRPr>
                    </a:p>
                  </a:txBody>
                  <a:tcPr marL="0" marR="0" marT="463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8460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7.8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Investment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Appraisal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31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Payback</a:t>
                      </a:r>
                      <a:r>
                        <a:rPr sz="600" spc="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Period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Average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Rate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Return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Net</a:t>
                      </a:r>
                      <a:r>
                        <a:rPr sz="6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Present</a:t>
                      </a:r>
                      <a:r>
                        <a:rPr sz="6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Value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5" dirty="0">
                          <a:latin typeface="Verdana"/>
                          <a:cs typeface="Verdana"/>
                        </a:rPr>
                        <a:t>Factors</a:t>
                      </a:r>
                      <a:r>
                        <a:rPr sz="600" spc="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Influencing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Investment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Decisions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4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marL="428625">
                        <a:lnSpc>
                          <a:spcPct val="100000"/>
                        </a:lnSpc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8.1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Strategic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Direction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35" dirty="0">
                          <a:latin typeface="Verdana"/>
                          <a:cs typeface="Verdana"/>
                        </a:rPr>
                        <a:t>Ansoff's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Matrix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4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marL="396875">
                        <a:lnSpc>
                          <a:spcPct val="100000"/>
                        </a:lnSpc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8.2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Strategic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Positioning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40" dirty="0">
                          <a:latin typeface="Verdana"/>
                          <a:cs typeface="Verdana"/>
                        </a:rPr>
                        <a:t>Porters</a:t>
                      </a:r>
                      <a:r>
                        <a:rPr sz="6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Low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Cost,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Differentiation</a:t>
                      </a:r>
                      <a:r>
                        <a:rPr sz="6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Focus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Strategies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Competitive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Advantage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15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marL="433070">
                        <a:lnSpc>
                          <a:spcPct val="100000"/>
                        </a:lnSpc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9.1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Strategic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Methods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31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Organic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Inorganic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Growth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Economies</a:t>
                      </a:r>
                      <a:r>
                        <a:rPr sz="6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Scale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Economies</a:t>
                      </a:r>
                      <a:r>
                        <a:rPr sz="6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Scope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0" dirty="0">
                          <a:latin typeface="Verdana"/>
                          <a:cs typeface="Verdana"/>
                        </a:rPr>
                        <a:t>Diseconomies</a:t>
                      </a:r>
                      <a:r>
                        <a:rPr sz="6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Scale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35" dirty="0">
                          <a:latin typeface="Verdana"/>
                          <a:cs typeface="Verdana"/>
                        </a:rPr>
                        <a:t>Synergy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Overtrading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Franchising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5" dirty="0">
                          <a:latin typeface="Verdana"/>
                          <a:cs typeface="Verdana"/>
                        </a:rPr>
                        <a:t>Integration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Methods</a:t>
                      </a:r>
                      <a:endParaRPr sz="600">
                        <a:latin typeface="Verdana"/>
                        <a:cs typeface="Verdana"/>
                      </a:endParaRPr>
                    </a:p>
                  </a:txBody>
                  <a:tcPr marL="0" marR="0" marT="463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9.2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3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Assessing</a:t>
                      </a:r>
                      <a:r>
                        <a:rPr sz="600" b="1" u="sng" spc="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Innovation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31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50" dirty="0">
                          <a:latin typeface="Verdana"/>
                          <a:cs typeface="Verdana"/>
                        </a:rPr>
                        <a:t>Pressures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&amp;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Value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Innovation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Kaizen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Research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 and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Development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35" dirty="0">
                          <a:latin typeface="Verdana"/>
                          <a:cs typeface="Verdana"/>
                        </a:rPr>
                        <a:t>Intrapreneurship</a:t>
                      </a:r>
                      <a:r>
                        <a:rPr sz="600" spc="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Benchmarking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0" dirty="0">
                          <a:latin typeface="Verdana"/>
                          <a:cs typeface="Verdana"/>
                        </a:rPr>
                        <a:t>Patents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Copyrights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60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9.3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Globalisation</a:t>
                      </a:r>
                      <a:r>
                        <a:rPr sz="600" b="1" u="sng" spc="4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and</a:t>
                      </a:r>
                      <a:r>
                        <a:rPr sz="600" b="1" u="sng" spc="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Internationalisation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Importance</a:t>
                      </a:r>
                      <a:r>
                        <a:rPr sz="6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Globalisation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5" dirty="0">
                          <a:latin typeface="Verdana"/>
                          <a:cs typeface="Verdana"/>
                        </a:rPr>
                        <a:t>Emerging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Economies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marR="165735" indent="-172720">
                        <a:lnSpc>
                          <a:spcPct val="106700"/>
                        </a:lnSpc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35" dirty="0">
                          <a:latin typeface="Verdana"/>
                          <a:cs typeface="Verdana"/>
                        </a:rPr>
                        <a:t>Exporting,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Licensing,</a:t>
                      </a:r>
                      <a:r>
                        <a:rPr sz="600" spc="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Alliances</a:t>
                      </a:r>
                      <a:r>
                        <a:rPr sz="600" spc="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Direct Investment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30" dirty="0">
                          <a:latin typeface="Verdana"/>
                          <a:cs typeface="Verdana"/>
                        </a:rPr>
                        <a:t>Off-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Shoring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 and</a:t>
                      </a:r>
                      <a:r>
                        <a:rPr sz="600" spc="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Re-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Shoring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0" dirty="0">
                          <a:latin typeface="Verdana"/>
                          <a:cs typeface="Verdana"/>
                        </a:rPr>
                        <a:t>Multinational</a:t>
                      </a:r>
                      <a:r>
                        <a:rPr sz="600" spc="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Corporations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Local</a:t>
                      </a:r>
                      <a:r>
                        <a:rPr sz="6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Responsiveness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25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9.4</a:t>
                      </a:r>
                      <a:r>
                        <a:rPr sz="600" b="1" u="sng" spc="-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Digital</a:t>
                      </a:r>
                      <a:r>
                        <a:rPr sz="600" b="1" u="sng" spc="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Technology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31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50" dirty="0">
                          <a:latin typeface="Verdana"/>
                          <a:cs typeface="Verdana"/>
                        </a:rPr>
                        <a:t>Pressures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to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Adopt</a:t>
                      </a:r>
                      <a:r>
                        <a:rPr sz="600" spc="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Digital</a:t>
                      </a:r>
                      <a:r>
                        <a:rPr sz="600" spc="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Tech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40" dirty="0">
                          <a:latin typeface="Verdana"/>
                          <a:cs typeface="Verdana"/>
                        </a:rPr>
                        <a:t>Big</a:t>
                      </a:r>
                      <a:r>
                        <a:rPr sz="6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Data and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Data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Mining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25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10.1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-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Managing</a:t>
                      </a:r>
                      <a:r>
                        <a:rPr sz="600" b="1" u="sng" spc="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Change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31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50" dirty="0">
                          <a:latin typeface="Verdana"/>
                          <a:cs typeface="Verdana"/>
                        </a:rPr>
                        <a:t>Pressures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for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Change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5" dirty="0">
                          <a:latin typeface="Verdana"/>
                          <a:cs typeface="Verdana"/>
                        </a:rPr>
                        <a:t>Lewin’s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Force</a:t>
                      </a:r>
                      <a:r>
                        <a:rPr sz="6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Field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Analysis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30" dirty="0">
                          <a:latin typeface="Verdana"/>
                          <a:cs typeface="Verdana"/>
                        </a:rPr>
                        <a:t>Flexible</a:t>
                      </a:r>
                      <a:r>
                        <a:rPr sz="600" spc="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Organisations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30" dirty="0">
                          <a:latin typeface="Verdana"/>
                          <a:cs typeface="Verdana"/>
                        </a:rPr>
                        <a:t>Kotter</a:t>
                      </a:r>
                      <a:r>
                        <a:rPr sz="6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600" spc="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Schlesinger’s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Resistance</a:t>
                      </a:r>
                      <a:r>
                        <a:rPr sz="600" spc="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to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Change</a:t>
                      </a:r>
                      <a:endParaRPr sz="600">
                        <a:latin typeface="Verdana"/>
                        <a:cs typeface="Verdana"/>
                      </a:endParaRPr>
                    </a:p>
                  </a:txBody>
                  <a:tcPr marL="0" marR="0" marT="463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1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10.2</a:t>
                      </a:r>
                      <a:r>
                        <a:rPr sz="600" b="1" u="sng" spc="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Organisational</a:t>
                      </a:r>
                      <a:r>
                        <a:rPr sz="600" b="1" u="sng" spc="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Culture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31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5" dirty="0">
                          <a:latin typeface="Verdana"/>
                          <a:cs typeface="Verdana"/>
                        </a:rPr>
                        <a:t>Cultural</a:t>
                      </a:r>
                      <a:r>
                        <a:rPr sz="600" spc="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Models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10" dirty="0">
                          <a:latin typeface="Verdana"/>
                          <a:cs typeface="Verdana"/>
                        </a:rPr>
                        <a:t>Handy’s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 Cultural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Models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marR="116839" indent="-172720">
                        <a:lnSpc>
                          <a:spcPts val="780"/>
                        </a:lnSpc>
                        <a:spcBef>
                          <a:spcPts val="2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5" dirty="0">
                          <a:latin typeface="Verdana"/>
                          <a:cs typeface="Verdana"/>
                        </a:rPr>
                        <a:t>Problems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Changing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Organisational Culture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20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4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10.3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Strategic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Implementation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marR="325120" indent="-172720">
                        <a:lnSpc>
                          <a:spcPct val="106700"/>
                        </a:lnSpc>
                        <a:spcBef>
                          <a:spcPts val="2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Value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Leadership</a:t>
                      </a:r>
                      <a:r>
                        <a:rPr sz="6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45" dirty="0">
                          <a:latin typeface="Verdana"/>
                          <a:cs typeface="Verdana"/>
                        </a:rPr>
                        <a:t>in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Strategic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Implementation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0" dirty="0">
                          <a:latin typeface="Verdana"/>
                          <a:cs typeface="Verdana"/>
                        </a:rPr>
                        <a:t>Network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Analysis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0" dirty="0">
                          <a:latin typeface="Verdana"/>
                          <a:cs typeface="Verdana"/>
                        </a:rPr>
                        <a:t>Critical</a:t>
                      </a:r>
                      <a:r>
                        <a:rPr sz="600" spc="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Path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Analysis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60"/>
                        </a:spcBef>
                        <a:buFont typeface="Arial MT"/>
                        <a:buChar char="•"/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600" b="1" u="sng" spc="-5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Unit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10.4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9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–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3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Problems</a:t>
                      </a:r>
                      <a:r>
                        <a:rPr sz="600" b="1" u="sng" spc="2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5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With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3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Strategy</a:t>
                      </a:r>
                      <a:r>
                        <a:rPr sz="600" b="1" u="sng" spc="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And</a:t>
                      </a:r>
                      <a:r>
                        <a:rPr sz="600" b="1" u="sng" spc="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2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Why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600" b="1" u="sng" spc="-10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It</a:t>
                      </a:r>
                      <a:r>
                        <a:rPr sz="600" b="1" u="sng" spc="-5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 </a:t>
                      </a:r>
                      <a:r>
                        <a:rPr sz="600" b="1" u="sng" spc="-10" dirty="0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Tahoma"/>
                          <a:cs typeface="Tahoma"/>
                        </a:rPr>
                        <a:t>Fails</a:t>
                      </a:r>
                      <a:endParaRPr sz="600">
                        <a:latin typeface="Tahoma"/>
                        <a:cs typeface="Tahom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31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30" dirty="0">
                          <a:latin typeface="Verdana"/>
                          <a:cs typeface="Verdana"/>
                        </a:rPr>
                        <a:t>Difficulties</a:t>
                      </a:r>
                      <a:r>
                        <a:rPr sz="600" spc="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Strategic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 Decision</a:t>
                      </a:r>
                      <a:r>
                        <a:rPr sz="600" spc="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Making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Planned</a:t>
                      </a:r>
                      <a:r>
                        <a:rPr sz="6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5" dirty="0">
                          <a:latin typeface="Verdana"/>
                          <a:cs typeface="Verdana"/>
                        </a:rPr>
                        <a:t>v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20" dirty="0">
                          <a:latin typeface="Verdana"/>
                          <a:cs typeface="Verdana"/>
                        </a:rPr>
                        <a:t>Emergent</a:t>
                      </a:r>
                      <a:r>
                        <a:rPr sz="6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Strategies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25" dirty="0">
                          <a:latin typeface="Verdana"/>
                          <a:cs typeface="Verdana"/>
                        </a:rPr>
                        <a:t>Strategic</a:t>
                      </a:r>
                      <a:r>
                        <a:rPr sz="600" spc="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Drift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dirty="0">
                          <a:latin typeface="Verdana"/>
                          <a:cs typeface="Verdana"/>
                        </a:rPr>
                        <a:t>Contingency</a:t>
                      </a:r>
                      <a:r>
                        <a:rPr sz="6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Planning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 marL="233679" indent="-172085">
                        <a:lnSpc>
                          <a:spcPct val="100000"/>
                        </a:lnSpc>
                        <a:spcBef>
                          <a:spcPts val="60"/>
                        </a:spcBef>
                        <a:buFont typeface="Arial MT"/>
                        <a:buChar char="•"/>
                        <a:tabLst>
                          <a:tab pos="233679" algn="l"/>
                        </a:tabLst>
                      </a:pPr>
                      <a:r>
                        <a:rPr sz="600" spc="-60" dirty="0">
                          <a:latin typeface="Verdana"/>
                          <a:cs typeface="Verdana"/>
                        </a:rPr>
                        <a:t>Crisis</a:t>
                      </a:r>
                      <a:r>
                        <a:rPr sz="600" spc="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600" spc="-10" dirty="0">
                          <a:latin typeface="Verdana"/>
                          <a:cs typeface="Verdana"/>
                        </a:rPr>
                        <a:t>Management</a:t>
                      </a:r>
                      <a:endParaRPr sz="600">
                        <a:latin typeface="Verdana"/>
                        <a:cs typeface="Verdana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marL="98425" marR="90170" indent="-1270" algn="ctr">
                        <a:lnSpc>
                          <a:spcPct val="107100"/>
                        </a:lnSpc>
                      </a:pPr>
                      <a:r>
                        <a:rPr sz="700" spc="-30" dirty="0">
                          <a:latin typeface="Verdana"/>
                          <a:cs typeface="Verdana"/>
                        </a:rPr>
                        <a:t>KNOWLEDGE</a:t>
                      </a:r>
                      <a:r>
                        <a:rPr sz="700" dirty="0">
                          <a:latin typeface="Verdana"/>
                          <a:cs typeface="Verdana"/>
                        </a:rPr>
                        <a:t> AND</a:t>
                      </a:r>
                      <a:r>
                        <a:rPr sz="7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110" dirty="0">
                          <a:latin typeface="Verdana"/>
                          <a:cs typeface="Verdana"/>
                        </a:rPr>
                        <a:t>SKILLS</a:t>
                      </a:r>
                      <a:r>
                        <a:rPr sz="7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10" dirty="0">
                          <a:latin typeface="Verdana"/>
                          <a:cs typeface="Verdana"/>
                        </a:rPr>
                        <a:t>RECALL </a:t>
                      </a:r>
                      <a:r>
                        <a:rPr sz="7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7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75" dirty="0">
                          <a:latin typeface="Verdana"/>
                          <a:cs typeface="Verdana"/>
                        </a:rPr>
                        <a:t>RETRIEVAL:</a:t>
                      </a:r>
                      <a:r>
                        <a:rPr sz="700" spc="-1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25" dirty="0">
                          <a:latin typeface="Verdana"/>
                          <a:cs typeface="Verdana"/>
                        </a:rPr>
                        <a:t>FOCUS</a:t>
                      </a:r>
                      <a:r>
                        <a:rPr sz="700" spc="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dirty="0">
                          <a:latin typeface="Verdana"/>
                          <a:cs typeface="Verdana"/>
                        </a:rPr>
                        <a:t>ON</a:t>
                      </a:r>
                      <a:r>
                        <a:rPr sz="7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20" dirty="0">
                          <a:latin typeface="Verdana"/>
                          <a:cs typeface="Verdana"/>
                        </a:rPr>
                        <a:t>EXAM </a:t>
                      </a:r>
                      <a:r>
                        <a:rPr sz="700" spc="-105" dirty="0">
                          <a:latin typeface="Verdana"/>
                          <a:cs typeface="Verdana"/>
                        </a:rPr>
                        <a:t>SKILLS</a:t>
                      </a:r>
                      <a:r>
                        <a:rPr sz="7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7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40" dirty="0">
                          <a:latin typeface="Verdana"/>
                          <a:cs typeface="Verdana"/>
                        </a:rPr>
                        <a:t>A02/</a:t>
                      </a:r>
                      <a:r>
                        <a:rPr sz="7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45" dirty="0">
                          <a:latin typeface="Verdana"/>
                          <a:cs typeface="Verdana"/>
                        </a:rPr>
                        <a:t>A03</a:t>
                      </a:r>
                      <a:r>
                        <a:rPr sz="7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10" dirty="0">
                          <a:latin typeface="Verdana"/>
                          <a:cs typeface="Verdana"/>
                        </a:rPr>
                        <a:t>/</a:t>
                      </a:r>
                      <a:r>
                        <a:rPr sz="7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45" dirty="0">
                          <a:latin typeface="Verdana"/>
                          <a:cs typeface="Verdana"/>
                        </a:rPr>
                        <a:t>A04</a:t>
                      </a:r>
                      <a:r>
                        <a:rPr sz="700" spc="-1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700" spc="-55" dirty="0">
                          <a:latin typeface="Verdana"/>
                          <a:cs typeface="Verdana"/>
                        </a:rPr>
                        <a:t>MASTERY</a:t>
                      </a:r>
                      <a:endParaRPr sz="700">
                        <a:latin typeface="Verdana"/>
                        <a:cs typeface="Verdana"/>
                      </a:endParaRPr>
                    </a:p>
                  </a:txBody>
                  <a:tcPr marL="0" marR="0" marT="463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00" spc="-10" dirty="0">
                          <a:latin typeface="Verdana"/>
                          <a:cs typeface="Verdana"/>
                        </a:rPr>
                        <a:t>Exams</a:t>
                      </a:r>
                      <a:endParaRPr sz="700">
                        <a:latin typeface="Verdana"/>
                        <a:cs typeface="Verdan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53443" y="138709"/>
            <a:ext cx="508976" cy="44777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1544</Words>
  <Application>Microsoft Office PowerPoint</Application>
  <PresentationFormat>Widescreen</PresentationFormat>
  <Paragraphs>481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 MT</vt:lpstr>
      <vt:lpstr>Calibri</vt:lpstr>
      <vt:lpstr>Tahoma</vt:lpstr>
      <vt:lpstr>Times New Roman</vt:lpstr>
      <vt:lpstr>Verdana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BTHCC Classics Curriculum 2023-24</dc:title>
  <dc:creator>Antonia Butterworth</dc:creator>
  <cp:lastModifiedBy>Mrs L Hussain</cp:lastModifiedBy>
  <cp:revision>1</cp:revision>
  <dcterms:created xsi:type="dcterms:W3CDTF">2024-10-01T13:27:31Z</dcterms:created>
  <dcterms:modified xsi:type="dcterms:W3CDTF">2024-10-01T13:28:15Z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2024-09-05T00:00:00Z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2024-10-01T00:00:00Z</vt:filetime>
  </property>
  <property fmtid="{D5CDD505-2E9C-101B-9397-08002B2CF9AE}" pid="5" name="Producer">
    <vt:lpwstr>Microsoft® PowerPoint® for Microsoft 365</vt:lpwstr>
  </property>
</Properties>
</file>