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3" r:id="rId5"/>
  </p:sldMasterIdLst>
  <p:notesMasterIdLst>
    <p:notesMasterId r:id="rId6"/>
  </p:notesMasterIdLst>
  <p:sldIdLst>
    <p:sldId id="256" r:id="rId7"/>
  </p:sldIdLst>
  <p:sldSz cy="6858000" cx="12192000"/>
  <p:notesSz cx="12192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D98A4C9-4765-424C-913B-9C9CEE78600E}">
  <a:tblStyle styleId="{2D98A4C9-4765-424C-913B-9C9CEE78600E}" styleName="Table_0">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1219200" y="3257550"/>
            <a:ext cx="9753600" cy="30861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 name="Shape 40"/>
        <p:cNvGrpSpPr/>
        <p:nvPr/>
      </p:nvGrpSpPr>
      <p:grpSpPr>
        <a:xfrm>
          <a:off x="0" y="0"/>
          <a:ext cx="0" cy="0"/>
          <a:chOff x="0" y="0"/>
          <a:chExt cx="0" cy="0"/>
        </a:xfrm>
      </p:grpSpPr>
      <p:sp>
        <p:nvSpPr>
          <p:cNvPr id="41" name="Google Shape;41;p1:notes"/>
          <p:cNvSpPr txBox="1"/>
          <p:nvPr>
            <p:ph idx="1" type="body"/>
          </p:nvPr>
        </p:nvSpPr>
        <p:spPr>
          <a:xfrm>
            <a:off x="1219200" y="3257550"/>
            <a:ext cx="9753600" cy="308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1:notes"/>
          <p:cNvSpPr/>
          <p:nvPr>
            <p:ph idx="2" type="sldImg"/>
          </p:nvPr>
        </p:nvSpPr>
        <p:spPr>
          <a:xfrm>
            <a:off x="2032400" y="514350"/>
            <a:ext cx="81284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obj">
  <p:cSld name="OBJECT">
    <p:spTree>
      <p:nvGrpSpPr>
        <p:cNvPr id="12" name="Shape 12"/>
        <p:cNvGrpSpPr/>
        <p:nvPr/>
      </p:nvGrpSpPr>
      <p:grpSpPr>
        <a:xfrm>
          <a:off x="0" y="0"/>
          <a:ext cx="0" cy="0"/>
          <a:chOff x="0" y="0"/>
          <a:chExt cx="0" cy="0"/>
        </a:xfrm>
      </p:grpSpPr>
      <p:sp>
        <p:nvSpPr>
          <p:cNvPr id="13" name="Google Shape;13;p2"/>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2"/>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 name="Google Shape;15;p2"/>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16" name="Shape 16"/>
        <p:cNvGrpSpPr/>
        <p:nvPr/>
      </p:nvGrpSpPr>
      <p:grpSpPr>
        <a:xfrm>
          <a:off x="0" y="0"/>
          <a:ext cx="0" cy="0"/>
          <a:chOff x="0" y="0"/>
          <a:chExt cx="0" cy="0"/>
        </a:xfrm>
      </p:grpSpPr>
      <p:sp>
        <p:nvSpPr>
          <p:cNvPr id="17" name="Google Shape;17;p3"/>
          <p:cNvSpPr txBox="1"/>
          <p:nvPr>
            <p:ph type="ctrTitle"/>
          </p:nvPr>
        </p:nvSpPr>
        <p:spPr>
          <a:xfrm>
            <a:off x="914400" y="2125980"/>
            <a:ext cx="10363200" cy="144018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3"/>
          <p:cNvSpPr txBox="1"/>
          <p:nvPr>
            <p:ph idx="1" type="subTitle"/>
          </p:nvPr>
        </p:nvSpPr>
        <p:spPr>
          <a:xfrm>
            <a:off x="1828800" y="3840480"/>
            <a:ext cx="85344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0" name="Google Shape;20;p3"/>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22" name="Shape 22"/>
        <p:cNvGrpSpPr/>
        <p:nvPr/>
      </p:nvGrpSpPr>
      <p:grpSpPr>
        <a:xfrm>
          <a:off x="0" y="0"/>
          <a:ext cx="0" cy="0"/>
          <a:chOff x="0" y="0"/>
          <a:chExt cx="0" cy="0"/>
        </a:xfrm>
      </p:grpSpPr>
      <p:sp>
        <p:nvSpPr>
          <p:cNvPr id="23" name="Google Shape;23;p4"/>
          <p:cNvSpPr txBox="1"/>
          <p:nvPr>
            <p:ph type="title"/>
          </p:nvPr>
        </p:nvSpPr>
        <p:spPr>
          <a:xfrm>
            <a:off x="609600" y="274320"/>
            <a:ext cx="10972800" cy="109728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4"/>
          <p:cNvSpPr txBox="1"/>
          <p:nvPr>
            <p:ph idx="1" type="body"/>
          </p:nvPr>
        </p:nvSpPr>
        <p:spPr>
          <a:xfrm>
            <a:off x="609600" y="1577340"/>
            <a:ext cx="1097280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 name="Google Shape;25;p4"/>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4"/>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28" name="Shape 28"/>
        <p:cNvGrpSpPr/>
        <p:nvPr/>
      </p:nvGrpSpPr>
      <p:grpSpPr>
        <a:xfrm>
          <a:off x="0" y="0"/>
          <a:ext cx="0" cy="0"/>
          <a:chOff x="0" y="0"/>
          <a:chExt cx="0" cy="0"/>
        </a:xfrm>
      </p:grpSpPr>
      <p:sp>
        <p:nvSpPr>
          <p:cNvPr id="29" name="Google Shape;29;p5"/>
          <p:cNvSpPr txBox="1"/>
          <p:nvPr>
            <p:ph type="title"/>
          </p:nvPr>
        </p:nvSpPr>
        <p:spPr>
          <a:xfrm>
            <a:off x="609600" y="274320"/>
            <a:ext cx="10972800" cy="109728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5"/>
          <p:cNvSpPr txBox="1"/>
          <p:nvPr>
            <p:ph idx="1" type="body"/>
          </p:nvPr>
        </p:nvSpPr>
        <p:spPr>
          <a:xfrm>
            <a:off x="609600" y="1577340"/>
            <a:ext cx="530352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1" name="Google Shape;31;p5"/>
          <p:cNvSpPr txBox="1"/>
          <p:nvPr>
            <p:ph idx="2" type="body"/>
          </p:nvPr>
        </p:nvSpPr>
        <p:spPr>
          <a:xfrm>
            <a:off x="6278880" y="1577340"/>
            <a:ext cx="530352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2" name="Google Shape;32;p5"/>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5"/>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5" name="Shape 35"/>
        <p:cNvGrpSpPr/>
        <p:nvPr/>
      </p:nvGrpSpPr>
      <p:grpSpPr>
        <a:xfrm>
          <a:off x="0" y="0"/>
          <a:ext cx="0" cy="0"/>
          <a:chOff x="0" y="0"/>
          <a:chExt cx="0" cy="0"/>
        </a:xfrm>
      </p:grpSpPr>
      <p:sp>
        <p:nvSpPr>
          <p:cNvPr id="36" name="Google Shape;36;p6"/>
          <p:cNvSpPr txBox="1"/>
          <p:nvPr>
            <p:ph type="title"/>
          </p:nvPr>
        </p:nvSpPr>
        <p:spPr>
          <a:xfrm>
            <a:off x="609600" y="274320"/>
            <a:ext cx="10972800" cy="109728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6"/>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6"/>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a:solidFill>
                  <a:srgbClr val="888888"/>
                </a:solidFill>
              </a:defRPr>
            </a:lvl1pPr>
            <a:lvl2pPr indent="0" lvl="1" algn="r">
              <a:spcBef>
                <a:spcPts val="0"/>
              </a:spcBef>
              <a:buNone/>
              <a:defRPr>
                <a:solidFill>
                  <a:srgbClr val="888888"/>
                </a:solidFill>
              </a:defRPr>
            </a:lvl2pPr>
            <a:lvl3pPr indent="0" lvl="2" algn="r">
              <a:spcBef>
                <a:spcPts val="0"/>
              </a:spcBef>
              <a:buNone/>
              <a:defRPr>
                <a:solidFill>
                  <a:srgbClr val="888888"/>
                </a:solidFill>
              </a:defRPr>
            </a:lvl3pPr>
            <a:lvl4pPr indent="0" lvl="3" algn="r">
              <a:spcBef>
                <a:spcPts val="0"/>
              </a:spcBef>
              <a:buNone/>
              <a:defRPr>
                <a:solidFill>
                  <a:srgbClr val="888888"/>
                </a:solidFill>
              </a:defRPr>
            </a:lvl4pPr>
            <a:lvl5pPr indent="0" lvl="4" algn="r">
              <a:spcBef>
                <a:spcPts val="0"/>
              </a:spcBef>
              <a:buNone/>
              <a:defRPr>
                <a:solidFill>
                  <a:srgbClr val="888888"/>
                </a:solidFill>
              </a:defRPr>
            </a:lvl5pPr>
            <a:lvl6pPr indent="0" lvl="5" algn="r">
              <a:spcBef>
                <a:spcPts val="0"/>
              </a:spcBef>
              <a:buNone/>
              <a:defRPr>
                <a:solidFill>
                  <a:srgbClr val="888888"/>
                </a:solidFill>
              </a:defRPr>
            </a:lvl6pPr>
            <a:lvl7pPr indent="0" lvl="6" algn="r">
              <a:spcBef>
                <a:spcPts val="0"/>
              </a:spcBef>
              <a:buNone/>
              <a:defRPr>
                <a:solidFill>
                  <a:srgbClr val="888888"/>
                </a:solidFill>
              </a:defRPr>
            </a:lvl7pPr>
            <a:lvl8pPr indent="0" lvl="7" algn="r">
              <a:spcBef>
                <a:spcPts val="0"/>
              </a:spcBef>
              <a:buNone/>
              <a:defRPr>
                <a:solidFill>
                  <a:srgbClr val="888888"/>
                </a:solidFill>
              </a:defRPr>
            </a:lvl8pPr>
            <a:lvl9pPr indent="0" lvl="8"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p:nvPr/>
        </p:nvSpPr>
        <p:spPr>
          <a:xfrm>
            <a:off x="89915" y="94488"/>
            <a:ext cx="11222990" cy="356870"/>
          </a:xfrm>
          <a:custGeom>
            <a:rect b="b" l="l" r="r" t="t"/>
            <a:pathLst>
              <a:path extrusionOk="0" h="356870" w="11222990">
                <a:moveTo>
                  <a:pt x="11222736" y="0"/>
                </a:moveTo>
                <a:lnTo>
                  <a:pt x="0" y="0"/>
                </a:lnTo>
                <a:lnTo>
                  <a:pt x="0" y="356616"/>
                </a:lnTo>
                <a:lnTo>
                  <a:pt x="11222736" y="356616"/>
                </a:lnTo>
                <a:lnTo>
                  <a:pt x="11222736" y="0"/>
                </a:lnTo>
                <a:close/>
              </a:path>
            </a:pathLst>
          </a:custGeom>
          <a:solidFill>
            <a:srgbClr val="F1F1F1"/>
          </a:solidFill>
          <a:ln>
            <a:noFill/>
          </a:ln>
        </p:spPr>
        <p:txBody>
          <a:bodyPr anchorCtr="0" anchor="t" bIns="0" lIns="0" spcFirstLastPara="1" rIns="0" wrap="square" tIns="0">
            <a:noAutofit/>
          </a:bodyPr>
          <a:lstStyle/>
          <a:p>
            <a:pPr indent="0" lvl="0" marL="0" rtl="0" algn="l">
              <a:spcBef>
                <a:spcPts val="0"/>
              </a:spcBef>
              <a:spcAft>
                <a:spcPts val="0"/>
              </a:spcAft>
              <a:buNone/>
            </a:pPr>
            <a:r>
              <a:t/>
            </a:r>
            <a:endParaRPr sz="1800"/>
          </a:p>
        </p:txBody>
      </p:sp>
      <p:sp>
        <p:nvSpPr>
          <p:cNvPr id="7" name="Google Shape;7;p1"/>
          <p:cNvSpPr txBox="1"/>
          <p:nvPr>
            <p:ph type="title"/>
          </p:nvPr>
        </p:nvSpPr>
        <p:spPr>
          <a:xfrm>
            <a:off x="609600" y="274320"/>
            <a:ext cx="10972800" cy="109728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0" i="0" sz="1800" u="none" cap="none" strike="noStrike">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1"/>
          <p:cNvSpPr txBox="1"/>
          <p:nvPr>
            <p:ph idx="1" type="body"/>
          </p:nvPr>
        </p:nvSpPr>
        <p:spPr>
          <a:xfrm>
            <a:off x="609600" y="1577340"/>
            <a:ext cx="10972800" cy="452628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9" name="Google Shape;9;p1"/>
          <p:cNvSpPr txBox="1"/>
          <p:nvPr>
            <p:ph idx="11" type="ftr"/>
          </p:nvPr>
        </p:nvSpPr>
        <p:spPr>
          <a:xfrm>
            <a:off x="4145280" y="6377940"/>
            <a:ext cx="390144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sz="1800">
                <a:solidFill>
                  <a:srgbClr val="888888"/>
                </a:solidFi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 name="Google Shape;10;p1"/>
          <p:cNvSpPr txBox="1"/>
          <p:nvPr>
            <p:ph idx="10" type="dt"/>
          </p:nvPr>
        </p:nvSpPr>
        <p:spPr>
          <a:xfrm>
            <a:off x="609600" y="6377940"/>
            <a:ext cx="280416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sz="1800">
                <a:solidFill>
                  <a:srgbClr val="888888"/>
                </a:solidFi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2" type="sldNum"/>
          </p:nvPr>
        </p:nvSpPr>
        <p:spPr>
          <a:xfrm>
            <a:off x="8778240" y="6377940"/>
            <a:ext cx="2804160" cy="342900"/>
          </a:xfrm>
          <a:prstGeom prst="rect">
            <a:avLst/>
          </a:prstGeom>
          <a:noFill/>
          <a:ln>
            <a:noFill/>
          </a:ln>
        </p:spPr>
        <p:txBody>
          <a:bodyPr anchorCtr="0" anchor="t" bIns="0" lIns="0" spcFirstLastPara="1" rIns="0" wrap="square" tIns="0">
            <a:spAutoFit/>
          </a:bodyPr>
          <a:lstStyle>
            <a:lvl1pPr indent="0" lvl="0" algn="r">
              <a:spcBef>
                <a:spcPts val="0"/>
              </a:spcBef>
              <a:buNone/>
              <a:defRPr sz="1800">
                <a:solidFill>
                  <a:srgbClr val="888888"/>
                </a:solidFill>
              </a:defRPr>
            </a:lvl1pPr>
            <a:lvl2pPr indent="0" lvl="1" algn="r">
              <a:spcBef>
                <a:spcPts val="0"/>
              </a:spcBef>
              <a:buNone/>
              <a:defRPr sz="1800">
                <a:solidFill>
                  <a:srgbClr val="888888"/>
                </a:solidFill>
              </a:defRPr>
            </a:lvl2pPr>
            <a:lvl3pPr indent="0" lvl="2" algn="r">
              <a:spcBef>
                <a:spcPts val="0"/>
              </a:spcBef>
              <a:buNone/>
              <a:defRPr sz="1800">
                <a:solidFill>
                  <a:srgbClr val="888888"/>
                </a:solidFill>
              </a:defRPr>
            </a:lvl3pPr>
            <a:lvl4pPr indent="0" lvl="3" algn="r">
              <a:spcBef>
                <a:spcPts val="0"/>
              </a:spcBef>
              <a:buNone/>
              <a:defRPr sz="1800">
                <a:solidFill>
                  <a:srgbClr val="888888"/>
                </a:solidFill>
              </a:defRPr>
            </a:lvl4pPr>
            <a:lvl5pPr indent="0" lvl="4" algn="r">
              <a:spcBef>
                <a:spcPts val="0"/>
              </a:spcBef>
              <a:buNone/>
              <a:defRPr sz="1800">
                <a:solidFill>
                  <a:srgbClr val="888888"/>
                </a:solidFill>
              </a:defRPr>
            </a:lvl5pPr>
            <a:lvl6pPr indent="0" lvl="5" algn="r">
              <a:spcBef>
                <a:spcPts val="0"/>
              </a:spcBef>
              <a:buNone/>
              <a:defRPr sz="1800">
                <a:solidFill>
                  <a:srgbClr val="888888"/>
                </a:solidFill>
              </a:defRPr>
            </a:lvl6pPr>
            <a:lvl7pPr indent="0" lvl="6" algn="r">
              <a:spcBef>
                <a:spcPts val="0"/>
              </a:spcBef>
              <a:buNone/>
              <a:defRPr sz="1800">
                <a:solidFill>
                  <a:srgbClr val="888888"/>
                </a:solidFill>
              </a:defRPr>
            </a:lvl7pPr>
            <a:lvl8pPr indent="0" lvl="7" algn="r">
              <a:spcBef>
                <a:spcPts val="0"/>
              </a:spcBef>
              <a:buNone/>
              <a:defRPr sz="1800">
                <a:solidFill>
                  <a:srgbClr val="888888"/>
                </a:solidFill>
              </a:defRPr>
            </a:lvl8pPr>
            <a:lvl9pPr indent="0" lvl="8" algn="r">
              <a:spcBef>
                <a:spcPts val="0"/>
              </a:spcBef>
              <a:buNone/>
              <a:defRPr sz="1800">
                <a:solidFill>
                  <a:srgbClr val="888888"/>
                </a:solidFil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sp>
        <p:nvSpPr>
          <p:cNvPr id="44" name="Google Shape;44;p7"/>
          <p:cNvSpPr txBox="1"/>
          <p:nvPr/>
        </p:nvSpPr>
        <p:spPr>
          <a:xfrm>
            <a:off x="168351" y="139446"/>
            <a:ext cx="4004945" cy="228268"/>
          </a:xfrm>
          <a:prstGeom prst="rect">
            <a:avLst/>
          </a:prstGeom>
          <a:noFill/>
          <a:ln>
            <a:noFill/>
          </a:ln>
        </p:spPr>
        <p:txBody>
          <a:bodyPr anchorCtr="0" anchor="t" bIns="0" lIns="0" spcFirstLastPara="1" rIns="0" wrap="square" tIns="12700">
            <a:spAutoFit/>
          </a:bodyPr>
          <a:lstStyle/>
          <a:p>
            <a:pPr indent="0" lvl="0" marL="12700" rtl="0" algn="l">
              <a:lnSpc>
                <a:spcPct val="100000"/>
              </a:lnSpc>
              <a:spcBef>
                <a:spcPts val="0"/>
              </a:spcBef>
              <a:spcAft>
                <a:spcPts val="0"/>
              </a:spcAft>
              <a:buNone/>
            </a:pPr>
            <a:r>
              <a:rPr b="1" lang="en-US" sz="1400">
                <a:latin typeface="Verdana"/>
                <a:ea typeface="Verdana"/>
                <a:cs typeface="Verdana"/>
                <a:sym typeface="Verdana"/>
              </a:rPr>
              <a:t>BTHCC Design Technology Curriculum</a:t>
            </a:r>
            <a:endParaRPr sz="1400">
              <a:latin typeface="Verdana"/>
              <a:ea typeface="Verdana"/>
              <a:cs typeface="Verdana"/>
              <a:sym typeface="Verdana"/>
            </a:endParaRPr>
          </a:p>
        </p:txBody>
      </p:sp>
      <p:pic>
        <p:nvPicPr>
          <p:cNvPr id="45" name="Google Shape;45;p7"/>
          <p:cNvPicPr preferRelativeResize="0"/>
          <p:nvPr/>
        </p:nvPicPr>
        <p:blipFill rotWithShape="1">
          <a:blip r:embed="rId3">
            <a:alphaModFix/>
          </a:blip>
          <a:srcRect b="0" l="0" r="0" t="0"/>
          <a:stretch/>
        </p:blipFill>
        <p:spPr>
          <a:xfrm>
            <a:off x="11577828" y="44221"/>
            <a:ext cx="507570" cy="447776"/>
          </a:xfrm>
          <a:prstGeom prst="rect">
            <a:avLst/>
          </a:prstGeom>
          <a:noFill/>
          <a:ln>
            <a:noFill/>
          </a:ln>
        </p:spPr>
      </p:pic>
      <p:sp>
        <p:nvSpPr>
          <p:cNvPr id="46" name="Google Shape;46;p7"/>
          <p:cNvSpPr txBox="1"/>
          <p:nvPr/>
        </p:nvSpPr>
        <p:spPr>
          <a:xfrm>
            <a:off x="183286" y="471043"/>
            <a:ext cx="11846560" cy="633095"/>
          </a:xfrm>
          <a:prstGeom prst="rect">
            <a:avLst/>
          </a:prstGeom>
          <a:noFill/>
          <a:ln>
            <a:noFill/>
          </a:ln>
        </p:spPr>
        <p:txBody>
          <a:bodyPr anchorCtr="0" anchor="t" bIns="0" lIns="0" spcFirstLastPara="1" rIns="0" wrap="square" tIns="13950">
            <a:spAutoFit/>
          </a:bodyPr>
          <a:lstStyle/>
          <a:p>
            <a:pPr indent="0" lvl="0" marL="12700" marR="5080" rtl="0" algn="l">
              <a:lnSpc>
                <a:spcPct val="99400"/>
              </a:lnSpc>
              <a:spcBef>
                <a:spcPts val="0"/>
              </a:spcBef>
              <a:spcAft>
                <a:spcPts val="0"/>
              </a:spcAft>
              <a:buNone/>
            </a:pPr>
            <a:r>
              <a:rPr i="1" lang="en-US" sz="800">
                <a:latin typeface="Verdana"/>
                <a:ea typeface="Verdana"/>
                <a:cs typeface="Verdana"/>
                <a:sym typeface="Verdana"/>
              </a:rPr>
              <a:t>Design Technology is about looking at where we are now as a society, and where pupils think we could be. At Blessed Thomas Holford, we have the future designers, inventors and innovators, the people who will design and shape our  future. Design Technology aims to teach pupils to think creativity when they work on a problem. We aim to teach pupils to be problem solvers, who aren’t afraid of making mistakes. Design Technology builds on the theory work pupils learn in other subjects; gets pupils to use their theoretical knowledge and then apply it to solve real world issues. For example, pupils research and study the impact our current lifestyles have on the environment, they then design, develop, and test their ideas until they have a solution. We aim to empower pupils to become the people who will solve the issues of tomorrow: climate change, over population and improve people's quality of life. Design Technology is about looking at the human race and saying: How can we do better? What can I do?</a:t>
            </a:r>
            <a:endParaRPr sz="800">
              <a:latin typeface="Verdana"/>
              <a:ea typeface="Verdana"/>
              <a:cs typeface="Verdana"/>
              <a:sym typeface="Verdana"/>
            </a:endParaRPr>
          </a:p>
        </p:txBody>
      </p:sp>
      <p:graphicFrame>
        <p:nvGraphicFramePr>
          <p:cNvPr id="47" name="Google Shape;47;p7"/>
          <p:cNvGraphicFramePr/>
          <p:nvPr/>
        </p:nvGraphicFramePr>
        <p:xfrm>
          <a:off x="135495" y="1147571"/>
          <a:ext cx="3000000" cy="3000000"/>
        </p:xfrm>
        <a:graphic>
          <a:graphicData uri="http://schemas.openxmlformats.org/drawingml/2006/table">
            <a:tbl>
              <a:tblPr bandRow="1" firstRow="1">
                <a:noFill/>
                <a:tableStyleId>{2D98A4C9-4765-424C-913B-9C9CEE78600E}</a:tableStyleId>
              </a:tblPr>
              <a:tblGrid>
                <a:gridCol w="744225"/>
                <a:gridCol w="401950"/>
                <a:gridCol w="3355350"/>
                <a:gridCol w="3730000"/>
                <a:gridCol w="3757300"/>
              </a:tblGrid>
              <a:tr h="243200">
                <a:tc>
                  <a:txBody>
                    <a:bodyPr/>
                    <a:lstStyle/>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4">
                  <a:txBody>
                    <a:bodyPr/>
                    <a:lstStyle/>
                    <a:p>
                      <a:pPr indent="0" lvl="0" marL="26669" marR="0" rtl="0" algn="ctr">
                        <a:lnSpc>
                          <a:spcPct val="100000"/>
                        </a:lnSpc>
                        <a:spcBef>
                          <a:spcPts val="0"/>
                        </a:spcBef>
                        <a:spcAft>
                          <a:spcPts val="0"/>
                        </a:spcAft>
                        <a:buNone/>
                      </a:pPr>
                      <a:r>
                        <a:rPr b="1" lang="en-US" sz="1000" u="none" cap="none" strike="noStrike">
                          <a:latin typeface="Verdana"/>
                          <a:ea typeface="Verdana"/>
                          <a:cs typeface="Verdana"/>
                          <a:sym typeface="Verdana"/>
                        </a:rPr>
                        <a:t>Key Stage 3</a:t>
                      </a:r>
                      <a:endParaRPr sz="1000" u="none" cap="none" strike="noStrike">
                        <a:latin typeface="Verdana"/>
                        <a:ea typeface="Verdana"/>
                        <a:cs typeface="Verdana"/>
                        <a:sym typeface="Verdana"/>
                      </a:endParaRPr>
                    </a:p>
                  </a:txBody>
                  <a:tcPr marT="4382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hMerge="1"/>
              </a:tr>
              <a:tr h="1066800">
                <a:tc>
                  <a:txBody>
                    <a:bodyPr/>
                    <a:lstStyle/>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p>
                      <a:pPr indent="0" lvl="0" marL="0" marR="0" rtl="0" algn="l">
                        <a:lnSpc>
                          <a:spcPct val="100000"/>
                        </a:lnSpc>
                        <a:spcBef>
                          <a:spcPts val="35"/>
                        </a:spcBef>
                        <a:spcAft>
                          <a:spcPts val="0"/>
                        </a:spcAft>
                        <a:buNone/>
                      </a:pPr>
                      <a:r>
                        <a:t/>
                      </a:r>
                      <a:endParaRPr sz="800" u="none" cap="none" strike="noStrike">
                        <a:latin typeface="Times New Roman"/>
                        <a:ea typeface="Times New Roman"/>
                        <a:cs typeface="Times New Roman"/>
                        <a:sym typeface="Times New Roman"/>
                      </a:endParaRPr>
                    </a:p>
                    <a:p>
                      <a:pPr indent="0" lvl="0" marL="90805" marR="0" rtl="0" algn="l">
                        <a:lnSpc>
                          <a:spcPct val="100000"/>
                        </a:lnSpc>
                        <a:spcBef>
                          <a:spcPts val="0"/>
                        </a:spcBef>
                        <a:spcAft>
                          <a:spcPts val="0"/>
                        </a:spcAft>
                        <a:buNone/>
                      </a:pPr>
                      <a:r>
                        <a:rPr b="1" lang="en-US" sz="800" u="none" cap="none" strike="noStrike">
                          <a:latin typeface="Verdana"/>
                          <a:ea typeface="Verdana"/>
                          <a:cs typeface="Verdana"/>
                          <a:sym typeface="Verdana"/>
                        </a:rPr>
                        <a:t>Year 7</a:t>
                      </a:r>
                      <a:endParaRPr sz="800" u="none" cap="none" strike="noStrike">
                        <a:latin typeface="Verdana"/>
                        <a:ea typeface="Verdana"/>
                        <a:cs typeface="Verdana"/>
                        <a:sym typeface="Verdana"/>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1041400" marR="0" rtl="0" algn="l">
                        <a:lnSpc>
                          <a:spcPct val="100000"/>
                        </a:lnSpc>
                        <a:spcBef>
                          <a:spcPts val="0"/>
                        </a:spcBef>
                        <a:spcAft>
                          <a:spcPts val="0"/>
                        </a:spcAft>
                        <a:buNone/>
                      </a:pPr>
                      <a:r>
                        <a:rPr b="1" lang="en-US" sz="800" u="none" cap="none" strike="noStrike">
                          <a:latin typeface="Verdana"/>
                          <a:ea typeface="Verdana"/>
                          <a:cs typeface="Verdana"/>
                          <a:sym typeface="Verdana"/>
                        </a:rPr>
                        <a:t>Designing the Future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Presentation</a:t>
                      </a:r>
                      <a:endParaRPr sz="800" u="none" cap="none" strike="noStrike">
                        <a:latin typeface="Verdana"/>
                        <a:ea typeface="Verdana"/>
                        <a:cs typeface="Verdana"/>
                        <a:sym typeface="Verdana"/>
                      </a:endParaRPr>
                    </a:p>
                    <a:p>
                      <a:pPr indent="0" lvl="0" marL="0" marR="0" rtl="0" algn="l">
                        <a:lnSpc>
                          <a:spcPct val="100000"/>
                        </a:lnSpc>
                        <a:spcBef>
                          <a:spcPts val="25"/>
                        </a:spcBef>
                        <a:spcAft>
                          <a:spcPts val="0"/>
                        </a:spcAft>
                        <a:buNone/>
                      </a:pPr>
                      <a:r>
                        <a:t/>
                      </a:r>
                      <a:endParaRPr sz="800" u="none" cap="none" strike="noStrike">
                        <a:latin typeface="Times New Roman"/>
                        <a:ea typeface="Times New Roman"/>
                        <a:cs typeface="Times New Roman"/>
                        <a:sym typeface="Times New Roman"/>
                      </a:endParaRPr>
                    </a:p>
                    <a:p>
                      <a:pPr indent="16510" lvl="0" marL="158750" marR="121920" rtl="0" algn="just">
                        <a:lnSpc>
                          <a:spcPct val="100000"/>
                        </a:lnSpc>
                        <a:spcBef>
                          <a:spcPts val="0"/>
                        </a:spcBef>
                        <a:spcAft>
                          <a:spcPts val="0"/>
                        </a:spcAft>
                        <a:buNone/>
                      </a:pPr>
                      <a:r>
                        <a:rPr i="1" lang="en-US" sz="800" u="none" cap="none" strike="noStrike">
                          <a:latin typeface="Verdana"/>
                          <a:ea typeface="Verdana"/>
                          <a:cs typeface="Verdana"/>
                          <a:sym typeface="Verdana"/>
                        </a:rPr>
                        <a:t>How have designers changed the world? What impact can designers have on people's lives? Can design be a force for good in the world? </a:t>
                      </a:r>
                      <a:r>
                        <a:rPr b="0" lang="en-US" sz="800" u="none" cap="none" strike="noStrike">
                          <a:latin typeface="Verdana"/>
                          <a:ea typeface="Verdana"/>
                          <a:cs typeface="Verdana"/>
                          <a:sym typeface="Verdana"/>
                        </a:rPr>
                        <a:t>Inspired by Industry : </a:t>
                      </a:r>
                      <a:r>
                        <a:rPr i="1" lang="en-US" sz="800" u="none" cap="none" strike="noStrike">
                          <a:latin typeface="Verdana"/>
                          <a:ea typeface="Verdana"/>
                          <a:cs typeface="Verdana"/>
                          <a:sym typeface="Verdana"/>
                        </a:rPr>
                        <a:t>Pupils set a challenge by robotics company PTC: what do they think is next for the future of robotics, which will be assessed in a presentation.</a:t>
                      </a:r>
                      <a:endParaRPr sz="800" u="none" cap="none" strike="noStrike">
                        <a:latin typeface="Verdana"/>
                        <a:ea typeface="Verdana"/>
                        <a:cs typeface="Verdana"/>
                        <a:sym typeface="Verdana"/>
                      </a:endParaRPr>
                    </a:p>
                  </a:txBody>
                  <a:tcPr marT="10605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24765" marR="0" rtl="0" algn="ctr">
                        <a:lnSpc>
                          <a:spcPct val="100000"/>
                        </a:lnSpc>
                        <a:spcBef>
                          <a:spcPts val="0"/>
                        </a:spcBef>
                        <a:spcAft>
                          <a:spcPts val="0"/>
                        </a:spcAft>
                        <a:buNone/>
                      </a:pPr>
                      <a:r>
                        <a:rPr b="1" lang="en-US" sz="800" u="none" cap="none" strike="noStrike">
                          <a:latin typeface="Verdana"/>
                          <a:ea typeface="Verdana"/>
                          <a:cs typeface="Verdana"/>
                          <a:sym typeface="Verdana"/>
                        </a:rPr>
                        <a:t>Sustainability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Create</a:t>
                      </a:r>
                      <a:endParaRPr sz="800" u="none" cap="none" strike="noStrike">
                        <a:latin typeface="Verdana"/>
                        <a:ea typeface="Verdana"/>
                        <a:cs typeface="Verdana"/>
                        <a:sym typeface="Verdana"/>
                      </a:endParaRPr>
                    </a:p>
                    <a:p>
                      <a:pPr indent="0" lvl="0" marL="0" marR="0" rtl="0" algn="l">
                        <a:lnSpc>
                          <a:spcPct val="100000"/>
                        </a:lnSpc>
                        <a:spcBef>
                          <a:spcPts val="25"/>
                        </a:spcBef>
                        <a:spcAft>
                          <a:spcPts val="0"/>
                        </a:spcAft>
                        <a:buNone/>
                      </a:pPr>
                      <a:r>
                        <a:t/>
                      </a:r>
                      <a:endParaRPr sz="800" u="none" cap="none" strike="noStrike">
                        <a:latin typeface="Times New Roman"/>
                        <a:ea typeface="Times New Roman"/>
                        <a:cs typeface="Times New Roman"/>
                        <a:sym typeface="Times New Roman"/>
                      </a:endParaRPr>
                    </a:p>
                    <a:p>
                      <a:pPr indent="0" lvl="0" marL="159385" marR="130810" rtl="0" algn="ctr">
                        <a:lnSpc>
                          <a:spcPct val="100000"/>
                        </a:lnSpc>
                        <a:spcBef>
                          <a:spcPts val="0"/>
                        </a:spcBef>
                        <a:spcAft>
                          <a:spcPts val="0"/>
                        </a:spcAft>
                        <a:buNone/>
                      </a:pPr>
                      <a:r>
                        <a:rPr b="0" lang="en-US" sz="800" u="none" cap="none" strike="noStrike">
                          <a:latin typeface="Verdana"/>
                          <a:ea typeface="Verdana"/>
                          <a:cs typeface="Verdana"/>
                          <a:sym typeface="Verdana"/>
                        </a:rPr>
                        <a:t>Inspired by Industry: </a:t>
                      </a:r>
                      <a:r>
                        <a:rPr i="1" lang="en-US" sz="800" u="none" cap="none" strike="noStrike">
                          <a:latin typeface="Verdana"/>
                          <a:ea typeface="Verdana"/>
                          <a:cs typeface="Verdana"/>
                          <a:sym typeface="Verdana"/>
                        </a:rPr>
                        <a:t>This project is set by company JCB pupils look at the impact we have on the planet. How does the way we live our lives </a:t>
                      </a:r>
                      <a:r>
                        <a:rPr i="1" lang="en-US" sz="800">
                          <a:latin typeface="Verdana"/>
                          <a:ea typeface="Verdana"/>
                          <a:cs typeface="Verdana"/>
                          <a:sym typeface="Verdana"/>
                        </a:rPr>
                        <a:t>affect</a:t>
                      </a:r>
                      <a:r>
                        <a:rPr i="1" lang="en-US" sz="800" u="none" cap="none" strike="noStrike">
                          <a:latin typeface="Verdana"/>
                          <a:ea typeface="Verdana"/>
                          <a:cs typeface="Verdana"/>
                          <a:sym typeface="Verdana"/>
                        </a:rPr>
                        <a:t> the planet? Pupils will investigate the issues around product life cycle and then design and develop a solution to help us live a more sustainable lives. Design ideas and development will be assessed. .</a:t>
                      </a:r>
                      <a:endParaRPr sz="800" u="none" cap="none" strike="noStrike">
                        <a:latin typeface="Verdana"/>
                        <a:ea typeface="Verdana"/>
                        <a:cs typeface="Verdana"/>
                        <a:sym typeface="Verdana"/>
                      </a:endParaRPr>
                    </a:p>
                  </a:txBody>
                  <a:tcPr marT="450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20320" marR="0" rtl="0" algn="ctr">
                        <a:lnSpc>
                          <a:spcPct val="100000"/>
                        </a:lnSpc>
                        <a:spcBef>
                          <a:spcPts val="0"/>
                        </a:spcBef>
                        <a:spcAft>
                          <a:spcPts val="0"/>
                        </a:spcAft>
                        <a:buNone/>
                      </a:pPr>
                      <a:r>
                        <a:rPr b="1" lang="en-US" sz="800" u="none" cap="none" strike="noStrike">
                          <a:latin typeface="Verdana"/>
                          <a:ea typeface="Verdana"/>
                          <a:cs typeface="Verdana"/>
                          <a:sym typeface="Verdana"/>
                        </a:rPr>
                        <a:t>Textiles and Timbers projects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Technical Knowledge</a:t>
                      </a:r>
                      <a:endParaRPr sz="800" u="none" cap="none" strike="noStrike">
                        <a:latin typeface="Verdana"/>
                        <a:ea typeface="Verdana"/>
                        <a:cs typeface="Verdana"/>
                        <a:sym typeface="Verdana"/>
                      </a:endParaRPr>
                    </a:p>
                    <a:p>
                      <a:pPr indent="0" lvl="0" marL="0" marR="0" rtl="0" algn="l">
                        <a:lnSpc>
                          <a:spcPct val="100000"/>
                        </a:lnSpc>
                        <a:spcBef>
                          <a:spcPts val="25"/>
                        </a:spcBef>
                        <a:spcAft>
                          <a:spcPts val="0"/>
                        </a:spcAft>
                        <a:buNone/>
                      </a:pPr>
                      <a:r>
                        <a:t/>
                      </a:r>
                      <a:endParaRPr sz="800" u="none" cap="none" strike="noStrike">
                        <a:latin typeface="Times New Roman"/>
                        <a:ea typeface="Times New Roman"/>
                        <a:cs typeface="Times New Roman"/>
                        <a:sym typeface="Times New Roman"/>
                      </a:endParaRPr>
                    </a:p>
                    <a:p>
                      <a:pPr indent="0" lvl="0" marL="137160" marR="116204" rtl="0" algn="ctr">
                        <a:lnSpc>
                          <a:spcPct val="100000"/>
                        </a:lnSpc>
                        <a:spcBef>
                          <a:spcPts val="0"/>
                        </a:spcBef>
                        <a:spcAft>
                          <a:spcPts val="0"/>
                        </a:spcAft>
                        <a:buNone/>
                      </a:pPr>
                      <a:r>
                        <a:rPr i="1" lang="en-US" sz="800" u="none" cap="none" strike="noStrike">
                          <a:latin typeface="Verdana"/>
                          <a:ea typeface="Verdana"/>
                          <a:cs typeface="Verdana"/>
                          <a:sym typeface="Verdana"/>
                        </a:rPr>
                        <a:t>Pupils will start with material theory what is timber? Where does it come from and what do we use it for? Build your technical drawing skills by drawing an exploded isometric. Then work with timbers to build a product. Technical knowledge will be assessed with an exam</a:t>
                      </a:r>
                      <a:endParaRPr sz="800" u="none" cap="none" strike="noStrike">
                        <a:latin typeface="Verdana"/>
                        <a:ea typeface="Verdana"/>
                        <a:cs typeface="Verdana"/>
                        <a:sym typeface="Verdana"/>
                      </a:endParaRPr>
                    </a:p>
                  </a:txBody>
                  <a:tcPr marT="450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44250">
                <a:tc>
                  <a:txBody>
                    <a:bodyPr/>
                    <a:lstStyle/>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p>
                      <a:pPr indent="0" lvl="0" marL="0" marR="0" rtl="0" algn="l">
                        <a:lnSpc>
                          <a:spcPct val="100000"/>
                        </a:lnSpc>
                        <a:spcBef>
                          <a:spcPts val="475"/>
                        </a:spcBef>
                        <a:spcAft>
                          <a:spcPts val="0"/>
                        </a:spcAft>
                        <a:buNone/>
                      </a:pPr>
                      <a:r>
                        <a:t/>
                      </a:r>
                      <a:endParaRPr sz="800" u="none" cap="none" strike="noStrike">
                        <a:latin typeface="Times New Roman"/>
                        <a:ea typeface="Times New Roman"/>
                        <a:cs typeface="Times New Roman"/>
                        <a:sym typeface="Times New Roman"/>
                      </a:endParaRPr>
                    </a:p>
                    <a:p>
                      <a:pPr indent="0" lvl="0" marL="90805" marR="0" rtl="0" algn="l">
                        <a:lnSpc>
                          <a:spcPct val="100000"/>
                        </a:lnSpc>
                        <a:spcBef>
                          <a:spcPts val="0"/>
                        </a:spcBef>
                        <a:spcAft>
                          <a:spcPts val="0"/>
                        </a:spcAft>
                        <a:buNone/>
                      </a:pPr>
                      <a:r>
                        <a:rPr b="1" lang="en-US" sz="800" u="none" cap="none" strike="noStrike">
                          <a:latin typeface="Verdana"/>
                          <a:ea typeface="Verdana"/>
                          <a:cs typeface="Verdana"/>
                          <a:sym typeface="Verdana"/>
                        </a:rPr>
                        <a:t>Year 8</a:t>
                      </a:r>
                      <a:endParaRPr sz="800" u="none" cap="none" strike="noStrike">
                        <a:latin typeface="Verdana"/>
                        <a:ea typeface="Verdana"/>
                        <a:cs typeface="Verdana"/>
                        <a:sym typeface="Verdana"/>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32384" marR="0" rtl="0" algn="ctr">
                        <a:lnSpc>
                          <a:spcPct val="100000"/>
                        </a:lnSpc>
                        <a:spcBef>
                          <a:spcPts val="0"/>
                        </a:spcBef>
                        <a:spcAft>
                          <a:spcPts val="0"/>
                        </a:spcAft>
                        <a:buNone/>
                      </a:pPr>
                      <a:r>
                        <a:rPr b="1" lang="en-US" sz="800" u="none" cap="none" strike="noStrike">
                          <a:latin typeface="Verdana"/>
                          <a:ea typeface="Verdana"/>
                          <a:cs typeface="Verdana"/>
                          <a:sym typeface="Verdana"/>
                        </a:rPr>
                        <a:t>Mechanisms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Presentation</a:t>
                      </a:r>
                      <a:endParaRPr sz="800" u="none" cap="none" strike="noStrike">
                        <a:latin typeface="Verdana"/>
                        <a:ea typeface="Verdana"/>
                        <a:cs typeface="Verdana"/>
                        <a:sym typeface="Verdana"/>
                      </a:endParaRPr>
                    </a:p>
                    <a:p>
                      <a:pPr indent="0" lvl="0" marL="0" marR="0" rtl="0" algn="l">
                        <a:lnSpc>
                          <a:spcPct val="100000"/>
                        </a:lnSpc>
                        <a:spcBef>
                          <a:spcPts val="30"/>
                        </a:spcBef>
                        <a:spcAft>
                          <a:spcPts val="0"/>
                        </a:spcAft>
                        <a:buNone/>
                      </a:pPr>
                      <a:r>
                        <a:t/>
                      </a:r>
                      <a:endParaRPr sz="800" u="none" cap="none" strike="noStrike">
                        <a:latin typeface="Times New Roman"/>
                        <a:ea typeface="Times New Roman"/>
                        <a:cs typeface="Times New Roman"/>
                        <a:sym typeface="Times New Roman"/>
                      </a:endParaRPr>
                    </a:p>
                    <a:p>
                      <a:pPr indent="0" lvl="0" marL="119379" marR="82550" rtl="0" algn="ctr">
                        <a:lnSpc>
                          <a:spcPct val="100000"/>
                        </a:lnSpc>
                        <a:spcBef>
                          <a:spcPts val="0"/>
                        </a:spcBef>
                        <a:spcAft>
                          <a:spcPts val="0"/>
                        </a:spcAft>
                        <a:buNone/>
                      </a:pPr>
                      <a:r>
                        <a:rPr i="1" lang="en-US" sz="800" u="none" cap="none" strike="noStrike">
                          <a:latin typeface="Verdana"/>
                          <a:ea typeface="Verdana"/>
                          <a:cs typeface="Verdana"/>
                          <a:sym typeface="Verdana"/>
                        </a:rPr>
                        <a:t>How do things move? Why do we have gears in our cars? H</a:t>
                      </a:r>
                      <a:r>
                        <a:rPr lang="en-US" sz="800" u="none" cap="none" strike="noStrike">
                          <a:latin typeface="Verdana"/>
                          <a:ea typeface="Verdana"/>
                          <a:cs typeface="Verdana"/>
                          <a:sym typeface="Verdana"/>
                        </a:rPr>
                        <a:t>ow mechanical systems enable changes in movement and force. How can pupils use their knowledge to solve a design challenge? Assessment </a:t>
                      </a:r>
                      <a:r>
                        <a:rPr b="0" lang="en-US" sz="800" u="none" cap="none" strike="noStrike">
                          <a:latin typeface="Verdana"/>
                          <a:ea typeface="Verdana"/>
                          <a:cs typeface="Verdana"/>
                          <a:sym typeface="Verdana"/>
                        </a:rPr>
                        <a:t>Inspired by Industry point of sales </a:t>
                      </a:r>
                      <a:r>
                        <a:rPr lang="en-US" sz="800" u="none" cap="none" strike="noStrike">
                          <a:latin typeface="Verdana"/>
                          <a:ea typeface="Verdana"/>
                          <a:cs typeface="Verdana"/>
                          <a:sym typeface="Verdana"/>
                        </a:rPr>
                        <a:t>: team presentation</a:t>
                      </a:r>
                      <a:endParaRPr sz="800" u="none" cap="none" strike="noStrike">
                        <a:latin typeface="Verdana"/>
                        <a:ea typeface="Verdana"/>
                        <a:cs typeface="Verdana"/>
                        <a:sym typeface="Verdana"/>
                      </a:endParaRPr>
                    </a:p>
                  </a:txBody>
                  <a:tcPr marT="10605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24765" marR="0" rtl="0" algn="ctr">
                        <a:lnSpc>
                          <a:spcPct val="100000"/>
                        </a:lnSpc>
                        <a:spcBef>
                          <a:spcPts val="0"/>
                        </a:spcBef>
                        <a:spcAft>
                          <a:spcPts val="0"/>
                        </a:spcAft>
                        <a:buNone/>
                      </a:pPr>
                      <a:r>
                        <a:rPr b="1" lang="en-US" sz="800" u="none" cap="none" strike="noStrike">
                          <a:latin typeface="Verdana"/>
                          <a:ea typeface="Verdana"/>
                          <a:cs typeface="Verdana"/>
                          <a:sym typeface="Verdana"/>
                        </a:rPr>
                        <a:t>Plastics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Technical Knowledge</a:t>
                      </a:r>
                      <a:endParaRPr sz="800" u="none" cap="none" strike="noStrike">
                        <a:latin typeface="Verdana"/>
                        <a:ea typeface="Verdana"/>
                        <a:cs typeface="Verdana"/>
                        <a:sym typeface="Verdana"/>
                      </a:endParaRPr>
                    </a:p>
                    <a:p>
                      <a:pPr indent="0" lvl="0" marL="0" marR="0" rtl="0" algn="l">
                        <a:lnSpc>
                          <a:spcPct val="100000"/>
                        </a:lnSpc>
                        <a:spcBef>
                          <a:spcPts val="30"/>
                        </a:spcBef>
                        <a:spcAft>
                          <a:spcPts val="0"/>
                        </a:spcAft>
                        <a:buNone/>
                      </a:pPr>
                      <a:r>
                        <a:t/>
                      </a:r>
                      <a:endParaRPr sz="800" u="none" cap="none" strike="noStrike">
                        <a:latin typeface="Times New Roman"/>
                        <a:ea typeface="Times New Roman"/>
                        <a:cs typeface="Times New Roman"/>
                        <a:sym typeface="Times New Roman"/>
                      </a:endParaRPr>
                    </a:p>
                    <a:p>
                      <a:pPr indent="-1270" lvl="0" marL="127000" marR="96520" rtl="0" algn="ctr">
                        <a:lnSpc>
                          <a:spcPct val="100000"/>
                        </a:lnSpc>
                        <a:spcBef>
                          <a:spcPts val="0"/>
                        </a:spcBef>
                        <a:spcAft>
                          <a:spcPts val="0"/>
                        </a:spcAft>
                        <a:buNone/>
                      </a:pPr>
                      <a:r>
                        <a:rPr i="1" lang="en-US" sz="800" u="none" cap="none" strike="noStrike">
                          <a:latin typeface="Verdana"/>
                          <a:ea typeface="Verdana"/>
                          <a:cs typeface="Verdana"/>
                          <a:sym typeface="Verdana"/>
                        </a:rPr>
                        <a:t>Build on your knowledge of how to work with timber, how are plastics different? Why are single use plastics said to be such a bad thing in the news? </a:t>
                      </a:r>
                      <a:r>
                        <a:rPr lang="en-US" sz="800" u="none" cap="none" strike="noStrike">
                          <a:latin typeface="Verdana"/>
                          <a:ea typeface="Verdana"/>
                          <a:cs typeface="Verdana"/>
                          <a:sym typeface="Verdana"/>
                        </a:rPr>
                        <a:t>Embed intelligence in products that respond to inputs and control output. </a:t>
                      </a:r>
                      <a:r>
                        <a:rPr i="1" lang="en-US" sz="800" u="none" cap="none" strike="noStrike">
                          <a:latin typeface="Verdana"/>
                          <a:ea typeface="Verdana"/>
                          <a:cs typeface="Verdana"/>
                          <a:sym typeface="Verdana"/>
                        </a:rPr>
                        <a:t>Assessed with an exam.</a:t>
                      </a:r>
                      <a:endParaRPr sz="800" u="none" cap="none" strike="noStrike">
                        <a:latin typeface="Verdana"/>
                        <a:ea typeface="Verdana"/>
                        <a:cs typeface="Verdana"/>
                        <a:sym typeface="Verdana"/>
                      </a:endParaRPr>
                    </a:p>
                  </a:txBody>
                  <a:tcPr marT="450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17780" marR="0" rtl="0" algn="ctr">
                        <a:lnSpc>
                          <a:spcPct val="100000"/>
                        </a:lnSpc>
                        <a:spcBef>
                          <a:spcPts val="0"/>
                        </a:spcBef>
                        <a:spcAft>
                          <a:spcPts val="0"/>
                        </a:spcAft>
                        <a:buNone/>
                      </a:pPr>
                      <a:r>
                        <a:rPr b="1" lang="en-US" sz="800" u="none" cap="none" strike="noStrike">
                          <a:latin typeface="Verdana"/>
                          <a:ea typeface="Verdana"/>
                          <a:cs typeface="Verdana"/>
                          <a:sym typeface="Verdana"/>
                        </a:rPr>
                        <a:t>Inclusive Design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Create</a:t>
                      </a:r>
                      <a:endParaRPr sz="800" u="none" cap="none" strike="noStrike">
                        <a:latin typeface="Verdana"/>
                        <a:ea typeface="Verdana"/>
                        <a:cs typeface="Verdana"/>
                        <a:sym typeface="Verdana"/>
                      </a:endParaRPr>
                    </a:p>
                    <a:p>
                      <a:pPr indent="0" lvl="0" marL="0" marR="0" rtl="0" algn="l">
                        <a:lnSpc>
                          <a:spcPct val="100000"/>
                        </a:lnSpc>
                        <a:spcBef>
                          <a:spcPts val="30"/>
                        </a:spcBef>
                        <a:spcAft>
                          <a:spcPts val="0"/>
                        </a:spcAft>
                        <a:buNone/>
                      </a:pPr>
                      <a:r>
                        <a:t/>
                      </a:r>
                      <a:endParaRPr sz="800" u="none" cap="none" strike="noStrike">
                        <a:latin typeface="Times New Roman"/>
                        <a:ea typeface="Times New Roman"/>
                        <a:cs typeface="Times New Roman"/>
                        <a:sym typeface="Times New Roman"/>
                      </a:endParaRPr>
                    </a:p>
                    <a:p>
                      <a:pPr indent="0" lvl="0" marL="207645" marR="185420" rtl="0" algn="ctr">
                        <a:lnSpc>
                          <a:spcPct val="100000"/>
                        </a:lnSpc>
                        <a:spcBef>
                          <a:spcPts val="0"/>
                        </a:spcBef>
                        <a:spcAft>
                          <a:spcPts val="0"/>
                        </a:spcAft>
                        <a:buNone/>
                      </a:pPr>
                      <a:r>
                        <a:rPr lang="en-US" sz="800" u="none" cap="none" strike="noStrike">
                          <a:latin typeface="Verdana"/>
                          <a:ea typeface="Verdana"/>
                          <a:cs typeface="Verdana"/>
                          <a:sym typeface="Verdana"/>
                        </a:rPr>
                        <a:t>How can designers improve the quality of life for people? How can design sometimes include people? Pupils will design and develop a product with inclusivity at the heart of it. </a:t>
                      </a:r>
                      <a:r>
                        <a:rPr i="1" lang="en-US" sz="800" u="none" cap="none" strike="noStrike">
                          <a:latin typeface="Verdana"/>
                          <a:ea typeface="Verdana"/>
                          <a:cs typeface="Verdana"/>
                          <a:sym typeface="Verdana"/>
                        </a:rPr>
                        <a:t>Design ideas and development will be assessed.</a:t>
                      </a:r>
                      <a:endParaRPr sz="800" u="none" cap="none" strike="noStrike">
                        <a:latin typeface="Verdana"/>
                        <a:ea typeface="Verdana"/>
                        <a:cs typeface="Verdana"/>
                        <a:sym typeface="Verdana"/>
                      </a:endParaRPr>
                    </a:p>
                  </a:txBody>
                  <a:tcPr marT="450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92150">
                <a:tc>
                  <a:txBody>
                    <a:bodyPr/>
                    <a:lstStyle/>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p>
                      <a:pPr indent="0" lvl="0" marL="0" marR="0" rtl="0" algn="l">
                        <a:lnSpc>
                          <a:spcPct val="100000"/>
                        </a:lnSpc>
                        <a:spcBef>
                          <a:spcPts val="440"/>
                        </a:spcBef>
                        <a:spcAft>
                          <a:spcPts val="0"/>
                        </a:spcAft>
                        <a:buNone/>
                      </a:pPr>
                      <a:r>
                        <a:t/>
                      </a:r>
                      <a:endParaRPr sz="800" u="none" cap="none" strike="noStrike">
                        <a:latin typeface="Times New Roman"/>
                        <a:ea typeface="Times New Roman"/>
                        <a:cs typeface="Times New Roman"/>
                        <a:sym typeface="Times New Roman"/>
                      </a:endParaRPr>
                    </a:p>
                    <a:p>
                      <a:pPr indent="0" lvl="0" marL="90805" marR="0" rtl="0" algn="l">
                        <a:lnSpc>
                          <a:spcPct val="100000"/>
                        </a:lnSpc>
                        <a:spcBef>
                          <a:spcPts val="0"/>
                        </a:spcBef>
                        <a:spcAft>
                          <a:spcPts val="0"/>
                        </a:spcAft>
                        <a:buNone/>
                      </a:pPr>
                      <a:r>
                        <a:rPr b="1" lang="en-US" sz="800" u="none" cap="none" strike="noStrike">
                          <a:latin typeface="Verdana"/>
                          <a:ea typeface="Verdana"/>
                          <a:cs typeface="Verdana"/>
                          <a:sym typeface="Verdana"/>
                        </a:rPr>
                        <a:t>Year 9</a:t>
                      </a:r>
                      <a:endParaRPr sz="800" u="none" cap="none" strike="noStrike">
                        <a:latin typeface="Verdana"/>
                        <a:ea typeface="Verdana"/>
                        <a:cs typeface="Verdana"/>
                        <a:sym typeface="Verdana"/>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30480" marR="0" rtl="0" algn="ctr">
                        <a:lnSpc>
                          <a:spcPct val="100000"/>
                        </a:lnSpc>
                        <a:spcBef>
                          <a:spcPts val="0"/>
                        </a:spcBef>
                        <a:spcAft>
                          <a:spcPts val="0"/>
                        </a:spcAft>
                        <a:buNone/>
                      </a:pPr>
                      <a:r>
                        <a:rPr b="1" lang="en-US" sz="800" u="none" cap="none" strike="noStrike">
                          <a:latin typeface="Verdana"/>
                          <a:ea typeface="Verdana"/>
                          <a:cs typeface="Verdana"/>
                          <a:sym typeface="Verdana"/>
                        </a:rPr>
                        <a:t>Metals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Technical Knowledge</a:t>
                      </a:r>
                      <a:endParaRPr sz="800" u="none" cap="none" strike="noStrike">
                        <a:latin typeface="Verdana"/>
                        <a:ea typeface="Verdana"/>
                        <a:cs typeface="Verdana"/>
                        <a:sym typeface="Verdana"/>
                      </a:endParaRPr>
                    </a:p>
                    <a:p>
                      <a:pPr indent="0" lvl="0" marL="0" marR="0" rtl="0" algn="l">
                        <a:lnSpc>
                          <a:spcPct val="100000"/>
                        </a:lnSpc>
                        <a:spcBef>
                          <a:spcPts val="25"/>
                        </a:spcBef>
                        <a:spcAft>
                          <a:spcPts val="0"/>
                        </a:spcAft>
                        <a:buNone/>
                      </a:pPr>
                      <a:r>
                        <a:t/>
                      </a:r>
                      <a:endParaRPr sz="800" u="none" cap="none" strike="noStrike">
                        <a:latin typeface="Times New Roman"/>
                        <a:ea typeface="Times New Roman"/>
                        <a:cs typeface="Times New Roman"/>
                        <a:sym typeface="Times New Roman"/>
                      </a:endParaRPr>
                    </a:p>
                    <a:p>
                      <a:pPr indent="0" lvl="0" marL="133350" marR="94615" rtl="0" algn="ctr">
                        <a:lnSpc>
                          <a:spcPct val="100000"/>
                        </a:lnSpc>
                        <a:spcBef>
                          <a:spcPts val="0"/>
                        </a:spcBef>
                        <a:spcAft>
                          <a:spcPts val="0"/>
                        </a:spcAft>
                        <a:buNone/>
                      </a:pPr>
                      <a:r>
                        <a:rPr i="1" lang="en-US" sz="800" u="none" cap="none" strike="noStrike">
                          <a:latin typeface="Verdana"/>
                          <a:ea typeface="Verdana"/>
                          <a:cs typeface="Verdana"/>
                          <a:sym typeface="Verdana"/>
                        </a:rPr>
                        <a:t>This project you will work with timbers, plastics and metals. You will study the impact metal products have on the world. Assessed with an exam.</a:t>
                      </a:r>
                      <a:endParaRPr sz="800" u="none" cap="none" strike="noStrike">
                        <a:latin typeface="Verdana"/>
                        <a:ea typeface="Verdana"/>
                        <a:cs typeface="Verdana"/>
                        <a:sym typeface="Verdana"/>
                      </a:endParaRPr>
                    </a:p>
                  </a:txBody>
                  <a:tcPr marT="4572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24765" marR="0" rtl="0" algn="ctr">
                        <a:lnSpc>
                          <a:spcPct val="100000"/>
                        </a:lnSpc>
                        <a:spcBef>
                          <a:spcPts val="0"/>
                        </a:spcBef>
                        <a:spcAft>
                          <a:spcPts val="0"/>
                        </a:spcAft>
                        <a:buNone/>
                      </a:pPr>
                      <a:r>
                        <a:rPr b="1" lang="en-US" sz="800" u="none" cap="none" strike="noStrike">
                          <a:latin typeface="Verdana"/>
                          <a:ea typeface="Verdana"/>
                          <a:cs typeface="Verdana"/>
                          <a:sym typeface="Verdana"/>
                        </a:rPr>
                        <a:t>Culture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Create</a:t>
                      </a:r>
                      <a:endParaRPr b="1" sz="800" u="none" cap="none" strike="noStrike">
                        <a:latin typeface="Verdana"/>
                        <a:ea typeface="Verdana"/>
                        <a:cs typeface="Verdana"/>
                        <a:sym typeface="Verdana"/>
                      </a:endParaRPr>
                    </a:p>
                    <a:p>
                      <a:pPr indent="0" lvl="0" marL="24765" marR="0" rtl="0" algn="ctr">
                        <a:lnSpc>
                          <a:spcPct val="100000"/>
                        </a:lnSpc>
                        <a:spcBef>
                          <a:spcPts val="359"/>
                        </a:spcBef>
                        <a:spcAft>
                          <a:spcPts val="0"/>
                        </a:spcAft>
                        <a:buNone/>
                      </a:pPr>
                      <a:r>
                        <a:t/>
                      </a:r>
                      <a:endParaRPr sz="100" u="none" cap="none" strike="noStrike">
                        <a:latin typeface="Times New Roman"/>
                        <a:ea typeface="Times New Roman"/>
                        <a:cs typeface="Times New Roman"/>
                        <a:sym typeface="Times New Roman"/>
                      </a:endParaRPr>
                    </a:p>
                    <a:p>
                      <a:pPr indent="0" lvl="0" marL="191135" marR="161925" rtl="0" algn="ctr">
                        <a:lnSpc>
                          <a:spcPct val="100000"/>
                        </a:lnSpc>
                        <a:spcBef>
                          <a:spcPts val="0"/>
                        </a:spcBef>
                        <a:spcAft>
                          <a:spcPts val="0"/>
                        </a:spcAft>
                        <a:buNone/>
                      </a:pPr>
                      <a:r>
                        <a:rPr lang="en-US" sz="800" u="none" cap="none" strike="noStrike">
                          <a:latin typeface="Verdana"/>
                          <a:ea typeface="Verdana"/>
                          <a:cs typeface="Verdana"/>
                          <a:sym typeface="Verdana"/>
                        </a:rPr>
                        <a:t>Pupils will study different design cultures from around the world. Then use it as inspiration to design and develop their own outfits. </a:t>
                      </a:r>
                      <a:r>
                        <a:rPr i="1" lang="en-US" sz="800" u="none" cap="none" strike="noStrike">
                          <a:latin typeface="Verdana"/>
                          <a:ea typeface="Verdana"/>
                          <a:cs typeface="Verdana"/>
                          <a:sym typeface="Verdana"/>
                        </a:rPr>
                        <a:t>Design ideas and development will be assessed.</a:t>
                      </a:r>
                      <a:endParaRPr sz="800" u="none" cap="none" strike="noStrike">
                        <a:latin typeface="Verdana"/>
                        <a:ea typeface="Verdana"/>
                        <a:cs typeface="Verdana"/>
                        <a:sym typeface="Verdana"/>
                      </a:endParaRPr>
                    </a:p>
                  </a:txBody>
                  <a:tcPr marT="4572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20955" marR="0" rtl="0" algn="ctr">
                        <a:lnSpc>
                          <a:spcPct val="100000"/>
                        </a:lnSpc>
                        <a:spcBef>
                          <a:spcPts val="0"/>
                        </a:spcBef>
                        <a:spcAft>
                          <a:spcPts val="0"/>
                        </a:spcAft>
                        <a:buNone/>
                      </a:pPr>
                      <a:r>
                        <a:rPr b="1" lang="en-US" sz="800" u="none" cap="none" strike="noStrike">
                          <a:latin typeface="Verdana"/>
                          <a:ea typeface="Verdana"/>
                          <a:cs typeface="Verdana"/>
                          <a:sym typeface="Verdana"/>
                        </a:rPr>
                        <a:t>Architecture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Presentation</a:t>
                      </a:r>
                      <a:endParaRPr sz="800" u="none" cap="none" strike="noStrike">
                        <a:latin typeface="Verdana"/>
                        <a:ea typeface="Verdana"/>
                        <a:cs typeface="Verdana"/>
                        <a:sym typeface="Verdana"/>
                      </a:endParaRPr>
                    </a:p>
                    <a:p>
                      <a:pPr indent="0" lvl="0" marL="0" marR="0" rtl="0" algn="l">
                        <a:lnSpc>
                          <a:spcPct val="100000"/>
                        </a:lnSpc>
                        <a:spcBef>
                          <a:spcPts val="25"/>
                        </a:spcBef>
                        <a:spcAft>
                          <a:spcPts val="0"/>
                        </a:spcAft>
                        <a:buNone/>
                      </a:pPr>
                      <a:r>
                        <a:t/>
                      </a:r>
                      <a:endParaRPr sz="100" u="none" cap="none" strike="noStrike">
                        <a:latin typeface="Times New Roman"/>
                        <a:ea typeface="Times New Roman"/>
                        <a:cs typeface="Times New Roman"/>
                        <a:sym typeface="Times New Roman"/>
                      </a:endParaRPr>
                    </a:p>
                    <a:p>
                      <a:pPr indent="-1270" lvl="0" marL="203200" marR="179070" rtl="0" algn="ctr">
                        <a:lnSpc>
                          <a:spcPct val="100000"/>
                        </a:lnSpc>
                        <a:spcBef>
                          <a:spcPts val="0"/>
                        </a:spcBef>
                        <a:spcAft>
                          <a:spcPts val="0"/>
                        </a:spcAft>
                        <a:buNone/>
                      </a:pPr>
                      <a:r>
                        <a:rPr b="0" lang="en-US" sz="800" u="none" cap="none" strike="noStrike">
                          <a:latin typeface="Verdana"/>
                          <a:ea typeface="Verdana"/>
                          <a:cs typeface="Verdana"/>
                          <a:sym typeface="Verdana"/>
                        </a:rPr>
                        <a:t>Inspired by the work of  architect </a:t>
                      </a:r>
                      <a:r>
                        <a:rPr b="0" i="0" lang="en-US" sz="800" u="none" cap="none" strike="noStrike">
                          <a:solidFill>
                            <a:schemeClr val="dk1"/>
                          </a:solidFill>
                          <a:latin typeface="Calibri"/>
                          <a:ea typeface="Calibri"/>
                          <a:cs typeface="Calibri"/>
                          <a:sym typeface="Calibri"/>
                        </a:rPr>
                        <a:t>Charles Jencks</a:t>
                      </a:r>
                      <a:r>
                        <a:rPr b="1" lang="en-US" sz="800" u="none" cap="none" strike="noStrike">
                          <a:latin typeface="Verdana"/>
                          <a:ea typeface="Verdana"/>
                          <a:cs typeface="Verdana"/>
                          <a:sym typeface="Verdana"/>
                        </a:rPr>
                        <a:t> </a:t>
                      </a:r>
                      <a:r>
                        <a:rPr i="1" lang="en-US" sz="800" u="none" cap="none" strike="noStrike">
                          <a:latin typeface="Verdana"/>
                          <a:ea typeface="Verdana"/>
                          <a:cs typeface="Verdana"/>
                          <a:sym typeface="Verdana"/>
                        </a:rPr>
                        <a:t>What does it take to design a building? Pupils will work in teams. Assigning different roles to design a new Maggie's Centre. Designing from the substructure up. Assessment: team presentation.</a:t>
                      </a:r>
                      <a:endParaRPr sz="800" u="none" cap="none" strike="noStrike">
                        <a:latin typeface="Verdana"/>
                        <a:ea typeface="Verdana"/>
                        <a:cs typeface="Verdana"/>
                        <a:sym typeface="Verdana"/>
                      </a:endParaRPr>
                    </a:p>
                  </a:txBody>
                  <a:tcPr marT="4572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43200">
                <a:tc gridSpan="5">
                  <a:txBody>
                    <a:bodyPr/>
                    <a:lstStyle/>
                    <a:p>
                      <a:pPr indent="0" lvl="0" marL="0" marR="0" rtl="0" algn="ctr">
                        <a:lnSpc>
                          <a:spcPct val="100000"/>
                        </a:lnSpc>
                        <a:spcBef>
                          <a:spcPts val="0"/>
                        </a:spcBef>
                        <a:spcAft>
                          <a:spcPts val="0"/>
                        </a:spcAft>
                        <a:buNone/>
                      </a:pPr>
                      <a:r>
                        <a:rPr b="1" lang="en-US" sz="1000" u="none" cap="none" strike="noStrike">
                          <a:latin typeface="Verdana"/>
                          <a:ea typeface="Verdana"/>
                          <a:cs typeface="Verdana"/>
                          <a:sym typeface="Verdana"/>
                        </a:rPr>
                        <a:t>Key Stage 4 </a:t>
                      </a:r>
                      <a:r>
                        <a:rPr b="1" lang="en-US" sz="1000" u="none" cap="none" strike="noStrike">
                          <a:latin typeface="Arial"/>
                          <a:ea typeface="Arial"/>
                          <a:cs typeface="Arial"/>
                          <a:sym typeface="Arial"/>
                        </a:rPr>
                        <a:t>– </a:t>
                      </a:r>
                      <a:r>
                        <a:rPr b="1" lang="en-US" sz="1000" u="none" cap="none" strike="noStrike">
                          <a:latin typeface="Verdana"/>
                          <a:ea typeface="Verdana"/>
                          <a:cs typeface="Verdana"/>
                          <a:sym typeface="Verdana"/>
                        </a:rPr>
                        <a:t>50% examination and 50% NEA</a:t>
                      </a:r>
                      <a:endParaRPr sz="1000" u="none" cap="none" strike="noStrike">
                        <a:latin typeface="Verdana"/>
                        <a:ea typeface="Verdana"/>
                        <a:cs typeface="Verdana"/>
                        <a:sym typeface="Verdana"/>
                      </a:endParaRPr>
                    </a:p>
                  </a:txBody>
                  <a:tcPr marT="4445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hMerge="1"/>
                <a:tc hMerge="1"/>
                <a:tc hMerge="1"/>
              </a:tr>
              <a:tr h="213350">
                <a:tc>
                  <a:txBody>
                    <a:bodyPr/>
                    <a:lstStyle/>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gridSpan="2">
                  <a:txBody>
                    <a:bodyPr/>
                    <a:lstStyle/>
                    <a:p>
                      <a:pPr indent="0" lvl="0" marL="0" marR="26034" rtl="0" algn="ctr">
                        <a:lnSpc>
                          <a:spcPct val="100000"/>
                        </a:lnSpc>
                        <a:spcBef>
                          <a:spcPts val="0"/>
                        </a:spcBef>
                        <a:spcAft>
                          <a:spcPts val="0"/>
                        </a:spcAft>
                        <a:buNone/>
                      </a:pPr>
                      <a:r>
                        <a:rPr b="1" lang="en-US" sz="800" u="none" cap="none" strike="noStrike">
                          <a:latin typeface="Verdana"/>
                          <a:ea typeface="Verdana"/>
                          <a:cs typeface="Verdana"/>
                          <a:sym typeface="Verdana"/>
                        </a:rPr>
                        <a:t>TERM 1</a:t>
                      </a:r>
                      <a:endParaRPr sz="800" u="none" cap="none" strike="noStrike">
                        <a:latin typeface="Verdana"/>
                        <a:ea typeface="Verdana"/>
                        <a:cs typeface="Verdana"/>
                        <a:sym typeface="Verdana"/>
                      </a:endParaRPr>
                    </a:p>
                  </a:txBody>
                  <a:tcPr marT="450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c>
                  <a:txBody>
                    <a:bodyPr/>
                    <a:lstStyle/>
                    <a:p>
                      <a:pPr indent="0" lvl="0" marL="0" marR="16510" rtl="0" algn="ctr">
                        <a:lnSpc>
                          <a:spcPct val="100000"/>
                        </a:lnSpc>
                        <a:spcBef>
                          <a:spcPts val="0"/>
                        </a:spcBef>
                        <a:spcAft>
                          <a:spcPts val="0"/>
                        </a:spcAft>
                        <a:buNone/>
                      </a:pPr>
                      <a:r>
                        <a:rPr b="1" lang="en-US" sz="800" u="none" cap="none" strike="noStrike">
                          <a:latin typeface="Verdana"/>
                          <a:ea typeface="Verdana"/>
                          <a:cs typeface="Verdana"/>
                          <a:sym typeface="Verdana"/>
                        </a:rPr>
                        <a:t>TERM 2</a:t>
                      </a:r>
                      <a:endParaRPr sz="800" u="none" cap="none" strike="noStrike">
                        <a:latin typeface="Verdana"/>
                        <a:ea typeface="Verdana"/>
                        <a:cs typeface="Verdana"/>
                        <a:sym typeface="Verdana"/>
                      </a:endParaRPr>
                    </a:p>
                  </a:txBody>
                  <a:tcPr marT="450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8890" rtl="0" algn="ctr">
                        <a:lnSpc>
                          <a:spcPct val="100000"/>
                        </a:lnSpc>
                        <a:spcBef>
                          <a:spcPts val="0"/>
                        </a:spcBef>
                        <a:spcAft>
                          <a:spcPts val="0"/>
                        </a:spcAft>
                        <a:buNone/>
                      </a:pPr>
                      <a:r>
                        <a:rPr b="1" lang="en-US" sz="800" u="none" cap="none" strike="noStrike">
                          <a:latin typeface="Verdana"/>
                          <a:ea typeface="Verdana"/>
                          <a:cs typeface="Verdana"/>
                          <a:sym typeface="Verdana"/>
                        </a:rPr>
                        <a:t>TERM 3</a:t>
                      </a:r>
                      <a:endParaRPr sz="800" u="none" cap="none" strike="noStrike">
                        <a:latin typeface="Verdana"/>
                        <a:ea typeface="Verdana"/>
                        <a:cs typeface="Verdana"/>
                        <a:sym typeface="Verdana"/>
                      </a:endParaRPr>
                    </a:p>
                  </a:txBody>
                  <a:tcPr marT="450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822950">
                <a:tc rowSpan="2">
                  <a:txBody>
                    <a:bodyPr/>
                    <a:lstStyle/>
                    <a:p>
                      <a:pPr indent="0" lvl="0" marL="0" rtl="0" algn="l">
                        <a:spcBef>
                          <a:spcPts val="0"/>
                        </a:spcBef>
                        <a:spcAft>
                          <a:spcPts val="0"/>
                        </a:spcAft>
                        <a:buNone/>
                      </a:pPr>
                      <a:r>
                        <a:t/>
                      </a:r>
                      <a:endParaRPr sz="8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8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8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8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8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800">
                        <a:solidFill>
                          <a:schemeClr val="dk1"/>
                        </a:solidFill>
                        <a:latin typeface="Times New Roman"/>
                        <a:ea typeface="Times New Roman"/>
                        <a:cs typeface="Times New Roman"/>
                        <a:sym typeface="Times New Roman"/>
                      </a:endParaRPr>
                    </a:p>
                    <a:p>
                      <a:pPr indent="0" lvl="0" marL="90805" rtl="0" algn="l">
                        <a:spcBef>
                          <a:spcPts val="0"/>
                        </a:spcBef>
                        <a:spcAft>
                          <a:spcPts val="0"/>
                        </a:spcAft>
                        <a:buNone/>
                      </a:pPr>
                      <a:r>
                        <a:rPr b="1" lang="en-US" sz="800">
                          <a:solidFill>
                            <a:schemeClr val="dk1"/>
                          </a:solidFill>
                          <a:latin typeface="Verdana"/>
                          <a:ea typeface="Verdana"/>
                          <a:cs typeface="Verdana"/>
                          <a:sym typeface="Verdana"/>
                        </a:rPr>
                        <a:t>Year 10</a:t>
                      </a:r>
                      <a:endParaRPr sz="800">
                        <a:solidFill>
                          <a:schemeClr val="dk1"/>
                        </a:solidFill>
                        <a:latin typeface="Verdana"/>
                        <a:ea typeface="Verdana"/>
                        <a:cs typeface="Verdana"/>
                        <a:sym typeface="Verdana"/>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81280" marR="0" rtl="0" algn="l">
                        <a:lnSpc>
                          <a:spcPct val="100000"/>
                        </a:lnSpc>
                        <a:spcBef>
                          <a:spcPts val="0"/>
                        </a:spcBef>
                        <a:spcAft>
                          <a:spcPts val="0"/>
                        </a:spcAft>
                        <a:buNone/>
                      </a:pPr>
                      <a:r>
                        <a:rPr b="1" lang="en-US" sz="800" u="none" cap="none" strike="noStrike">
                          <a:latin typeface="Verdana"/>
                          <a:ea typeface="Verdana"/>
                          <a:cs typeface="Verdana"/>
                          <a:sym typeface="Verdana"/>
                        </a:rPr>
                        <a:t>Theory lesson</a:t>
                      </a:r>
                      <a:endParaRPr sz="800" u="none" cap="none" strike="noStrike">
                        <a:latin typeface="Verdana"/>
                        <a:ea typeface="Verdana"/>
                        <a:cs typeface="Verdana"/>
                        <a:sym typeface="Verdana"/>
                      </a:endParaRPr>
                    </a:p>
                  </a:txBody>
                  <a:tcPr marT="6412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800" u="none" cap="none" strike="noStrike">
                          <a:latin typeface="Verdana"/>
                          <a:ea typeface="Verdana"/>
                          <a:cs typeface="Verdana"/>
                          <a:sym typeface="Verdana"/>
                        </a:rPr>
                        <a:t>Core technical principles</a:t>
                      </a:r>
                      <a:endParaRPr sz="800" u="none" cap="none" strike="noStrike">
                        <a:latin typeface="Verdana"/>
                        <a:ea typeface="Verdana"/>
                        <a:cs typeface="Verdana"/>
                        <a:sym typeface="Verdana"/>
                      </a:endParaRPr>
                    </a:p>
                    <a:p>
                      <a:pPr indent="0" lvl="0" marL="92710" marR="93980" rtl="0" algn="ctr">
                        <a:lnSpc>
                          <a:spcPct val="100000"/>
                        </a:lnSpc>
                        <a:spcBef>
                          <a:spcPts val="5"/>
                        </a:spcBef>
                        <a:spcAft>
                          <a:spcPts val="0"/>
                        </a:spcAft>
                        <a:buNone/>
                      </a:pPr>
                      <a:r>
                        <a:rPr lang="en-US" sz="800" u="none" cap="none" strike="noStrike">
                          <a:latin typeface="Verdana"/>
                          <a:ea typeface="Verdana"/>
                          <a:cs typeface="Verdana"/>
                          <a:sym typeface="Verdana"/>
                        </a:rPr>
                        <a:t>Build on the knowledge and skills you developed in Key Stage 3. We will be doing small projects teaching you the practical and technical knowledge you need for your GCSE.</a:t>
                      </a:r>
                      <a:endParaRPr sz="800" u="none" cap="none" strike="noStrike">
                        <a:latin typeface="Verdana"/>
                        <a:ea typeface="Verdana"/>
                        <a:cs typeface="Verdana"/>
                        <a:sym typeface="Verdana"/>
                      </a:endParaRPr>
                    </a:p>
                    <a:p>
                      <a:pPr indent="0" lvl="0" marL="92710" marR="93980" rtl="0" algn="ctr">
                        <a:lnSpc>
                          <a:spcPct val="100000"/>
                        </a:lnSpc>
                        <a:spcBef>
                          <a:spcPts val="5"/>
                        </a:spcBef>
                        <a:spcAft>
                          <a:spcPts val="0"/>
                        </a:spcAft>
                        <a:buNone/>
                      </a:pPr>
                      <a:r>
                        <a:t/>
                      </a:r>
                      <a:endParaRPr sz="800">
                        <a:latin typeface="Verdana"/>
                        <a:ea typeface="Verdana"/>
                        <a:cs typeface="Verdana"/>
                        <a:sym typeface="Verdana"/>
                      </a:endParaRPr>
                    </a:p>
                  </a:txBody>
                  <a:tcPr marT="1047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16510" rtl="0" algn="ctr">
                        <a:lnSpc>
                          <a:spcPct val="100000"/>
                        </a:lnSpc>
                        <a:spcBef>
                          <a:spcPts val="0"/>
                        </a:spcBef>
                        <a:spcAft>
                          <a:spcPts val="0"/>
                        </a:spcAft>
                        <a:buNone/>
                      </a:pPr>
                      <a:r>
                        <a:rPr b="1" lang="en-US" sz="800" u="none" cap="none" strike="noStrike">
                          <a:latin typeface="Verdana"/>
                          <a:ea typeface="Verdana"/>
                          <a:cs typeface="Verdana"/>
                          <a:sym typeface="Verdana"/>
                        </a:rPr>
                        <a:t>Specialist technical principles</a:t>
                      </a:r>
                      <a:endParaRPr sz="800" u="none" cap="none" strike="noStrike">
                        <a:latin typeface="Verdana"/>
                        <a:ea typeface="Verdana"/>
                        <a:cs typeface="Verdana"/>
                        <a:sym typeface="Verdana"/>
                      </a:endParaRPr>
                    </a:p>
                    <a:p>
                      <a:pPr indent="0" lvl="0" marL="86360" marR="106045" rtl="0" algn="ctr">
                        <a:lnSpc>
                          <a:spcPct val="100000"/>
                        </a:lnSpc>
                        <a:spcBef>
                          <a:spcPts val="5"/>
                        </a:spcBef>
                        <a:spcAft>
                          <a:spcPts val="0"/>
                        </a:spcAft>
                        <a:buNone/>
                      </a:pPr>
                      <a:r>
                        <a:rPr lang="en-US" sz="800" u="none" cap="none" strike="noStrike">
                          <a:latin typeface="Verdana"/>
                          <a:ea typeface="Verdana"/>
                          <a:cs typeface="Verdana"/>
                          <a:sym typeface="Verdana"/>
                        </a:rPr>
                        <a:t>Build on the knowledge and skills you developed in Key Stage 3. We will be doing small projects teaching you the practical and technical knowledge you need for your GCSE.</a:t>
                      </a:r>
                      <a:endParaRPr sz="800" u="none" cap="none" strike="noStrike">
                        <a:latin typeface="Verdana"/>
                        <a:ea typeface="Verdana"/>
                        <a:cs typeface="Verdana"/>
                        <a:sym typeface="Verdana"/>
                      </a:endParaRPr>
                    </a:p>
                  </a:txBody>
                  <a:tcPr marT="1047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7620" rtl="0" algn="ctr">
                        <a:lnSpc>
                          <a:spcPct val="100000"/>
                        </a:lnSpc>
                        <a:spcBef>
                          <a:spcPts val="0"/>
                        </a:spcBef>
                        <a:spcAft>
                          <a:spcPts val="0"/>
                        </a:spcAft>
                        <a:buNone/>
                      </a:pPr>
                      <a:r>
                        <a:rPr b="1" lang="en-US" sz="800">
                          <a:latin typeface="Verdana"/>
                          <a:ea typeface="Verdana"/>
                          <a:cs typeface="Verdana"/>
                          <a:sym typeface="Verdana"/>
                        </a:rPr>
                        <a:t>RM: </a:t>
                      </a:r>
                      <a:r>
                        <a:rPr b="1" lang="en-US" sz="800" u="none" cap="none" strike="noStrike">
                          <a:latin typeface="Verdana"/>
                          <a:ea typeface="Verdana"/>
                          <a:cs typeface="Verdana"/>
                          <a:sym typeface="Verdana"/>
                        </a:rPr>
                        <a:t>Dyson month and specialist technical principles</a:t>
                      </a:r>
                      <a:endParaRPr sz="800" u="none" cap="none" strike="noStrike">
                        <a:latin typeface="Verdana"/>
                        <a:ea typeface="Verdana"/>
                        <a:cs typeface="Verdana"/>
                        <a:sym typeface="Verdana"/>
                      </a:endParaRPr>
                    </a:p>
                    <a:p>
                      <a:pPr indent="0" lvl="0" marL="88900" marR="100965" rtl="0" algn="ctr">
                        <a:lnSpc>
                          <a:spcPct val="100000"/>
                        </a:lnSpc>
                        <a:spcBef>
                          <a:spcPts val="5"/>
                        </a:spcBef>
                        <a:spcAft>
                          <a:spcPts val="0"/>
                        </a:spcAft>
                        <a:buNone/>
                      </a:pPr>
                      <a:r>
                        <a:rPr lang="en-US" sz="800" u="none" cap="none" strike="noStrike">
                          <a:latin typeface="Verdana"/>
                          <a:ea typeface="Verdana"/>
                          <a:cs typeface="Verdana"/>
                          <a:sym typeface="Verdana"/>
                        </a:rPr>
                        <a:t>Dyson Foundation project. What is an engineer and what different types are then. Work through a range of tasks set by Dyson Engineers. Then more specialist technical principles.</a:t>
                      </a:r>
                      <a:endParaRPr sz="800" u="none" cap="none" strike="noStrike">
                        <a:latin typeface="Verdana"/>
                        <a:ea typeface="Verdana"/>
                        <a:cs typeface="Verdana"/>
                        <a:sym typeface="Verdana"/>
                      </a:endParaRPr>
                    </a:p>
                    <a:p>
                      <a:pPr indent="0" lvl="0" marL="88900" marR="100965" rtl="0" algn="ctr">
                        <a:lnSpc>
                          <a:spcPct val="100000"/>
                        </a:lnSpc>
                        <a:spcBef>
                          <a:spcPts val="5"/>
                        </a:spcBef>
                        <a:spcAft>
                          <a:spcPts val="0"/>
                        </a:spcAft>
                        <a:buNone/>
                      </a:pPr>
                      <a:r>
                        <a:t/>
                      </a:r>
                      <a:endParaRPr sz="800">
                        <a:latin typeface="Verdana"/>
                        <a:ea typeface="Verdana"/>
                        <a:cs typeface="Verdana"/>
                        <a:sym typeface="Verdana"/>
                      </a:endParaRPr>
                    </a:p>
                    <a:p>
                      <a:pPr indent="0" lvl="0" marL="0" rtl="0" algn="ctr">
                        <a:spcBef>
                          <a:spcPts val="0"/>
                        </a:spcBef>
                        <a:spcAft>
                          <a:spcPts val="0"/>
                        </a:spcAft>
                        <a:buClr>
                          <a:schemeClr val="dk1"/>
                        </a:buClr>
                        <a:buSzPts val="1100"/>
                        <a:buFont typeface="Arial"/>
                        <a:buNone/>
                      </a:pPr>
                      <a:r>
                        <a:rPr b="1" lang="en-US" sz="800">
                          <a:latin typeface="Verdana"/>
                          <a:ea typeface="Verdana"/>
                          <a:cs typeface="Verdana"/>
                          <a:sym typeface="Verdana"/>
                        </a:rPr>
                        <a:t>Textiles: </a:t>
                      </a:r>
                      <a:r>
                        <a:rPr b="1" lang="en-US" sz="800">
                          <a:latin typeface="Verdana"/>
                          <a:ea typeface="Verdana"/>
                          <a:cs typeface="Verdana"/>
                          <a:sym typeface="Verdana"/>
                        </a:rPr>
                        <a:t>Inspired by Industry - Gola</a:t>
                      </a:r>
                      <a:endParaRPr sz="800">
                        <a:latin typeface="Verdana"/>
                        <a:ea typeface="Verdana"/>
                        <a:cs typeface="Verdana"/>
                        <a:sym typeface="Verdana"/>
                      </a:endParaRPr>
                    </a:p>
                    <a:p>
                      <a:pPr indent="1270" lvl="0" marL="225425" marR="227965" rtl="0" algn="ctr">
                        <a:spcBef>
                          <a:spcPts val="0"/>
                        </a:spcBef>
                        <a:spcAft>
                          <a:spcPts val="0"/>
                        </a:spcAft>
                        <a:buClr>
                          <a:schemeClr val="dk1"/>
                        </a:buClr>
                        <a:buSzPts val="1100"/>
                        <a:buFont typeface="Arial"/>
                        <a:buNone/>
                      </a:pPr>
                      <a:r>
                        <a:rPr i="1" lang="en-US" sz="800">
                          <a:highlight>
                            <a:srgbClr val="FFFFFF"/>
                          </a:highlight>
                          <a:latin typeface="Verdana"/>
                          <a:ea typeface="Verdana"/>
                          <a:cs typeface="Verdana"/>
                          <a:sym typeface="Verdana"/>
                        </a:rPr>
                        <a:t>This context introduces textiles design through a sports theme, engaging students in creating sports bags or related kit solutions.</a:t>
                      </a:r>
                      <a:endParaRPr sz="800">
                        <a:latin typeface="Verdana"/>
                        <a:ea typeface="Verdana"/>
                        <a:cs typeface="Verdana"/>
                        <a:sym typeface="Verdana"/>
                      </a:endParaRPr>
                    </a:p>
                  </a:txBody>
                  <a:tcPr marT="1047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25400">
                <a:tc vMerge="1"/>
                <a:tc>
                  <a:txBody>
                    <a:bodyPr/>
                    <a:lstStyle/>
                    <a:p>
                      <a:pPr indent="-55243" lvl="0" marL="186055" marR="127000" rtl="0" algn="l">
                        <a:spcBef>
                          <a:spcPts val="0"/>
                        </a:spcBef>
                        <a:spcAft>
                          <a:spcPts val="0"/>
                        </a:spcAft>
                        <a:buNone/>
                      </a:pPr>
                      <a:r>
                        <a:rPr b="1" lang="en-US" sz="800">
                          <a:solidFill>
                            <a:schemeClr val="dk1"/>
                          </a:solidFill>
                          <a:latin typeface="Verdana"/>
                          <a:ea typeface="Verdana"/>
                          <a:cs typeface="Verdana"/>
                          <a:sym typeface="Verdana"/>
                        </a:rPr>
                        <a:t>Practical Lesson</a:t>
                      </a:r>
                      <a:endParaRPr sz="800">
                        <a:solidFill>
                          <a:schemeClr val="dk1"/>
                        </a:solidFill>
                        <a:latin typeface="Verdana"/>
                        <a:ea typeface="Verdana"/>
                        <a:cs typeface="Verdana"/>
                        <a:sym typeface="Verdana"/>
                      </a:endParaRPr>
                    </a:p>
                  </a:txBody>
                  <a:tcPr marT="6540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b="1" lang="en-US" sz="800">
                          <a:latin typeface="Verdana"/>
                          <a:ea typeface="Verdana"/>
                          <a:cs typeface="Verdana"/>
                          <a:sym typeface="Verdana"/>
                        </a:rPr>
                        <a:t>RM- </a:t>
                      </a:r>
                      <a:r>
                        <a:rPr b="1" lang="en-US" sz="800" u="none" cap="none" strike="noStrike">
                          <a:latin typeface="Verdana"/>
                          <a:ea typeface="Verdana"/>
                          <a:cs typeface="Verdana"/>
                          <a:sym typeface="Verdana"/>
                        </a:rPr>
                        <a:t>Inspired by Industry - Lisi</a:t>
                      </a:r>
                      <a:endParaRPr sz="800" u="none" cap="none" strike="noStrike">
                        <a:latin typeface="Verdana"/>
                        <a:ea typeface="Verdana"/>
                        <a:cs typeface="Verdana"/>
                        <a:sym typeface="Verdana"/>
                      </a:endParaRPr>
                    </a:p>
                    <a:p>
                      <a:pPr indent="1270" lvl="0" marL="225425" marR="227965" rtl="0" algn="ctr">
                        <a:lnSpc>
                          <a:spcPct val="100000"/>
                        </a:lnSpc>
                        <a:spcBef>
                          <a:spcPts val="0"/>
                        </a:spcBef>
                        <a:spcAft>
                          <a:spcPts val="0"/>
                        </a:spcAft>
                        <a:buNone/>
                      </a:pPr>
                      <a:r>
                        <a:rPr i="1" lang="en-US" sz="800" u="none" cap="none" strike="noStrike">
                          <a:latin typeface="Verdana"/>
                          <a:ea typeface="Verdana"/>
                          <a:cs typeface="Verdana"/>
                          <a:sym typeface="Verdana"/>
                        </a:rPr>
                        <a:t>Pupils are set a task by </a:t>
                      </a:r>
                      <a:r>
                        <a:rPr lang="en-US" sz="800" u="none" cap="none" strike="noStrike">
                          <a:latin typeface="Verdana"/>
                          <a:ea typeface="Verdana"/>
                          <a:cs typeface="Verdana"/>
                          <a:sym typeface="Verdana"/>
                        </a:rPr>
                        <a:t>component for the aerospace designers: </a:t>
                      </a:r>
                      <a:r>
                        <a:rPr i="1" lang="en-US" sz="800" u="none" cap="none" strike="noStrike">
                          <a:latin typeface="Verdana"/>
                          <a:ea typeface="Verdana"/>
                          <a:cs typeface="Verdana"/>
                          <a:sym typeface="Verdana"/>
                        </a:rPr>
                        <a:t>Lisi to solve. How can you maintain strength and reduce weight?</a:t>
                      </a:r>
                      <a:endParaRPr i="1" sz="800" u="none" cap="none" strike="noStrike">
                        <a:latin typeface="Verdana"/>
                        <a:ea typeface="Verdana"/>
                        <a:cs typeface="Verdana"/>
                        <a:sym typeface="Verdana"/>
                      </a:endParaRPr>
                    </a:p>
                    <a:p>
                      <a:pPr indent="0" lvl="0" marL="0" rtl="0" algn="ctr">
                        <a:spcBef>
                          <a:spcPts val="0"/>
                        </a:spcBef>
                        <a:spcAft>
                          <a:spcPts val="0"/>
                        </a:spcAft>
                        <a:buClr>
                          <a:schemeClr val="dk1"/>
                        </a:buClr>
                        <a:buSzPts val="1100"/>
                        <a:buFont typeface="Arial"/>
                        <a:buNone/>
                      </a:pPr>
                      <a:r>
                        <a:rPr b="1" i="1" lang="en-US" sz="800">
                          <a:latin typeface="Verdana"/>
                          <a:ea typeface="Verdana"/>
                          <a:cs typeface="Verdana"/>
                          <a:sym typeface="Verdana"/>
                        </a:rPr>
                        <a:t>Textiles-Tote bag </a:t>
                      </a:r>
                      <a:endParaRPr b="1" i="1" sz="800">
                        <a:latin typeface="Verdana"/>
                        <a:ea typeface="Verdana"/>
                        <a:cs typeface="Verdana"/>
                        <a:sym typeface="Verdana"/>
                      </a:endParaRPr>
                    </a:p>
                    <a:p>
                      <a:pPr indent="1270" lvl="0" marL="225425" marR="227965" rtl="0" algn="ctr">
                        <a:spcBef>
                          <a:spcPts val="0"/>
                        </a:spcBef>
                        <a:spcAft>
                          <a:spcPts val="0"/>
                        </a:spcAft>
                        <a:buClr>
                          <a:schemeClr val="dk1"/>
                        </a:buClr>
                        <a:buSzPts val="1100"/>
                        <a:buFont typeface="Arial"/>
                        <a:buNone/>
                      </a:pPr>
                      <a:r>
                        <a:rPr i="1" lang="en-US" sz="800">
                          <a:latin typeface="Verdana"/>
                          <a:ea typeface="Verdana"/>
                          <a:cs typeface="Verdana"/>
                          <a:sym typeface="Verdana"/>
                        </a:rPr>
                        <a:t>Pupils are set a task to design and make a tote bag with a theme, including all the new learnt techniques. Pupils will learn all the processes needed for their NEA and exam.</a:t>
                      </a:r>
                      <a:endParaRPr i="1" sz="800">
                        <a:latin typeface="Verdana"/>
                        <a:ea typeface="Verdana"/>
                        <a:cs typeface="Verdana"/>
                        <a:sym typeface="Verdana"/>
                      </a:endParaRPr>
                    </a:p>
                    <a:p>
                      <a:pPr indent="0" lvl="0" marL="225425" marR="227965" rtl="0" algn="l">
                        <a:lnSpc>
                          <a:spcPct val="100000"/>
                        </a:lnSpc>
                        <a:spcBef>
                          <a:spcPts val="0"/>
                        </a:spcBef>
                        <a:spcAft>
                          <a:spcPts val="0"/>
                        </a:spcAft>
                        <a:buNone/>
                      </a:pPr>
                      <a:r>
                        <a:t/>
                      </a:r>
                      <a:endParaRPr i="1" sz="800">
                        <a:latin typeface="Verdana"/>
                        <a:ea typeface="Verdana"/>
                        <a:cs typeface="Verdana"/>
                        <a:sym typeface="Verdana"/>
                      </a:endParaRPr>
                    </a:p>
                  </a:txBody>
                  <a:tcPr marT="10540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16510" rtl="0" algn="ctr">
                        <a:lnSpc>
                          <a:spcPct val="100000"/>
                        </a:lnSpc>
                        <a:spcBef>
                          <a:spcPts val="0"/>
                        </a:spcBef>
                        <a:spcAft>
                          <a:spcPts val="0"/>
                        </a:spcAft>
                        <a:buNone/>
                      </a:pPr>
                      <a:r>
                        <a:rPr b="1" lang="en-US" sz="800" u="none" cap="none" strike="noStrike">
                          <a:latin typeface="Verdana"/>
                          <a:ea typeface="Verdana"/>
                          <a:cs typeface="Verdana"/>
                          <a:sym typeface="Verdana"/>
                        </a:rPr>
                        <a:t>Mock NEA</a:t>
                      </a:r>
                      <a:endParaRPr sz="800" u="none" cap="none" strike="noStrike">
                        <a:latin typeface="Verdana"/>
                        <a:ea typeface="Verdana"/>
                        <a:cs typeface="Verdana"/>
                        <a:sym typeface="Verdana"/>
                      </a:endParaRPr>
                    </a:p>
                    <a:p>
                      <a:pPr indent="0" lvl="0" marL="86360" marR="106045" rtl="0" algn="ctr">
                        <a:lnSpc>
                          <a:spcPct val="100000"/>
                        </a:lnSpc>
                        <a:spcBef>
                          <a:spcPts val="0"/>
                        </a:spcBef>
                        <a:spcAft>
                          <a:spcPts val="0"/>
                        </a:spcAft>
                        <a:buNone/>
                      </a:pPr>
                      <a:r>
                        <a:rPr lang="en-US" sz="800" u="none" cap="none" strike="noStrike">
                          <a:latin typeface="Verdana"/>
                          <a:ea typeface="Verdana"/>
                          <a:cs typeface="Verdana"/>
                          <a:sym typeface="Verdana"/>
                        </a:rPr>
                        <a:t>Build on the knowledge and skills you developed in Key Stage 3. We will be doing small projects teaching you the practical and technical knowledge you need for your GCSE.</a:t>
                      </a:r>
                      <a:endParaRPr sz="800" u="none" cap="none" strike="noStrike">
                        <a:latin typeface="Verdana"/>
                        <a:ea typeface="Verdana"/>
                        <a:cs typeface="Verdana"/>
                        <a:sym typeface="Verdana"/>
                      </a:endParaRPr>
                    </a:p>
                  </a:txBody>
                  <a:tcPr marT="10540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7620" rtl="0" algn="ctr">
                        <a:lnSpc>
                          <a:spcPct val="100000"/>
                        </a:lnSpc>
                        <a:spcBef>
                          <a:spcPts val="0"/>
                        </a:spcBef>
                        <a:spcAft>
                          <a:spcPts val="0"/>
                        </a:spcAft>
                        <a:buNone/>
                      </a:pPr>
                      <a:r>
                        <a:rPr b="1" lang="en-US" sz="800" u="none" cap="none" strike="noStrike">
                          <a:latin typeface="Verdana"/>
                          <a:ea typeface="Verdana"/>
                          <a:cs typeface="Verdana"/>
                          <a:sym typeface="Verdana"/>
                        </a:rPr>
                        <a:t>Start Coursework (NEA) </a:t>
                      </a:r>
                      <a:r>
                        <a:rPr b="1" i="1" lang="en-US" sz="800" u="none" cap="none" strike="noStrike">
                          <a:latin typeface="Verdana"/>
                          <a:ea typeface="Verdana"/>
                          <a:cs typeface="Verdana"/>
                          <a:sym typeface="Verdana"/>
                        </a:rPr>
                        <a:t>Research</a:t>
                      </a:r>
                      <a:endParaRPr sz="800" u="none" cap="none" strike="noStrike">
                        <a:latin typeface="Verdana"/>
                        <a:ea typeface="Verdana"/>
                        <a:cs typeface="Verdana"/>
                        <a:sym typeface="Verdana"/>
                      </a:endParaRPr>
                    </a:p>
                    <a:p>
                      <a:pPr indent="0" lvl="0" marL="86995" marR="97790" rtl="0" algn="ctr">
                        <a:lnSpc>
                          <a:spcPct val="100000"/>
                        </a:lnSpc>
                        <a:spcBef>
                          <a:spcPts val="0"/>
                        </a:spcBef>
                        <a:spcAft>
                          <a:spcPts val="0"/>
                        </a:spcAft>
                        <a:buNone/>
                      </a:pPr>
                      <a:r>
                        <a:rPr lang="en-US" sz="800" u="none" cap="none" strike="noStrike">
                          <a:latin typeface="Verdana"/>
                          <a:ea typeface="Verdana"/>
                          <a:cs typeface="Verdana"/>
                          <a:sym typeface="Verdana"/>
                        </a:rPr>
                        <a:t>Time for the coursework to start. What topic from the exam board would you like to focus on? Pick one and explore all the different options you could explore. Find a real world problem to solve. Plan your research: What do you need to know about client? Location?</a:t>
                      </a:r>
                      <a:endParaRPr sz="800" u="none" cap="none" strike="noStrike">
                        <a:latin typeface="Verdana"/>
                        <a:ea typeface="Verdana"/>
                        <a:cs typeface="Verdana"/>
                        <a:sym typeface="Verdana"/>
                      </a:endParaRPr>
                    </a:p>
                  </a:txBody>
                  <a:tcPr marT="4445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74700">
                <a:tc>
                  <a:txBody>
                    <a:bodyPr/>
                    <a:lstStyle/>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p>
                      <a:pPr indent="0" lvl="0" marL="0" marR="0" rtl="0" algn="l">
                        <a:lnSpc>
                          <a:spcPct val="100000"/>
                        </a:lnSpc>
                        <a:spcBef>
                          <a:spcPts val="790"/>
                        </a:spcBef>
                        <a:spcAft>
                          <a:spcPts val="0"/>
                        </a:spcAft>
                        <a:buNone/>
                      </a:pPr>
                      <a:r>
                        <a:t/>
                      </a:r>
                      <a:endParaRPr sz="800" u="none" cap="none" strike="noStrike">
                        <a:latin typeface="Times New Roman"/>
                        <a:ea typeface="Times New Roman"/>
                        <a:cs typeface="Times New Roman"/>
                        <a:sym typeface="Times New Roman"/>
                      </a:endParaRPr>
                    </a:p>
                    <a:p>
                      <a:pPr indent="0" lvl="0" marL="90805" marR="0" rtl="0" algn="l">
                        <a:lnSpc>
                          <a:spcPct val="100000"/>
                        </a:lnSpc>
                        <a:spcBef>
                          <a:spcPts val="0"/>
                        </a:spcBef>
                        <a:spcAft>
                          <a:spcPts val="0"/>
                        </a:spcAft>
                        <a:buNone/>
                      </a:pPr>
                      <a:r>
                        <a:rPr b="1" lang="en-US" sz="800" u="none" cap="none" strike="noStrike">
                          <a:latin typeface="Verdana"/>
                          <a:ea typeface="Verdana"/>
                          <a:cs typeface="Verdana"/>
                          <a:sym typeface="Verdana"/>
                        </a:rPr>
                        <a:t>Year 11</a:t>
                      </a:r>
                      <a:endParaRPr sz="800" u="none" cap="none" strike="noStrike">
                        <a:latin typeface="Verdana"/>
                        <a:ea typeface="Verdana"/>
                        <a:cs typeface="Verdana"/>
                        <a:sym typeface="Verdana"/>
                      </a:endParaRPr>
                    </a:p>
                  </a:txBody>
                  <a:tcPr marT="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tcPr>
                </a:tc>
                <a:tc gridSpan="2">
                  <a:txBody>
                    <a:bodyPr/>
                    <a:lstStyle/>
                    <a:p>
                      <a:pPr indent="484505" lvl="0" marL="929639" marR="953769" rtl="0" algn="l">
                        <a:lnSpc>
                          <a:spcPct val="100000"/>
                        </a:lnSpc>
                        <a:spcBef>
                          <a:spcPts val="0"/>
                        </a:spcBef>
                        <a:spcAft>
                          <a:spcPts val="0"/>
                        </a:spcAft>
                        <a:buNone/>
                      </a:pPr>
                      <a:r>
                        <a:rPr b="1" lang="en-US" sz="800" u="none" cap="none" strike="noStrike">
                          <a:latin typeface="Verdana"/>
                          <a:ea typeface="Verdana"/>
                          <a:cs typeface="Verdana"/>
                          <a:sym typeface="Verdana"/>
                        </a:rPr>
                        <a:t>Coursework (NEA) Design/Develop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technical principles</a:t>
                      </a:r>
                      <a:endParaRPr sz="800" u="none" cap="none" strike="noStrike">
                        <a:latin typeface="Verdana"/>
                        <a:ea typeface="Verdana"/>
                        <a:cs typeface="Verdana"/>
                        <a:sym typeface="Verdana"/>
                      </a:endParaRPr>
                    </a:p>
                    <a:p>
                      <a:pPr indent="0" lvl="0" marL="254634" marR="283210" rtl="0" algn="ctr">
                        <a:lnSpc>
                          <a:spcPct val="100000"/>
                        </a:lnSpc>
                        <a:spcBef>
                          <a:spcPts val="0"/>
                        </a:spcBef>
                        <a:spcAft>
                          <a:spcPts val="0"/>
                        </a:spcAft>
                        <a:buNone/>
                      </a:pPr>
                      <a:r>
                        <a:rPr lang="en-US" sz="800" u="none" cap="none" strike="noStrike">
                          <a:latin typeface="Verdana"/>
                          <a:ea typeface="Verdana"/>
                          <a:cs typeface="Verdana"/>
                          <a:sym typeface="Verdana"/>
                        </a:rPr>
                        <a:t>Use your creativity to produce a range of different solutions. Then develop and test them to create an aesthetically pleasing and functional final idea.</a:t>
                      </a:r>
                      <a:endParaRPr sz="800" u="none" cap="none" strike="noStrike">
                        <a:latin typeface="Verdana"/>
                        <a:ea typeface="Verdana"/>
                        <a:cs typeface="Verdana"/>
                        <a:sym typeface="Verdana"/>
                      </a:endParaRPr>
                    </a:p>
                  </a:txBody>
                  <a:tcPr marT="882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tcPr>
                </a:tc>
                <a:tc hMerge="1"/>
                <a:tc>
                  <a:txBody>
                    <a:bodyPr/>
                    <a:lstStyle/>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p>
                      <a:pPr indent="482600" lvl="0" marL="923289" marR="939800" rtl="0" algn="l">
                        <a:lnSpc>
                          <a:spcPct val="100000"/>
                        </a:lnSpc>
                        <a:spcBef>
                          <a:spcPts val="0"/>
                        </a:spcBef>
                        <a:spcAft>
                          <a:spcPts val="0"/>
                        </a:spcAft>
                        <a:buNone/>
                      </a:pPr>
                      <a:r>
                        <a:rPr b="1" lang="en-US" sz="800" u="none" cap="none" strike="noStrike">
                          <a:latin typeface="Verdana"/>
                          <a:ea typeface="Verdana"/>
                          <a:cs typeface="Verdana"/>
                          <a:sym typeface="Verdana"/>
                        </a:rPr>
                        <a:t>Coursework (NEA) Build/Evaluation </a:t>
                      </a:r>
                      <a:r>
                        <a:rPr b="1" lang="en-US" sz="800" u="none" cap="none" strike="noStrike">
                          <a:latin typeface="Arial"/>
                          <a:ea typeface="Arial"/>
                          <a:cs typeface="Arial"/>
                          <a:sym typeface="Arial"/>
                        </a:rPr>
                        <a:t>– </a:t>
                      </a:r>
                      <a:r>
                        <a:rPr b="1" lang="en-US" sz="800" u="none" cap="none" strike="noStrike">
                          <a:latin typeface="Verdana"/>
                          <a:ea typeface="Verdana"/>
                          <a:cs typeface="Verdana"/>
                          <a:sym typeface="Verdana"/>
                        </a:rPr>
                        <a:t>technical principles</a:t>
                      </a:r>
                      <a:endParaRPr sz="800" u="none" cap="none" strike="noStrike">
                        <a:latin typeface="Verdana"/>
                        <a:ea typeface="Verdana"/>
                        <a:cs typeface="Verdana"/>
                        <a:sym typeface="Verdana"/>
                      </a:endParaRPr>
                    </a:p>
                    <a:p>
                      <a:pPr indent="-241299" lvl="0" marL="537845" marR="316865" rtl="0" algn="l">
                        <a:lnSpc>
                          <a:spcPct val="100000"/>
                        </a:lnSpc>
                        <a:spcBef>
                          <a:spcPts val="0"/>
                        </a:spcBef>
                        <a:spcAft>
                          <a:spcPts val="0"/>
                        </a:spcAft>
                        <a:buNone/>
                      </a:pPr>
                      <a:r>
                        <a:rPr lang="en-US" sz="800" u="none" cap="none" strike="noStrike">
                          <a:latin typeface="Verdana"/>
                          <a:ea typeface="Verdana"/>
                          <a:cs typeface="Verdana"/>
                          <a:sym typeface="Verdana"/>
                        </a:rPr>
                        <a:t>Build a high quality final prototype. Evaluate your work, did you manage to find a solution to the real-world problem?</a:t>
                      </a:r>
                      <a:endParaRPr sz="800" u="none" cap="none" strike="noStrike">
                        <a:latin typeface="Verdana"/>
                        <a:ea typeface="Verdana"/>
                        <a:cs typeface="Verdana"/>
                        <a:sym typeface="Verdana"/>
                      </a:endParaRPr>
                    </a:p>
                  </a:txBody>
                  <a:tcPr marT="32375"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tcPr>
                </a:tc>
                <a:tc>
                  <a:txBody>
                    <a:bodyPr/>
                    <a:lstStyle/>
                    <a:p>
                      <a:pPr indent="0" lvl="0" marL="0" marR="0" rtl="0" algn="l">
                        <a:lnSpc>
                          <a:spcPct val="100000"/>
                        </a:lnSpc>
                        <a:spcBef>
                          <a:spcPts val="0"/>
                        </a:spcBef>
                        <a:spcAft>
                          <a:spcPts val="0"/>
                        </a:spcAft>
                        <a:buNone/>
                      </a:pPr>
                      <a:r>
                        <a:t/>
                      </a:r>
                      <a:endParaRPr sz="800" u="none" cap="none" strike="noStrike">
                        <a:latin typeface="Times New Roman"/>
                        <a:ea typeface="Times New Roman"/>
                        <a:cs typeface="Times New Roman"/>
                        <a:sym typeface="Times New Roman"/>
                      </a:endParaRPr>
                    </a:p>
                    <a:p>
                      <a:pPr indent="0" lvl="0" marL="173990" marR="183515" rtl="0" algn="ctr">
                        <a:lnSpc>
                          <a:spcPct val="100000"/>
                        </a:lnSpc>
                        <a:spcBef>
                          <a:spcPts val="0"/>
                        </a:spcBef>
                        <a:spcAft>
                          <a:spcPts val="0"/>
                        </a:spcAft>
                        <a:buNone/>
                      </a:pPr>
                      <a:r>
                        <a:rPr lang="en-US" sz="800" u="none" cap="none" strike="noStrike">
                          <a:latin typeface="Verdana"/>
                          <a:ea typeface="Verdana"/>
                          <a:cs typeface="Verdana"/>
                          <a:sym typeface="Verdana"/>
                        </a:rPr>
                        <a:t>KNOWLEDGE AND SKILLS RECALL AND RETRIEVAL BASED ON: IN CLASS ASSESSMENT, FEEDBACK AND QUESTION LEVEL ANALYSIS SPECIFIC TO CLASS REQUIREMENTS</a:t>
                      </a:r>
                      <a:endParaRPr sz="800" u="none" cap="none" strike="noStrike">
                        <a:latin typeface="Verdana"/>
                        <a:ea typeface="Verdana"/>
                        <a:cs typeface="Verdana"/>
                        <a:sym typeface="Verdana"/>
                      </a:endParaRPr>
                    </a:p>
                  </a:txBody>
                  <a:tcPr marT="93350" marB="0" marR="0" marL="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tcPr>
                </a:tc>
              </a:tr>
            </a:tbl>
          </a:graphicData>
        </a:graphic>
      </p:graphicFrame>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