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62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6" d="100"/>
          <a:sy n="76" d="100"/>
        </p:scale>
        <p:origin x="72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5AF533-79D7-41C3-8588-548EA5ABC505}" type="datetimeFigureOut">
              <a:rPr lang="en-GB" smtClean="0"/>
              <a:t>01/10/2024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EC2B58-0149-4A97-8C53-96925C7F6D41}" type="slidenum">
              <a:rPr lang="en-GB" smtClean="0"/>
              <a:t>‹#›</a:t>
            </a:fld>
            <a:endParaRPr lang="en-GB"/>
          </a:p>
        </p:txBody>
      </p:sp>
    </p:spTree>
    <p:extLst>
      <p:ext uri="{BB962C8B-B14F-4D97-AF65-F5344CB8AC3E}">
        <p14:creationId xmlns:p14="http://schemas.microsoft.com/office/powerpoint/2010/main" val="3500312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69094-7056-A812-362B-A009971F9A8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8502CC30-A73A-E516-EAC5-F920A150E9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EBBC264-A0D9-514E-24E8-6BCB1569195C}"/>
              </a:ext>
            </a:extLst>
          </p:cNvPr>
          <p:cNvSpPr>
            <a:spLocks noGrp="1"/>
          </p:cNvSpPr>
          <p:nvPr>
            <p:ph type="dt" sz="half" idx="10"/>
          </p:nvPr>
        </p:nvSpPr>
        <p:spPr/>
        <p:txBody>
          <a:bodyPr/>
          <a:lstStyle/>
          <a:p>
            <a:fld id="{3302D671-6C3C-4698-9874-24C252E4064F}" type="datetimeFigureOut">
              <a:rPr lang="en-GB" smtClean="0"/>
              <a:t>01/10/2024</a:t>
            </a:fld>
            <a:endParaRPr lang="en-GB"/>
          </a:p>
        </p:txBody>
      </p:sp>
      <p:sp>
        <p:nvSpPr>
          <p:cNvPr id="5" name="Footer Placeholder 4">
            <a:extLst>
              <a:ext uri="{FF2B5EF4-FFF2-40B4-BE49-F238E27FC236}">
                <a16:creationId xmlns:a16="http://schemas.microsoft.com/office/drawing/2014/main" id="{A8A3984C-EB29-5B47-B407-F31415CA2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9D8CBA-72B0-482F-FF9B-AB03C7585469}"/>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358587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15742-64EC-4D99-210F-5DDB898CCC4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827E39A-E052-D5D4-CCB4-A773DE275AF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D3BEE74-B2E4-707E-549C-96084A62E3B9}"/>
              </a:ext>
            </a:extLst>
          </p:cNvPr>
          <p:cNvSpPr>
            <a:spLocks noGrp="1"/>
          </p:cNvSpPr>
          <p:nvPr>
            <p:ph type="dt" sz="half" idx="10"/>
          </p:nvPr>
        </p:nvSpPr>
        <p:spPr/>
        <p:txBody>
          <a:bodyPr/>
          <a:lstStyle/>
          <a:p>
            <a:fld id="{3302D671-6C3C-4698-9874-24C252E4064F}" type="datetimeFigureOut">
              <a:rPr lang="en-GB" smtClean="0"/>
              <a:t>01/10/2024</a:t>
            </a:fld>
            <a:endParaRPr lang="en-GB"/>
          </a:p>
        </p:txBody>
      </p:sp>
      <p:sp>
        <p:nvSpPr>
          <p:cNvPr id="5" name="Footer Placeholder 4">
            <a:extLst>
              <a:ext uri="{FF2B5EF4-FFF2-40B4-BE49-F238E27FC236}">
                <a16:creationId xmlns:a16="http://schemas.microsoft.com/office/drawing/2014/main" id="{ED5A056C-1D23-3C72-1A93-5173382878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4702B1-9DED-961B-0DC0-EF3C695C583D}"/>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1636960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98C10-3A92-6DE9-1146-C08A4A534AB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051D576-93F3-15CA-04AA-C83B19DC7F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6A78A9E-8475-1948-47CB-40CEC1630969}"/>
              </a:ext>
            </a:extLst>
          </p:cNvPr>
          <p:cNvSpPr>
            <a:spLocks noGrp="1"/>
          </p:cNvSpPr>
          <p:nvPr>
            <p:ph type="dt" sz="half" idx="10"/>
          </p:nvPr>
        </p:nvSpPr>
        <p:spPr/>
        <p:txBody>
          <a:bodyPr/>
          <a:lstStyle/>
          <a:p>
            <a:fld id="{3302D671-6C3C-4698-9874-24C252E4064F}" type="datetimeFigureOut">
              <a:rPr lang="en-GB" smtClean="0"/>
              <a:t>01/10/2024</a:t>
            </a:fld>
            <a:endParaRPr lang="en-GB"/>
          </a:p>
        </p:txBody>
      </p:sp>
      <p:sp>
        <p:nvSpPr>
          <p:cNvPr id="5" name="Footer Placeholder 4">
            <a:extLst>
              <a:ext uri="{FF2B5EF4-FFF2-40B4-BE49-F238E27FC236}">
                <a16:creationId xmlns:a16="http://schemas.microsoft.com/office/drawing/2014/main" id="{ADE38F6A-0145-8291-CA58-1C8B06F1A5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D6DC0C-E0E5-41C5-2B1E-8D8EEC70B5D2}"/>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1194854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FC9B8-EBF6-941F-B236-FC4DD123695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EA2D94D-23CE-0EAD-4B8F-D0BB589CD04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2CA8713-5093-5D74-DAF7-3EE025031F6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F15BC53-CFD3-48CE-CD5E-1F8A30671396}"/>
              </a:ext>
            </a:extLst>
          </p:cNvPr>
          <p:cNvSpPr>
            <a:spLocks noGrp="1"/>
          </p:cNvSpPr>
          <p:nvPr>
            <p:ph type="dt" sz="half" idx="10"/>
          </p:nvPr>
        </p:nvSpPr>
        <p:spPr/>
        <p:txBody>
          <a:bodyPr/>
          <a:lstStyle/>
          <a:p>
            <a:fld id="{3302D671-6C3C-4698-9874-24C252E4064F}" type="datetimeFigureOut">
              <a:rPr lang="en-GB" smtClean="0"/>
              <a:t>01/10/2024</a:t>
            </a:fld>
            <a:endParaRPr lang="en-GB"/>
          </a:p>
        </p:txBody>
      </p:sp>
      <p:sp>
        <p:nvSpPr>
          <p:cNvPr id="6" name="Footer Placeholder 5">
            <a:extLst>
              <a:ext uri="{FF2B5EF4-FFF2-40B4-BE49-F238E27FC236}">
                <a16:creationId xmlns:a16="http://schemas.microsoft.com/office/drawing/2014/main" id="{FBC6AA9F-DC5E-536B-370C-9FE5B1995A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EE2718-B7BF-7680-1FDC-133DA0899974}"/>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298795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0ABBF-B85F-3987-D143-B5CF2A8DC54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F4A2721-6F44-2857-2772-CFDB1EF4E4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CC1822E-FA27-BF4D-7547-7E614ED34CC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7F6FFA6-A59D-1BDC-4679-2A96D6F417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0A7D73E-1BAE-CF80-FF0F-6D395481380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33771D9-713D-1EC1-1FA6-EB26805392E8}"/>
              </a:ext>
            </a:extLst>
          </p:cNvPr>
          <p:cNvSpPr>
            <a:spLocks noGrp="1"/>
          </p:cNvSpPr>
          <p:nvPr>
            <p:ph type="dt" sz="half" idx="10"/>
          </p:nvPr>
        </p:nvSpPr>
        <p:spPr/>
        <p:txBody>
          <a:bodyPr/>
          <a:lstStyle/>
          <a:p>
            <a:fld id="{3302D671-6C3C-4698-9874-24C252E4064F}" type="datetimeFigureOut">
              <a:rPr lang="en-GB" smtClean="0"/>
              <a:t>01/10/2024</a:t>
            </a:fld>
            <a:endParaRPr lang="en-GB"/>
          </a:p>
        </p:txBody>
      </p:sp>
      <p:sp>
        <p:nvSpPr>
          <p:cNvPr id="8" name="Footer Placeholder 7">
            <a:extLst>
              <a:ext uri="{FF2B5EF4-FFF2-40B4-BE49-F238E27FC236}">
                <a16:creationId xmlns:a16="http://schemas.microsoft.com/office/drawing/2014/main" id="{ABC2ED10-4DD0-E4CD-EA4A-FE705E78A2C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803525B-A73A-8192-9AB0-0F6670B68914}"/>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1108522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FBA57-7878-0952-B1AC-16CD0D699CAE}"/>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2339AC7-F7F0-B357-390E-6EA148C2C6CC}"/>
              </a:ext>
            </a:extLst>
          </p:cNvPr>
          <p:cNvSpPr>
            <a:spLocks noGrp="1"/>
          </p:cNvSpPr>
          <p:nvPr>
            <p:ph type="dt" sz="half" idx="10"/>
          </p:nvPr>
        </p:nvSpPr>
        <p:spPr/>
        <p:txBody>
          <a:bodyPr/>
          <a:lstStyle/>
          <a:p>
            <a:fld id="{3302D671-6C3C-4698-9874-24C252E4064F}" type="datetimeFigureOut">
              <a:rPr lang="en-GB" smtClean="0"/>
              <a:t>01/10/2024</a:t>
            </a:fld>
            <a:endParaRPr lang="en-GB"/>
          </a:p>
        </p:txBody>
      </p:sp>
      <p:sp>
        <p:nvSpPr>
          <p:cNvPr id="4" name="Footer Placeholder 3">
            <a:extLst>
              <a:ext uri="{FF2B5EF4-FFF2-40B4-BE49-F238E27FC236}">
                <a16:creationId xmlns:a16="http://schemas.microsoft.com/office/drawing/2014/main" id="{D2EF4485-A3D5-8D0C-0903-23600497DB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6289E2F-4559-F965-32A5-B5F95A1DB744}"/>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2330295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10397D4-9706-5A35-9F99-6787691372D4}"/>
              </a:ext>
            </a:extLst>
          </p:cNvPr>
          <p:cNvSpPr>
            <a:spLocks noGrp="1"/>
          </p:cNvSpPr>
          <p:nvPr>
            <p:ph type="dt" sz="half" idx="10"/>
          </p:nvPr>
        </p:nvSpPr>
        <p:spPr/>
        <p:txBody>
          <a:bodyPr/>
          <a:lstStyle/>
          <a:p>
            <a:fld id="{3302D671-6C3C-4698-9874-24C252E4064F}" type="datetimeFigureOut">
              <a:rPr lang="en-GB" smtClean="0"/>
              <a:t>01/10/2024</a:t>
            </a:fld>
            <a:endParaRPr lang="en-GB"/>
          </a:p>
        </p:txBody>
      </p:sp>
      <p:sp>
        <p:nvSpPr>
          <p:cNvPr id="3" name="Footer Placeholder 2">
            <a:extLst>
              <a:ext uri="{FF2B5EF4-FFF2-40B4-BE49-F238E27FC236}">
                <a16:creationId xmlns:a16="http://schemas.microsoft.com/office/drawing/2014/main" id="{9F1B7410-A16F-31A2-0EE2-B94544F4A4E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66B718F-9980-875D-EC20-195D9768F646}"/>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1672635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C6C0C-50F8-C5AC-E76F-1A20BCF58AA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2EE06BE1-A833-BC41-F6B6-22965D5CA8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3959128-19B7-05E0-1045-D998559CED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22C31E5-6871-493B-E56E-A786C31F6048}"/>
              </a:ext>
            </a:extLst>
          </p:cNvPr>
          <p:cNvSpPr>
            <a:spLocks noGrp="1"/>
          </p:cNvSpPr>
          <p:nvPr>
            <p:ph type="dt" sz="half" idx="10"/>
          </p:nvPr>
        </p:nvSpPr>
        <p:spPr/>
        <p:txBody>
          <a:bodyPr/>
          <a:lstStyle/>
          <a:p>
            <a:fld id="{3302D671-6C3C-4698-9874-24C252E4064F}" type="datetimeFigureOut">
              <a:rPr lang="en-GB" smtClean="0"/>
              <a:t>01/10/2024</a:t>
            </a:fld>
            <a:endParaRPr lang="en-GB"/>
          </a:p>
        </p:txBody>
      </p:sp>
      <p:sp>
        <p:nvSpPr>
          <p:cNvPr id="6" name="Footer Placeholder 5">
            <a:extLst>
              <a:ext uri="{FF2B5EF4-FFF2-40B4-BE49-F238E27FC236}">
                <a16:creationId xmlns:a16="http://schemas.microsoft.com/office/drawing/2014/main" id="{08F65039-E286-A497-D937-90635CAE86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470F75-D8A5-AB1B-AECB-DAF4F4D9D136}"/>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234508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E7488-89B5-9F07-E9DF-D63580FA242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C6EA314B-FEE2-C4D8-4ACE-1B78BA8729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A982817-6E74-4261-4D41-7C33B1E4D7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053FF75-FBE3-700A-54F6-B02350C307BA}"/>
              </a:ext>
            </a:extLst>
          </p:cNvPr>
          <p:cNvSpPr>
            <a:spLocks noGrp="1"/>
          </p:cNvSpPr>
          <p:nvPr>
            <p:ph type="dt" sz="half" idx="10"/>
          </p:nvPr>
        </p:nvSpPr>
        <p:spPr/>
        <p:txBody>
          <a:bodyPr/>
          <a:lstStyle/>
          <a:p>
            <a:fld id="{3302D671-6C3C-4698-9874-24C252E4064F}" type="datetimeFigureOut">
              <a:rPr lang="en-GB" smtClean="0"/>
              <a:t>01/10/2024</a:t>
            </a:fld>
            <a:endParaRPr lang="en-GB"/>
          </a:p>
        </p:txBody>
      </p:sp>
      <p:sp>
        <p:nvSpPr>
          <p:cNvPr id="6" name="Footer Placeholder 5">
            <a:extLst>
              <a:ext uri="{FF2B5EF4-FFF2-40B4-BE49-F238E27FC236}">
                <a16:creationId xmlns:a16="http://schemas.microsoft.com/office/drawing/2014/main" id="{0721BF81-04F3-B493-3866-9F617FD162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14DB35-6792-DDB2-FAF0-80585A968C1A}"/>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2570148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CDAF3-249C-3C8B-6098-9D632DDDA5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FC3EBB6-1C62-A915-ADA5-2479ACE3E9F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B65141E-0F83-56B5-87B7-DFA817421513}"/>
              </a:ext>
            </a:extLst>
          </p:cNvPr>
          <p:cNvSpPr>
            <a:spLocks noGrp="1"/>
          </p:cNvSpPr>
          <p:nvPr>
            <p:ph type="dt" sz="half" idx="10"/>
          </p:nvPr>
        </p:nvSpPr>
        <p:spPr/>
        <p:txBody>
          <a:bodyPr/>
          <a:lstStyle/>
          <a:p>
            <a:fld id="{3302D671-6C3C-4698-9874-24C252E4064F}" type="datetimeFigureOut">
              <a:rPr lang="en-GB" smtClean="0"/>
              <a:t>01/10/2024</a:t>
            </a:fld>
            <a:endParaRPr lang="en-GB"/>
          </a:p>
        </p:txBody>
      </p:sp>
      <p:sp>
        <p:nvSpPr>
          <p:cNvPr id="5" name="Footer Placeholder 4">
            <a:extLst>
              <a:ext uri="{FF2B5EF4-FFF2-40B4-BE49-F238E27FC236}">
                <a16:creationId xmlns:a16="http://schemas.microsoft.com/office/drawing/2014/main" id="{9A8453D3-8652-54E3-F907-38787422B4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6D88E6-000E-D20E-4D5D-D59657596461}"/>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4074134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C808ECA-245E-A990-A91B-2EB2389052B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C5770D5-37BA-56AC-BD4A-6DB672F9F1F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52F5686-77FA-7D34-C007-C526A7178083}"/>
              </a:ext>
            </a:extLst>
          </p:cNvPr>
          <p:cNvSpPr>
            <a:spLocks noGrp="1"/>
          </p:cNvSpPr>
          <p:nvPr>
            <p:ph type="dt" sz="half" idx="10"/>
          </p:nvPr>
        </p:nvSpPr>
        <p:spPr/>
        <p:txBody>
          <a:bodyPr/>
          <a:lstStyle/>
          <a:p>
            <a:fld id="{3302D671-6C3C-4698-9874-24C252E4064F}" type="datetimeFigureOut">
              <a:rPr lang="en-GB" smtClean="0"/>
              <a:t>01/10/2024</a:t>
            </a:fld>
            <a:endParaRPr lang="en-GB"/>
          </a:p>
        </p:txBody>
      </p:sp>
      <p:sp>
        <p:nvSpPr>
          <p:cNvPr id="5" name="Footer Placeholder 4">
            <a:extLst>
              <a:ext uri="{FF2B5EF4-FFF2-40B4-BE49-F238E27FC236}">
                <a16:creationId xmlns:a16="http://schemas.microsoft.com/office/drawing/2014/main" id="{F10DE9FB-46CA-3FD1-CCBF-407A4E51EA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F495A3-E773-9316-3C6C-D34C2405BEE4}"/>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2475450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15CA94-451C-5589-7304-C4CF71CE642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D8FC06D5-F61D-ED5D-87A0-BE47A4B659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A9C27E5-D854-B8E6-CA74-531D241A37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02D671-6C3C-4698-9874-24C252E4064F}" type="datetimeFigureOut">
              <a:rPr lang="en-GB" smtClean="0"/>
              <a:t>01/10/2024</a:t>
            </a:fld>
            <a:endParaRPr lang="en-GB"/>
          </a:p>
        </p:txBody>
      </p:sp>
      <p:sp>
        <p:nvSpPr>
          <p:cNvPr id="5" name="Footer Placeholder 4">
            <a:extLst>
              <a:ext uri="{FF2B5EF4-FFF2-40B4-BE49-F238E27FC236}">
                <a16:creationId xmlns:a16="http://schemas.microsoft.com/office/drawing/2014/main" id="{F113D016-832C-F6E9-3AC4-D3DD1BEEFD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9224482-5375-2DA8-E3E9-A86D11DB9F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589839-F9D4-432D-88A7-C6EEA4BDCCF6}" type="slidenum">
              <a:rPr lang="en-GB" smtClean="0"/>
              <a:t>‹#›</a:t>
            </a:fld>
            <a:endParaRPr lang="en-GB"/>
          </a:p>
        </p:txBody>
      </p:sp>
    </p:spTree>
    <p:extLst>
      <p:ext uri="{BB962C8B-B14F-4D97-AF65-F5344CB8AC3E}">
        <p14:creationId xmlns:p14="http://schemas.microsoft.com/office/powerpoint/2010/main" val="1571225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03405-F3F2-2CFB-B9C0-4F357653BE7F}"/>
              </a:ext>
            </a:extLst>
          </p:cNvPr>
          <p:cNvSpPr txBox="1">
            <a:spLocks noGrp="1"/>
          </p:cNvSpPr>
          <p:nvPr>
            <p:ph type="title"/>
          </p:nvPr>
        </p:nvSpPr>
        <p:spPr>
          <a:xfrm>
            <a:off x="89556" y="94585"/>
            <a:ext cx="11300494" cy="355820"/>
          </a:xfrm>
          <a:solidFill>
            <a:srgbClr val="F2F2F2"/>
          </a:solidFill>
        </p:spPr>
        <p:txBody>
          <a:bodyPr/>
          <a:lstStyle/>
          <a:p>
            <a:pPr lvl="0"/>
            <a:r>
              <a:rPr lang="en-GB" sz="1400" b="1" dirty="0">
                <a:latin typeface="Century Gothic" panose="020B0502020202020204" pitchFamily="34" charset="0"/>
              </a:rPr>
              <a:t>BTHCC </a:t>
            </a:r>
            <a:r>
              <a:rPr lang="en-GB" sz="1400" b="1">
                <a:latin typeface="Century Gothic" panose="020B0502020202020204" pitchFamily="34" charset="0"/>
              </a:rPr>
              <a:t>Photography Curriculum</a:t>
            </a:r>
            <a:endParaRPr lang="en-GB" sz="1400" b="1" dirty="0">
              <a:latin typeface="Century Gothic" panose="020B0502020202020204" pitchFamily="34" charset="0"/>
            </a:endParaRPr>
          </a:p>
        </p:txBody>
      </p:sp>
      <p:sp>
        <p:nvSpPr>
          <p:cNvPr id="3" name="TextBox 4">
            <a:extLst>
              <a:ext uri="{FF2B5EF4-FFF2-40B4-BE49-F238E27FC236}">
                <a16:creationId xmlns:a16="http://schemas.microsoft.com/office/drawing/2014/main" id="{5A7A6846-BB93-5237-E77E-FFEB0942A9B1}"/>
              </a:ext>
            </a:extLst>
          </p:cNvPr>
          <p:cNvSpPr txBox="1"/>
          <p:nvPr/>
        </p:nvSpPr>
        <p:spPr>
          <a:xfrm>
            <a:off x="89558" y="500980"/>
            <a:ext cx="12012884" cy="70788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1" u="none" strike="noStrike" kern="1200" cap="none" spc="0" baseline="0" dirty="0">
                <a:solidFill>
                  <a:srgbClr val="000000"/>
                </a:solidFill>
                <a:uFillTx/>
                <a:latin typeface="Century Gothic" panose="020B0502020202020204" pitchFamily="34" charset="0"/>
              </a:rPr>
              <a:t>Education through Art and Design inspires creativity, knowledge and appreciation of culture.  This in turn enables learners to connect to their world on a deeper level, learning about our cultural histories and creating openings and horizons to new ways of seeing, thinking, doing and being.  Our curriculum aims to prepare our pupils for lifelong learning with flexible intelligences and creative verbal and non verbal communication skills.  We aim to encourage learners to discover themselves and their creative voice through a series of taught skills which enable pupils to realise their creative intentions.  The curriculum encourages pupils to think critically and imaginatively and fosters an empathetic, inter-cultural understanding and commitment to diversity.  Visual literacy is an essential skill in today’s world and pupils are taught critical analysis skills alongside making in order to produce personal and meaningful work that learners feel proud of.  Our department aims to build pupil confidence and self-esteem at all times to create a safe, positive and accepting space where pupils can be themselves and express themselves through the work they create</a:t>
            </a:r>
          </a:p>
        </p:txBody>
      </p:sp>
      <p:graphicFrame>
        <p:nvGraphicFramePr>
          <p:cNvPr id="4" name="Table 10">
            <a:extLst>
              <a:ext uri="{FF2B5EF4-FFF2-40B4-BE49-F238E27FC236}">
                <a16:creationId xmlns:a16="http://schemas.microsoft.com/office/drawing/2014/main" id="{90DD6602-3406-45CA-D944-4D4592327B83}"/>
              </a:ext>
            </a:extLst>
          </p:cNvPr>
          <p:cNvGraphicFramePr>
            <a:graphicFrameLocks noGrp="1"/>
          </p:cNvGraphicFramePr>
          <p:nvPr>
            <p:extLst>
              <p:ext uri="{D42A27DB-BD31-4B8C-83A1-F6EECF244321}">
                <p14:modId xmlns:p14="http://schemas.microsoft.com/office/powerpoint/2010/main" val="2776422396"/>
              </p:ext>
            </p:extLst>
          </p:nvPr>
        </p:nvGraphicFramePr>
        <p:xfrm>
          <a:off x="141846" y="1290757"/>
          <a:ext cx="11986746" cy="1920240"/>
        </p:xfrm>
        <a:graphic>
          <a:graphicData uri="http://schemas.openxmlformats.org/drawingml/2006/table">
            <a:tbl>
              <a:tblPr firstRow="1" bandRow="1">
                <a:effectLst/>
                <a:tableStyleId>{5C22544A-7EE6-4342-B048-85BDC9FD1C3A}</a:tableStyleId>
              </a:tblPr>
              <a:tblGrid>
                <a:gridCol w="768708">
                  <a:extLst>
                    <a:ext uri="{9D8B030D-6E8A-4147-A177-3AD203B41FA5}">
                      <a16:colId xmlns:a16="http://schemas.microsoft.com/office/drawing/2014/main" val="2159435486"/>
                    </a:ext>
                  </a:extLst>
                </a:gridCol>
                <a:gridCol w="1869673">
                  <a:extLst>
                    <a:ext uri="{9D8B030D-6E8A-4147-A177-3AD203B41FA5}">
                      <a16:colId xmlns:a16="http://schemas.microsoft.com/office/drawing/2014/main" val="3473296420"/>
                    </a:ext>
                  </a:extLst>
                </a:gridCol>
                <a:gridCol w="1869673">
                  <a:extLst>
                    <a:ext uri="{9D8B030D-6E8A-4147-A177-3AD203B41FA5}">
                      <a16:colId xmlns:a16="http://schemas.microsoft.com/office/drawing/2014/main" val="3840448092"/>
                    </a:ext>
                  </a:extLst>
                </a:gridCol>
                <a:gridCol w="1869673">
                  <a:extLst>
                    <a:ext uri="{9D8B030D-6E8A-4147-A177-3AD203B41FA5}">
                      <a16:colId xmlns:a16="http://schemas.microsoft.com/office/drawing/2014/main" val="1456741123"/>
                    </a:ext>
                  </a:extLst>
                </a:gridCol>
                <a:gridCol w="1869673">
                  <a:extLst>
                    <a:ext uri="{9D8B030D-6E8A-4147-A177-3AD203B41FA5}">
                      <a16:colId xmlns:a16="http://schemas.microsoft.com/office/drawing/2014/main" val="2920932826"/>
                    </a:ext>
                  </a:extLst>
                </a:gridCol>
                <a:gridCol w="1869673">
                  <a:extLst>
                    <a:ext uri="{9D8B030D-6E8A-4147-A177-3AD203B41FA5}">
                      <a16:colId xmlns:a16="http://schemas.microsoft.com/office/drawing/2014/main" val="1668112308"/>
                    </a:ext>
                  </a:extLst>
                </a:gridCol>
                <a:gridCol w="1869673">
                  <a:extLst>
                    <a:ext uri="{9D8B030D-6E8A-4147-A177-3AD203B41FA5}">
                      <a16:colId xmlns:a16="http://schemas.microsoft.com/office/drawing/2014/main" val="1874335680"/>
                    </a:ext>
                  </a:extLst>
                </a:gridCol>
              </a:tblGrid>
              <a:tr h="188540">
                <a:tc>
                  <a:txBody>
                    <a:bodyPr/>
                    <a:lstStyle/>
                    <a:p>
                      <a:pPr lvl="0"/>
                      <a:endParaRPr lang="en-GB" sz="900">
                        <a:solidFill>
                          <a:srgbClr val="000000"/>
                        </a:solidFill>
                        <a:latin typeface="Century Gothic" panose="020B0502020202020204" pitchFamily="34" charset="0"/>
                      </a:endParaRP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900" b="0">
                          <a:solidFill>
                            <a:srgbClr val="000000"/>
                          </a:solidFill>
                          <a:latin typeface="Century Gothic" panose="020B0502020202020204" pitchFamily="34" charset="0"/>
                        </a:rPr>
                        <a:t>HT1</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900" b="0">
                          <a:solidFill>
                            <a:srgbClr val="000000"/>
                          </a:solidFill>
                          <a:latin typeface="Century Gothic" panose="020B0502020202020204" pitchFamily="34" charset="0"/>
                        </a:rPr>
                        <a:t>HT2</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900" b="0">
                          <a:solidFill>
                            <a:srgbClr val="000000"/>
                          </a:solidFill>
                          <a:latin typeface="Century Gothic" panose="020B0502020202020204" pitchFamily="34" charset="0"/>
                        </a:rPr>
                        <a:t>HT3</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900" b="0">
                          <a:solidFill>
                            <a:srgbClr val="000000"/>
                          </a:solidFill>
                          <a:latin typeface="Century Gothic" panose="020B0502020202020204" pitchFamily="34" charset="0"/>
                        </a:rPr>
                        <a:t>HT4</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900" b="0">
                          <a:solidFill>
                            <a:srgbClr val="000000"/>
                          </a:solidFill>
                          <a:latin typeface="Century Gothic" panose="020B0502020202020204" pitchFamily="34" charset="0"/>
                        </a:rPr>
                        <a:t>HT5</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900" b="0">
                          <a:solidFill>
                            <a:srgbClr val="000000"/>
                          </a:solidFill>
                          <a:latin typeface="Century Gothic" panose="020B0502020202020204" pitchFamily="34" charset="0"/>
                        </a:rPr>
                        <a:t>HT6</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61902709"/>
                  </a:ext>
                </a:extLst>
              </a:tr>
              <a:tr h="0">
                <a:tc>
                  <a:txBody>
                    <a:bodyPr/>
                    <a:lstStyle/>
                    <a:p>
                      <a:pPr lvl="0"/>
                      <a:r>
                        <a:rPr lang="en-GB" sz="900" b="1">
                          <a:solidFill>
                            <a:srgbClr val="000000"/>
                          </a:solidFill>
                          <a:latin typeface="Century Gothic" panose="020B0502020202020204" pitchFamily="34" charset="0"/>
                        </a:rPr>
                        <a:t>Year 12</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Bridging Unit</a:t>
                      </a: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Introduction to A Level Photography</a:t>
                      </a: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Series of skills based workshops</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Skills based workshop and photography basics</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endParaRPr lang="en-GB" sz="900" b="0">
                        <a:solidFill>
                          <a:srgbClr val="000000"/>
                        </a:solidFill>
                        <a:latin typeface="Century Gothic" panose="020B0502020202020204" pitchFamily="34" charset="0"/>
                      </a:endParaRPr>
                    </a:p>
                    <a:p>
                      <a:pPr marL="0" marR="0" lvl="0" indent="0" algn="ctr" defTabSz="914400" rtl="0" fontAlgn="auto" hangingPunct="1">
                        <a:lnSpc>
                          <a:spcPct val="100000"/>
                        </a:lnSpc>
                        <a:spcBef>
                          <a:spcPts val="0"/>
                        </a:spcBef>
                        <a:spcAft>
                          <a:spcPts val="0"/>
                        </a:spcAft>
                        <a:buNone/>
                        <a:tabLst/>
                      </a:pPr>
                      <a:endParaRPr lang="en-GB" sz="900" b="0">
                        <a:solidFill>
                          <a:srgbClr val="000000"/>
                        </a:solidFill>
                        <a:latin typeface="Century Gothic" panose="020B0502020202020204" pitchFamily="34" charset="0"/>
                      </a:endParaRP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Skills based workshop and photography basics</a:t>
                      </a:r>
                    </a:p>
                    <a:p>
                      <a:pPr marL="0" marR="0" lvl="0" indent="0" algn="ctr" defTabSz="914400" rtl="0" fontAlgn="auto" hangingPunct="1">
                        <a:lnSpc>
                          <a:spcPct val="100000"/>
                        </a:lnSpc>
                        <a:spcBef>
                          <a:spcPts val="0"/>
                        </a:spcBef>
                        <a:spcAft>
                          <a:spcPts val="0"/>
                        </a:spcAft>
                        <a:buNone/>
                        <a:tabLst/>
                      </a:pPr>
                      <a:endParaRPr lang="en-GB" sz="900" b="0">
                        <a:solidFill>
                          <a:srgbClr val="000000"/>
                        </a:solidFill>
                        <a:latin typeface="Century Gothic" panose="020B0502020202020204" pitchFamily="34" charset="0"/>
                      </a:endParaRPr>
                    </a:p>
                    <a:p>
                      <a:pPr marL="0" marR="0" lvl="0" indent="0" algn="ctr" defTabSz="914400" rtl="0" fontAlgn="auto" hangingPunct="1">
                        <a:lnSpc>
                          <a:spcPct val="100000"/>
                        </a:lnSpc>
                        <a:spcBef>
                          <a:spcPts val="0"/>
                        </a:spcBef>
                        <a:spcAft>
                          <a:spcPts val="0"/>
                        </a:spcAft>
                        <a:buNone/>
                        <a:tabLst/>
                      </a:pPr>
                      <a:endParaRPr lang="en-GB" sz="900" b="0">
                        <a:solidFill>
                          <a:srgbClr val="000000"/>
                        </a:solidFill>
                        <a:latin typeface="Century Gothic" panose="020B0502020202020204" pitchFamily="34" charset="0"/>
                      </a:endParaRPr>
                    </a:p>
                    <a:p>
                      <a:pPr marL="0" marR="0" lvl="0" indent="0" algn="ctr" defTabSz="914400" rtl="0" fontAlgn="auto" hangingPunct="1">
                        <a:lnSpc>
                          <a:spcPct val="100000"/>
                        </a:lnSpc>
                        <a:spcBef>
                          <a:spcPts val="0"/>
                        </a:spcBef>
                        <a:spcAft>
                          <a:spcPts val="0"/>
                        </a:spcAft>
                        <a:buNone/>
                        <a:tabLst/>
                      </a:pPr>
                      <a:endParaRPr lang="en-GB" sz="900" b="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Component 1 (40%)</a:t>
                      </a: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Introduction to the Personal Investigation – choosing your focus</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Component 1 (40%)</a:t>
                      </a: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Personal Investigation AO1,2,3</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Component 1 (40%)</a:t>
                      </a: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Personal Investigation AO1,2,3</a:t>
                      </a:r>
                    </a:p>
                    <a:p>
                      <a:pPr lvl="0" algn="ctr"/>
                      <a:endParaRPr lang="en-GB" sz="900" b="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99798844"/>
                  </a:ext>
                </a:extLst>
              </a:tr>
              <a:tr h="632097">
                <a:tc>
                  <a:txBody>
                    <a:bodyPr/>
                    <a:lstStyle/>
                    <a:p>
                      <a:pPr lvl="0"/>
                      <a:r>
                        <a:rPr lang="en-GB" sz="900" b="1">
                          <a:solidFill>
                            <a:srgbClr val="000000"/>
                          </a:solidFill>
                          <a:latin typeface="Century Gothic" panose="020B0502020202020204" pitchFamily="34" charset="0"/>
                        </a:rPr>
                        <a:t>Year 13</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Component 1 (40%)</a:t>
                      </a: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Personal Investigation Essay</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Component 1 (40%)</a:t>
                      </a: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Personal Investigation Essay</a:t>
                      </a:r>
                    </a:p>
                    <a:p>
                      <a:pPr marL="0" marR="0" lvl="0" indent="0" algn="ctr" defTabSz="914400" rtl="0" fontAlgn="auto" hangingPunct="1">
                        <a:lnSpc>
                          <a:spcPct val="100000"/>
                        </a:lnSpc>
                        <a:spcBef>
                          <a:spcPts val="0"/>
                        </a:spcBef>
                        <a:spcAft>
                          <a:spcPts val="0"/>
                        </a:spcAft>
                        <a:buNone/>
                        <a:tabLst/>
                      </a:pPr>
                      <a:endParaRPr lang="en-GB" sz="900" b="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Component 2 (60%)</a:t>
                      </a: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Personal Investigation Submission EST</a:t>
                      </a: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Choice of questions from AQA</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Component 2 (60%)</a:t>
                      </a: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EST</a:t>
                      </a: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Choice of questions from AQA</a:t>
                      </a:r>
                    </a:p>
                    <a:p>
                      <a:pPr marL="0" marR="0" lvl="0" indent="0" algn="ctr" defTabSz="914400" rtl="0" fontAlgn="auto" hangingPunct="1">
                        <a:lnSpc>
                          <a:spcPct val="100000"/>
                        </a:lnSpc>
                        <a:spcBef>
                          <a:spcPts val="0"/>
                        </a:spcBef>
                        <a:spcAft>
                          <a:spcPts val="0"/>
                        </a:spcAft>
                        <a:buNone/>
                        <a:tabLst/>
                      </a:pPr>
                      <a:endParaRPr lang="en-GB" sz="900" b="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Component 2 (60%)</a:t>
                      </a: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EST</a:t>
                      </a:r>
                    </a:p>
                    <a:p>
                      <a:pPr marL="0" marR="0" lvl="0" indent="0" algn="ctr" defTabSz="914400" rtl="0" fontAlgn="auto" hangingPunct="1">
                        <a:lnSpc>
                          <a:spcPct val="100000"/>
                        </a:lnSpc>
                        <a:spcBef>
                          <a:spcPts val="0"/>
                        </a:spcBef>
                        <a:spcAft>
                          <a:spcPts val="0"/>
                        </a:spcAft>
                        <a:buNone/>
                        <a:tabLst/>
                      </a:pPr>
                      <a:r>
                        <a:rPr lang="en-GB" sz="900" b="0">
                          <a:solidFill>
                            <a:srgbClr val="000000"/>
                          </a:solidFill>
                          <a:latin typeface="Century Gothic" panose="020B0502020202020204" pitchFamily="34" charset="0"/>
                        </a:rPr>
                        <a:t>Choice of questions from AQA</a:t>
                      </a:r>
                    </a:p>
                    <a:p>
                      <a:pPr lvl="0" algn="ctr"/>
                      <a:endParaRPr lang="en-GB" sz="900" b="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900" b="0" dirty="0">
                          <a:solidFill>
                            <a:srgbClr val="000000"/>
                          </a:solidFill>
                          <a:latin typeface="Century Gothic" panose="020B0502020202020204" pitchFamily="34" charset="0"/>
                        </a:rPr>
                        <a:t>Competition of EST and 15 hour submission</a:t>
                      </a:r>
                    </a:p>
                    <a:p>
                      <a:pPr lvl="0" algn="ctr"/>
                      <a:endParaRPr lang="en-GB" sz="900" b="0" dirty="0">
                        <a:solidFill>
                          <a:srgbClr val="000000"/>
                        </a:solidFill>
                        <a:latin typeface="Century Gothic" panose="020B0502020202020204" pitchFamily="34" charset="0"/>
                      </a:endParaRPr>
                    </a:p>
                    <a:p>
                      <a:pPr lvl="0" algn="ctr"/>
                      <a:r>
                        <a:rPr lang="en-GB" sz="900" b="0" dirty="0">
                          <a:solidFill>
                            <a:srgbClr val="000000"/>
                          </a:solidFill>
                          <a:latin typeface="Century Gothic" panose="020B0502020202020204" pitchFamily="34" charset="0"/>
                        </a:rPr>
                        <a:t>End of course</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172352379"/>
                  </a:ext>
                </a:extLst>
              </a:tr>
            </a:tbl>
          </a:graphicData>
        </a:graphic>
      </p:graphicFrame>
      <p:pic>
        <p:nvPicPr>
          <p:cNvPr id="5" name="Picture 17" descr="A picture containing screenshot, text&#10;&#10;Description automatically generated">
            <a:extLst>
              <a:ext uri="{FF2B5EF4-FFF2-40B4-BE49-F238E27FC236}">
                <a16:creationId xmlns:a16="http://schemas.microsoft.com/office/drawing/2014/main" id="{4E57E411-9B33-63E0-A7F9-89C90708883A}"/>
              </a:ext>
            </a:extLst>
          </p:cNvPr>
          <p:cNvPicPr>
            <a:picLocks noChangeAspect="1"/>
          </p:cNvPicPr>
          <p:nvPr/>
        </p:nvPicPr>
        <p:blipFill>
          <a:blip r:embed="rId2"/>
          <a:srcRect r="82883" b="-2105"/>
          <a:stretch>
            <a:fillRect/>
          </a:stretch>
        </p:blipFill>
        <p:spPr>
          <a:xfrm>
            <a:off x="11577575" y="44000"/>
            <a:ext cx="551017" cy="456980"/>
          </a:xfrm>
          <a:prstGeom prst="rect">
            <a:avLst/>
          </a:prstGeom>
          <a:noFill/>
          <a:ln cap="flat">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df912826-8516-4780-a240-937a022396b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4A62F338925924E9E933A9C72C48095" ma:contentTypeVersion="11" ma:contentTypeDescription="Create a new document." ma:contentTypeScope="" ma:versionID="ba6736478e0bd9d1db6f87034d8018d5">
  <xsd:schema xmlns:xsd="http://www.w3.org/2001/XMLSchema" xmlns:xs="http://www.w3.org/2001/XMLSchema" xmlns:p="http://schemas.microsoft.com/office/2006/metadata/properties" xmlns:ns3="df912826-8516-4780-a240-937a022396b3" xmlns:ns4="00544589-e2c8-41c7-9b68-ec4b06bd366f" targetNamespace="http://schemas.microsoft.com/office/2006/metadata/properties" ma:root="true" ma:fieldsID="f624d73587754b0a8a98a45da29516b1" ns3:_="" ns4:_="">
    <xsd:import namespace="df912826-8516-4780-a240-937a022396b3"/>
    <xsd:import namespace="00544589-e2c8-41c7-9b68-ec4b06bd366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LengthInSecond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912826-8516-4780-a240-937a022396b3"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_activity" ma:index="17" nillable="true" ma:displayName="_activity" ma:hidden="true" ma:internalName="_activity">
      <xsd:simpleType>
        <xsd:restriction base="dms:Note"/>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0544589-e2c8-41c7-9b68-ec4b06bd366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E7B59D-55EE-41FD-B14D-9E12995D97CF}">
  <ds:schemaRefs>
    <ds:schemaRef ds:uri="http://schemas.openxmlformats.org/package/2006/metadata/core-properties"/>
    <ds:schemaRef ds:uri="http://schemas.microsoft.com/office/2006/metadata/properties"/>
    <ds:schemaRef ds:uri="http://schemas.microsoft.com/office/2006/documentManagement/types"/>
    <ds:schemaRef ds:uri="00544589-e2c8-41c7-9b68-ec4b06bd366f"/>
    <ds:schemaRef ds:uri="http://purl.org/dc/elements/1.1/"/>
    <ds:schemaRef ds:uri="http://purl.org/dc/dcmitype/"/>
    <ds:schemaRef ds:uri="http://purl.org/dc/terms/"/>
    <ds:schemaRef ds:uri="http://schemas.microsoft.com/office/infopath/2007/PartnerControls"/>
    <ds:schemaRef ds:uri="df912826-8516-4780-a240-937a022396b3"/>
    <ds:schemaRef ds:uri="http://www.w3.org/XML/1998/namespace"/>
  </ds:schemaRefs>
</ds:datastoreItem>
</file>

<file path=customXml/itemProps2.xml><?xml version="1.0" encoding="utf-8"?>
<ds:datastoreItem xmlns:ds="http://schemas.openxmlformats.org/officeDocument/2006/customXml" ds:itemID="{0AC530AF-CC73-431F-8A73-4B7D616FB7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912826-8516-4780-a240-937a022396b3"/>
    <ds:schemaRef ds:uri="00544589-e2c8-41c7-9b68-ec4b06bd36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F8EB33B-F5DF-4AB8-BCCC-6067640B15C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3277</TotalTime>
  <Words>316</Words>
  <Application>Microsoft Office PowerPoint</Application>
  <PresentationFormat>Widescreen</PresentationFormat>
  <Paragraphs>40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BTHCC Photography Curriculum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BTHCC Classics Curriculum 2023-24</dc:title>
  <dc:creator>Antonia Butterworth</dc:creator>
  <cp:lastModifiedBy>Mrs L Hussain</cp:lastModifiedBy>
  <cp:revision>19</cp:revision>
  <dcterms:created xsi:type="dcterms:W3CDTF">2023-09-20T20:56:41Z</dcterms:created>
  <dcterms:modified xsi:type="dcterms:W3CDTF">2024-10-01T11:51:42Z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0x01010064A62F338925924E9E933A9C72C48095</vt:lpwstr>
  </property>
</Properties>
</file>