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
  </p:notesMasterIdLst>
  <p:sldIdLst>
    <p:sldId id="256" r:id="rId2"/>
  </p:sldIdLst>
  <p:sldSz cx="12192000" cy="6858000"/>
  <p:notesSz cx="6858000" cy="9144000"/>
  <p:embeddedFontLst>
    <p:embeddedFont>
      <p:font typeface="Calibri" panose="020F0502020204030204" pitchFamily="34" charset="0"/>
      <p:regular r:id="rId4"/>
      <p:bold r:id="rId5"/>
      <p:italic r:id="rId6"/>
      <p:boldItalic r:id="rId7"/>
    </p:embeddedFont>
    <p:embeddedFont>
      <p:font typeface="Century Gothic" panose="020B0502020202020204" pitchFamily="34" charset="0"/>
      <p:regular r:id="rId8"/>
      <p:bold r:id="rId9"/>
      <p:italic r:id="rId10"/>
      <p:boldItalic r:id="rId11"/>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12" roundtripDataSignature="AMtx7mi4wq4L7K5vQ4/3wmZL/KIPKS63z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7A371D0B-DC2D-4E00-9634-E341AA0C99DD}">
  <a:tblStyle styleId="{7A371D0B-DC2D-4E00-9634-E341AA0C99DD}"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14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5.fntdata"/><Relationship Id="rId13" Type="http://schemas.openxmlformats.org/officeDocument/2006/relationships/presProps" Target="presProps.xml"/><Relationship Id="rId3" Type="http://schemas.openxmlformats.org/officeDocument/2006/relationships/notesMaster" Target="notesMasters/notesMaster1.xml"/><Relationship Id="rId7" Type="http://schemas.openxmlformats.org/officeDocument/2006/relationships/font" Target="fonts/font4.fntdata"/><Relationship Id="rId12" Type="http://customschemas.google.com/relationships/presentationmetadata" Target="metadata"/><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font" Target="fonts/font3.fntdata"/><Relationship Id="rId11" Type="http://schemas.openxmlformats.org/officeDocument/2006/relationships/font" Target="fonts/font8.fntdata"/><Relationship Id="rId5" Type="http://schemas.openxmlformats.org/officeDocument/2006/relationships/font" Target="fonts/font2.fntdata"/><Relationship Id="rId15" Type="http://schemas.openxmlformats.org/officeDocument/2006/relationships/theme" Target="theme/theme1.xml"/><Relationship Id="rId10" Type="http://schemas.openxmlformats.org/officeDocument/2006/relationships/font" Target="fonts/font7.fntdata"/><Relationship Id="rId4" Type="http://schemas.openxmlformats.org/officeDocument/2006/relationships/font" Target="fonts/font1.fntdata"/><Relationship Id="rId9" Type="http://schemas.openxmlformats.org/officeDocument/2006/relationships/font" Target="fonts/font6.fntdata"/><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4" name="Google Shape;14;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26" name="Google Shape;2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39" name="Google Shape;3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1" name="Google Shape;4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0"/>
        <p:cNvGrpSpPr/>
        <p:nvPr/>
      </p:nvGrpSpPr>
      <p:grpSpPr>
        <a:xfrm>
          <a:off x="0" y="0"/>
          <a:ext cx="0" cy="0"/>
          <a:chOff x="0" y="0"/>
          <a:chExt cx="0" cy="0"/>
        </a:xfrm>
      </p:grpSpPr>
      <p:sp>
        <p:nvSpPr>
          <p:cNvPr id="51" name="Google Shape;5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1"/>
          <p:cNvSpPr>
            <a:spLocks noGrp="1"/>
          </p:cNvSpPr>
          <p:nvPr>
            <p:ph type="pic" idx="2"/>
          </p:nvPr>
        </p:nvSpPr>
        <p:spPr>
          <a:xfrm>
            <a:off x="5183188" y="987425"/>
            <a:ext cx="6172200" cy="4873625"/>
          </a:xfrm>
          <a:prstGeom prst="rect">
            <a:avLst/>
          </a:prstGeom>
          <a:noFill/>
          <a:ln>
            <a:noFill/>
          </a:ln>
        </p:spPr>
      </p:sp>
      <p:sp>
        <p:nvSpPr>
          <p:cNvPr id="64" name="Google Shape;6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
          <p:cNvSpPr txBox="1">
            <a:spLocks noGrp="1"/>
          </p:cNvSpPr>
          <p:nvPr>
            <p:ph type="title"/>
          </p:nvPr>
        </p:nvSpPr>
        <p:spPr>
          <a:xfrm>
            <a:off x="89556" y="94585"/>
            <a:ext cx="11223766" cy="355820"/>
          </a:xfrm>
          <a:prstGeom prst="rect">
            <a:avLst/>
          </a:prstGeom>
          <a:solidFill>
            <a:srgbClr val="F2F2F2"/>
          </a:solid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400"/>
              <a:buFont typeface="Century Gothic"/>
              <a:buNone/>
            </a:pPr>
            <a:r>
              <a:rPr lang="en-GB" sz="1400" b="1">
                <a:latin typeface="Century Gothic"/>
                <a:ea typeface="Century Gothic"/>
                <a:cs typeface="Century Gothic"/>
                <a:sym typeface="Century Gothic"/>
              </a:rPr>
              <a:t>BTHCC Food and Nutrition Curriculum 2025-26 </a:t>
            </a:r>
            <a:endParaRPr sz="1400" b="1">
              <a:latin typeface="Century Gothic"/>
              <a:ea typeface="Century Gothic"/>
              <a:cs typeface="Century Gothic"/>
              <a:sym typeface="Century Gothic"/>
            </a:endParaRPr>
          </a:p>
        </p:txBody>
      </p:sp>
      <p:pic>
        <p:nvPicPr>
          <p:cNvPr id="85" name="Google Shape;85;p1" descr="A picture containing screenshot, text&#10;&#10;Description automatically generated"/>
          <p:cNvPicPr preferRelativeResize="0"/>
          <p:nvPr/>
        </p:nvPicPr>
        <p:blipFill rotWithShape="1">
          <a:blip r:embed="rId3">
            <a:alphaModFix/>
          </a:blip>
          <a:srcRect r="82883" b="-2104"/>
          <a:stretch/>
        </p:blipFill>
        <p:spPr>
          <a:xfrm>
            <a:off x="11577575" y="44000"/>
            <a:ext cx="551017" cy="456980"/>
          </a:xfrm>
          <a:prstGeom prst="rect">
            <a:avLst/>
          </a:prstGeom>
          <a:noFill/>
          <a:ln>
            <a:noFill/>
          </a:ln>
        </p:spPr>
      </p:pic>
      <p:graphicFrame>
        <p:nvGraphicFramePr>
          <p:cNvPr id="86" name="Google Shape;86;p1"/>
          <p:cNvGraphicFramePr/>
          <p:nvPr>
            <p:extLst>
              <p:ext uri="{D42A27DB-BD31-4B8C-83A1-F6EECF244321}">
                <p14:modId xmlns:p14="http://schemas.microsoft.com/office/powerpoint/2010/main" val="2222233359"/>
              </p:ext>
            </p:extLst>
          </p:nvPr>
        </p:nvGraphicFramePr>
        <p:xfrm>
          <a:off x="141840" y="925505"/>
          <a:ext cx="11992125" cy="3341765"/>
        </p:xfrm>
        <a:graphic>
          <a:graphicData uri="http://schemas.openxmlformats.org/drawingml/2006/table">
            <a:tbl>
              <a:tblPr firstRow="1" bandRow="1">
                <a:noFill/>
                <a:tableStyleId>{7A371D0B-DC2D-4E00-9634-E341AA0C99DD}</a:tableStyleId>
              </a:tblPr>
              <a:tblGrid>
                <a:gridCol w="768700">
                  <a:extLst>
                    <a:ext uri="{9D8B030D-6E8A-4147-A177-3AD203B41FA5}">
                      <a16:colId xmlns:a16="http://schemas.microsoft.com/office/drawing/2014/main" val="20000"/>
                    </a:ext>
                  </a:extLst>
                </a:gridCol>
                <a:gridCol w="2127275">
                  <a:extLst>
                    <a:ext uri="{9D8B030D-6E8A-4147-A177-3AD203B41FA5}">
                      <a16:colId xmlns:a16="http://schemas.microsoft.com/office/drawing/2014/main" val="20001"/>
                    </a:ext>
                  </a:extLst>
                </a:gridCol>
                <a:gridCol w="1617450">
                  <a:extLst>
                    <a:ext uri="{9D8B030D-6E8A-4147-A177-3AD203B41FA5}">
                      <a16:colId xmlns:a16="http://schemas.microsoft.com/office/drawing/2014/main" val="20002"/>
                    </a:ext>
                  </a:extLst>
                </a:gridCol>
                <a:gridCol w="1923625">
                  <a:extLst>
                    <a:ext uri="{9D8B030D-6E8A-4147-A177-3AD203B41FA5}">
                      <a16:colId xmlns:a16="http://schemas.microsoft.com/office/drawing/2014/main" val="20003"/>
                    </a:ext>
                  </a:extLst>
                </a:gridCol>
                <a:gridCol w="1815725">
                  <a:extLst>
                    <a:ext uri="{9D8B030D-6E8A-4147-A177-3AD203B41FA5}">
                      <a16:colId xmlns:a16="http://schemas.microsoft.com/office/drawing/2014/main" val="20004"/>
                    </a:ext>
                  </a:extLst>
                </a:gridCol>
                <a:gridCol w="1869675">
                  <a:extLst>
                    <a:ext uri="{9D8B030D-6E8A-4147-A177-3AD203B41FA5}">
                      <a16:colId xmlns:a16="http://schemas.microsoft.com/office/drawing/2014/main" val="20005"/>
                    </a:ext>
                  </a:extLst>
                </a:gridCol>
                <a:gridCol w="1869675">
                  <a:extLst>
                    <a:ext uri="{9D8B030D-6E8A-4147-A177-3AD203B41FA5}">
                      <a16:colId xmlns:a16="http://schemas.microsoft.com/office/drawing/2014/main" val="20006"/>
                    </a:ext>
                  </a:extLst>
                </a:gridCol>
              </a:tblGrid>
              <a:tr h="385175">
                <a:tc>
                  <a:txBody>
                    <a:bodyPr/>
                    <a:lstStyle/>
                    <a:p>
                      <a:pPr marL="0" marR="0" lvl="0" indent="0" algn="l"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KS3</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Term 1</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Term 2</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spcBef>
                          <a:spcPts val="0"/>
                        </a:spcBef>
                        <a:spcAft>
                          <a:spcPts val="0"/>
                        </a:spcAft>
                        <a:buNone/>
                      </a:pPr>
                      <a:r>
                        <a:rPr lang="en-GB" sz="1100" b="1" u="none" strike="noStrike" cap="none">
                          <a:solidFill>
                            <a:schemeClr val="dk1"/>
                          </a:solidFill>
                          <a:latin typeface="Century Gothic"/>
                          <a:ea typeface="Century Gothic"/>
                          <a:cs typeface="Century Gothic"/>
                          <a:sym typeface="Century Gothic"/>
                        </a:rPr>
                        <a:t>Term 3</a:t>
                      </a:r>
                      <a:endParaRPr/>
                    </a:p>
                  </a:txBody>
                  <a:tcPr marL="91450" marR="91450" marT="45725" marB="45725" anchor="ctr">
                    <a:lnL w="12700" cap="flat" cmpd="sng">
                      <a:solidFill>
                        <a:schemeClr val="dk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extLst>
                  <a:ext uri="{0D108BD9-81ED-4DB2-BD59-A6C34878D82A}">
                    <a16:rowId xmlns:a16="http://schemas.microsoft.com/office/drawing/2014/main" val="10000"/>
                  </a:ext>
                </a:extLst>
              </a:tr>
              <a:tr h="904125">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7</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Hygiene &amp; Safety - </a:t>
                      </a:r>
                      <a:r>
                        <a:rPr lang="en-GB" sz="800" b="0" u="none" strike="noStrike" cap="none">
                          <a:solidFill>
                            <a:srgbClr val="000000"/>
                          </a:solidFill>
                          <a:latin typeface="Century Gothic"/>
                          <a:ea typeface="Century Gothic"/>
                          <a:cs typeface="Century Gothic"/>
                          <a:sym typeface="Century Gothic"/>
                        </a:rPr>
                        <a:t>introduction</a:t>
                      </a:r>
                      <a:endParaRPr/>
                    </a:p>
                    <a:p>
                      <a:pPr marL="0" marR="0" lvl="0" indent="0" algn="l"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Baseline assessment </a:t>
                      </a:r>
                      <a:endParaRPr sz="800" b="1"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and Health</a:t>
                      </a:r>
                      <a:endParaRPr/>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Eatwell Guide</a:t>
                      </a:r>
                      <a:endParaRPr/>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8 Tips for Healthy Eating (Part 1)</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Don’t skip breakfast</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Eat less saturated fat</a:t>
                      </a:r>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Fruit Salad</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Apple Crumble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Festive Bake</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Nutrition and Health</a:t>
                      </a:r>
                      <a:endParaRPr dirty="0"/>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8 Tips for Healthy Eating (Part 2)</a:t>
                      </a:r>
                      <a:endParaRPr dirty="0"/>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b="0" u="none" strike="noStrike" cap="none" dirty="0">
                          <a:solidFill>
                            <a:srgbClr val="FF0000"/>
                          </a:solidFill>
                          <a:latin typeface="Century Gothic"/>
                          <a:ea typeface="Century Gothic"/>
                          <a:cs typeface="Century Gothic"/>
                          <a:sym typeface="Century Gothic"/>
                        </a:rPr>
                        <a:t>Assessment so far…</a:t>
                      </a:r>
                      <a:endParaRPr lang="en-GB" sz="800" b="0" u="none" strike="noStrike" cap="none" dirty="0">
                        <a:solidFill>
                          <a:srgbClr val="000000"/>
                        </a:solidFill>
                        <a:latin typeface="Century Gothic"/>
                        <a:ea typeface="Century Gothic"/>
                        <a:cs typeface="Century Gothic"/>
                        <a:sym typeface="Century Gothic"/>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Eat less sugar</a:t>
                      </a: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Base meals on starchy carbohydrates &amp; eat more fibre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Eat less salt</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Goujons (Chicken, fish or haloumi)</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Sausage Rolls (Homemade shortcrust pastry)</a:t>
                      </a:r>
                      <a:endParaRPr sz="800" b="1" u="none" strike="noStrike" cap="none">
                        <a:solidFill>
                          <a:srgbClr val="000000"/>
                        </a:solidFill>
                        <a:latin typeface="Century Gothic"/>
                        <a:ea typeface="Century Gothic"/>
                        <a:cs typeface="Century Gothic"/>
                        <a:sym typeface="Century Gothic"/>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and Health</a:t>
                      </a:r>
                      <a:endParaRPr/>
                    </a:p>
                    <a:p>
                      <a:pPr marL="0" marR="0" lvl="0" indent="0" algn="l"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8 Tips for Healthy Eating (Part 3)</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Eat more fruit and vegetables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Eat more fish</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Get active and stay hydrated</a:t>
                      </a:r>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Pasta Salad</a:t>
                      </a:r>
                      <a:endParaRPr/>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a:solidFill>
                            <a:srgbClr val="FF0000"/>
                          </a:solidFill>
                          <a:latin typeface="Century Gothic"/>
                          <a:ea typeface="Century Gothic"/>
                          <a:cs typeface="Century Gothic"/>
                          <a:sym typeface="Century Gothic"/>
                        </a:rPr>
                        <a:t>Fish Finger Sandwich (homemade Ketchup). Assessed Practical </a:t>
                      </a:r>
                      <a:endParaRPr>
                        <a:solidFill>
                          <a:srgbClr val="FF0000"/>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Bolognese Sauce</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Pizza Toast </a:t>
                      </a:r>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80930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8</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Hygiene &amp; Safety - </a:t>
                      </a:r>
                      <a:r>
                        <a:rPr lang="en-GB" sz="800" b="0" u="none" strike="noStrike" cap="none">
                          <a:solidFill>
                            <a:srgbClr val="000000"/>
                          </a:solidFill>
                          <a:latin typeface="Century Gothic"/>
                          <a:ea typeface="Century Gothic"/>
                          <a:cs typeface="Century Gothic"/>
                          <a:sym typeface="Century Gothic"/>
                        </a:rPr>
                        <a:t>recap</a:t>
                      </a:r>
                      <a:endParaRPr/>
                    </a:p>
                    <a:p>
                      <a:pPr marL="0" marR="0" lvl="0" indent="0" algn="l"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Baseline assessment </a:t>
                      </a:r>
                      <a:endParaRPr sz="800" b="1" u="none" strike="noStrike" cap="none">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Choice</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Vegetarian Diets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Food Labelling</a:t>
                      </a:r>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Scones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Vegetarian Cous </a:t>
                      </a:r>
                      <a:r>
                        <a:rPr lang="en-GB" sz="800" b="0" u="none" strike="noStrike" cap="none" dirty="0" err="1">
                          <a:solidFill>
                            <a:srgbClr val="000000"/>
                          </a:solidFill>
                          <a:latin typeface="Century Gothic"/>
                          <a:ea typeface="Century Gothic"/>
                          <a:cs typeface="Century Gothic"/>
                          <a:sym typeface="Century Gothic"/>
                        </a:rPr>
                        <a:t>Cous</a:t>
                      </a:r>
                      <a:r>
                        <a:rPr lang="en-GB" sz="800" b="0" u="none" strike="noStrike" cap="none" dirty="0">
                          <a:solidFill>
                            <a:srgbClr val="000000"/>
                          </a:solidFill>
                          <a:latin typeface="Century Gothic"/>
                          <a:ea typeface="Century Gothic"/>
                          <a:cs typeface="Century Gothic"/>
                          <a:sym typeface="Century Gothic"/>
                        </a:rPr>
                        <a:t> Salad</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Soup (Tomato and Red Pepper)</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Choice</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Intolerance and allergies</a:t>
                      </a:r>
                      <a:endParaRPr/>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a:solidFill>
                            <a:srgbClr val="FF0000"/>
                          </a:solidFill>
                          <a:latin typeface="Century Gothic"/>
                          <a:ea typeface="Century Gothic"/>
                          <a:cs typeface="Century Gothic"/>
                          <a:sym typeface="Century Gothic"/>
                        </a:rPr>
                        <a:t>Assessment so far…</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Medical diets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Diet and Stages of life</a:t>
                      </a:r>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Gluten Free cake investigation</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Thai Chicken Curry and Rice</a:t>
                      </a:r>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a:t>
                      </a:r>
                      <a:r>
                        <a:rPr lang="en-GB" sz="800" b="1" dirty="0">
                          <a:solidFill>
                            <a:srgbClr val="000000"/>
                          </a:solidFill>
                          <a:latin typeface="Century Gothic"/>
                          <a:ea typeface="Century Gothic"/>
                          <a:cs typeface="Century Gothic"/>
                          <a:sym typeface="Century Gothic"/>
                        </a:rPr>
                        <a:t>Choice </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British and International Cuisine</a:t>
                      </a:r>
                      <a:endParaRPr dirty="0"/>
                    </a:p>
                    <a:p>
                      <a:pPr marL="171450" marR="0" lvl="0" indent="-120650" algn="l" rtl="0">
                        <a:lnSpc>
                          <a:spcPct val="100000"/>
                        </a:lnSpc>
                        <a:spcBef>
                          <a:spcPts val="0"/>
                        </a:spcBef>
                        <a:spcAft>
                          <a:spcPts val="0"/>
                        </a:spcAft>
                        <a:buClr>
                          <a:schemeClr val="dk1"/>
                        </a:buClr>
                        <a:buSzPts val="800"/>
                        <a:buFont typeface="Arial"/>
                        <a:buNone/>
                      </a:pPr>
                      <a:endParaRPr sz="800" b="0" u="none" strike="noStrike" cap="none" dirty="0">
                        <a:solidFill>
                          <a:srgbClr val="000000"/>
                        </a:solidFill>
                        <a:latin typeface="Century Gothic"/>
                        <a:ea typeface="Century Gothic"/>
                        <a:cs typeface="Century Gothic"/>
                        <a:sym typeface="Century Gothic"/>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FF0000"/>
                        </a:buClr>
                        <a:buSzPts val="800"/>
                        <a:buFont typeface="Arial"/>
                        <a:buChar char="•"/>
                      </a:pPr>
                      <a:r>
                        <a:rPr lang="en-GB" sz="800" b="0" u="none" strike="noStrike" cap="none" dirty="0">
                          <a:solidFill>
                            <a:srgbClr val="FF0000"/>
                          </a:solidFill>
                          <a:latin typeface="Century Gothic"/>
                          <a:ea typeface="Century Gothic"/>
                          <a:cs typeface="Century Gothic"/>
                          <a:sym typeface="Century Gothic"/>
                        </a:rPr>
                        <a:t>Chicken Vegetable Stir Fry Assessed Practical </a:t>
                      </a:r>
                      <a:endParaRPr dirty="0">
                        <a:solidFill>
                          <a:srgbClr val="FF0000"/>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Yeast Base Pizza </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Swiss Roll</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Banana and Oat Muffins </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113745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9</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Hygiene &amp; Safety – </a:t>
                      </a:r>
                      <a:r>
                        <a:rPr lang="en-GB" sz="800" b="0" u="none" strike="noStrike" cap="none" dirty="0">
                          <a:solidFill>
                            <a:srgbClr val="000000"/>
                          </a:solidFill>
                          <a:latin typeface="Century Gothic"/>
                          <a:ea typeface="Century Gothic"/>
                          <a:cs typeface="Century Gothic"/>
                          <a:sym typeface="Century Gothic"/>
                        </a:rPr>
                        <a:t>4C’s of Food Poisoning</a:t>
                      </a:r>
                      <a:endParaRPr dirty="0"/>
                    </a:p>
                    <a:p>
                      <a:pPr marL="0" marR="0" lvl="0" indent="0" algn="l"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Baseline assessment </a:t>
                      </a:r>
                      <a:endParaRPr sz="800" b="1"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Choice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Religious Diets</a:t>
                      </a:r>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b="0" u="none" strike="noStrike" cap="none" dirty="0">
                          <a:solidFill>
                            <a:srgbClr val="FF0000"/>
                          </a:solidFill>
                          <a:latin typeface="Century Gothic"/>
                          <a:ea typeface="Century Gothic"/>
                          <a:cs typeface="Century Gothic"/>
                          <a:sym typeface="Century Gothic"/>
                        </a:rPr>
                        <a:t>Assessment so far…</a:t>
                      </a:r>
                      <a:endParaRPr sz="800" dirty="0"/>
                    </a:p>
                    <a:p>
                      <a:pPr marL="0" marR="0" lvl="0" indent="0" algn="l" rtl="0">
                        <a:lnSpc>
                          <a:spcPct val="100000"/>
                        </a:lnSpc>
                        <a:spcBef>
                          <a:spcPts val="0"/>
                        </a:spcBef>
                        <a:spcAft>
                          <a:spcPts val="0"/>
                        </a:spcAft>
                        <a:buClr>
                          <a:schemeClr val="dk1"/>
                        </a:buClr>
                        <a:buSzPts val="800"/>
                        <a:buFont typeface="Arial"/>
                        <a:buNone/>
                      </a:pPr>
                      <a:endParaRPr sz="800" b="1"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Science</a:t>
                      </a:r>
                      <a:endParaRPr sz="800" b="0" u="none" strike="noStrike" cap="none" dirty="0">
                        <a:solidFill>
                          <a:srgbClr val="000000"/>
                        </a:solidFill>
                        <a:latin typeface="Century Gothic"/>
                        <a:ea typeface="Century Gothic"/>
                        <a:cs typeface="Century Gothic"/>
                        <a:sym typeface="Century Gothic"/>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Sensory Analysis</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a:solidFill>
                            <a:srgbClr val="000000"/>
                          </a:solidFill>
                          <a:latin typeface="Century Gothic"/>
                          <a:ea typeface="Century Gothic"/>
                          <a:cs typeface="Century Gothic"/>
                          <a:sym typeface="Century Gothic"/>
                        </a:rPr>
                        <a:t>Food Preparation Skills</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Meat Pie</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Chicken Tikka Masala with naan bread</a:t>
                      </a:r>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a:solidFill>
                            <a:srgbClr val="000000"/>
                          </a:solidFill>
                          <a:latin typeface="Century Gothic"/>
                          <a:ea typeface="Century Gothic"/>
                          <a:cs typeface="Century Gothic"/>
                          <a:sym typeface="Century Gothic"/>
                        </a:rPr>
                        <a:t>Enchiladas</a:t>
                      </a:r>
                      <a:endParaRPr/>
                    </a:p>
                    <a:p>
                      <a:pPr marL="0" marR="0" lvl="0" indent="0" algn="l" rtl="0">
                        <a:lnSpc>
                          <a:spcPct val="100000"/>
                        </a:lnSpc>
                        <a:spcBef>
                          <a:spcPts val="0"/>
                        </a:spcBef>
                        <a:spcAft>
                          <a:spcPts val="0"/>
                        </a:spcAft>
                        <a:buClr>
                          <a:schemeClr val="dk1"/>
                        </a:buClr>
                        <a:buSzPts val="800"/>
                        <a:buFont typeface="Arial"/>
                        <a:buNone/>
                      </a:pPr>
                      <a:endParaRPr sz="800" b="0" u="none" strike="noStrike" cap="none">
                        <a:solidFill>
                          <a:srgbClr val="000000"/>
                        </a:solidFill>
                        <a:latin typeface="Century Gothic"/>
                        <a:ea typeface="Century Gothic"/>
                        <a:cs typeface="Century Gothic"/>
                        <a:sym typeface="Century Gothic"/>
                      </a:endParaRPr>
                    </a:p>
                    <a:p>
                      <a:pPr marL="171450" marR="0" lvl="0" indent="-120650" algn="l" rtl="0">
                        <a:lnSpc>
                          <a:spcPct val="100000"/>
                        </a:lnSpc>
                        <a:spcBef>
                          <a:spcPts val="0"/>
                        </a:spcBef>
                        <a:spcAft>
                          <a:spcPts val="0"/>
                        </a:spcAft>
                        <a:buClr>
                          <a:schemeClr val="dk1"/>
                        </a:buClr>
                        <a:buSzPts val="800"/>
                        <a:buFont typeface="Arial"/>
                        <a:buNone/>
                      </a:pPr>
                      <a:endParaRPr sz="800" b="0" u="none" strike="noStrike" cap="none">
                        <a:solidFill>
                          <a:srgbClr val="000000"/>
                        </a:solidFill>
                        <a:latin typeface="Century Gothic"/>
                        <a:ea typeface="Century Gothic"/>
                        <a:cs typeface="Century Gothic"/>
                        <a:sym typeface="Century Gothic"/>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Science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Enzymic Browning</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Mini NEA1 – Food Science Investigation</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rgbClr val="000000"/>
                        </a:solidFill>
                        <a:latin typeface="Century Gothic"/>
                        <a:ea typeface="Century Gothic"/>
                        <a:cs typeface="Century Gothic"/>
                        <a:sym typeface="Century Gothic"/>
                      </a:endParaRPr>
                    </a:p>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sym typeface="Century Gothic"/>
                        </a:rPr>
                        <a:t>Food Provenance </a:t>
                      </a:r>
                      <a:endParaRPr lang="en-GB" sz="1400" b="1" u="none" strike="noStrike" cap="none" dirty="0">
                        <a:solidFill>
                          <a:schemeClr val="dk1"/>
                        </a:solidFill>
                        <a:latin typeface="Calibri"/>
                        <a:ea typeface="Calibri"/>
                        <a:cs typeface="Calibri"/>
                        <a:sym typeface="Arial"/>
                      </a:endParaRPr>
                    </a:p>
                    <a:p>
                      <a:pPr marL="1714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u="none" strike="noStrike" cap="none" dirty="0">
                          <a:solidFill>
                            <a:srgbClr val="000000"/>
                          </a:solidFill>
                          <a:latin typeface="Century Gothic"/>
                          <a:ea typeface="Century Gothic"/>
                          <a:cs typeface="Century Gothic"/>
                          <a:sym typeface="Century Gothic"/>
                        </a:rPr>
                        <a:t>Seasonality and Food miles </a:t>
                      </a:r>
                      <a:endParaRPr sz="800" b="0" u="none" strike="noStrike" cap="none" dirty="0">
                        <a:solidFill>
                          <a:srgbClr val="000000"/>
                        </a:solidFill>
                        <a:latin typeface="Century Gothic"/>
                        <a:ea typeface="Century Gothic"/>
                        <a:cs typeface="Century Gothic"/>
                        <a:sym typeface="Century Gothic"/>
                      </a:endParaRPr>
                    </a:p>
                    <a:p>
                      <a:pPr marL="171450" marR="0" lvl="0" indent="-120650" algn="l" rtl="0">
                        <a:lnSpc>
                          <a:spcPct val="100000"/>
                        </a:lnSpc>
                        <a:spcBef>
                          <a:spcPts val="0"/>
                        </a:spcBef>
                        <a:spcAft>
                          <a:spcPts val="0"/>
                        </a:spcAft>
                        <a:buClr>
                          <a:schemeClr val="dk1"/>
                        </a:buClr>
                        <a:buSzPts val="800"/>
                        <a:buFont typeface="Arial"/>
                        <a:buNone/>
                      </a:pPr>
                      <a:endParaRPr sz="800" b="0" u="none" strike="noStrike" cap="none" dirty="0">
                        <a:solidFill>
                          <a:srgbClr val="000000"/>
                        </a:solidFill>
                        <a:latin typeface="Century Gothic"/>
                        <a:ea typeface="Century Gothic"/>
                        <a:cs typeface="Century Gothic"/>
                        <a:sym typeface="Century Gothic"/>
                      </a:endParaRPr>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Lasagne</a:t>
                      </a:r>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b="0" u="none" strike="noStrike" cap="none" dirty="0">
                          <a:solidFill>
                            <a:srgbClr val="FF0000"/>
                          </a:solidFill>
                          <a:latin typeface="Century Gothic"/>
                          <a:ea typeface="Century Gothic"/>
                          <a:cs typeface="Century Gothic"/>
                          <a:sym typeface="Century Gothic"/>
                        </a:rPr>
                        <a:t>Hot Cross Buns – Assessed Practical </a:t>
                      </a:r>
                      <a:endParaRPr sz="800" dirty="0">
                        <a:solidFill>
                          <a:srgbClr val="FF0000"/>
                        </a:solidFill>
                      </a:endParaRPr>
                    </a:p>
                    <a:p>
                      <a:pPr marL="0" marR="0" lvl="0" indent="0" algn="l" rtl="0">
                        <a:lnSpc>
                          <a:spcPct val="100000"/>
                        </a:lnSpc>
                        <a:spcBef>
                          <a:spcPts val="0"/>
                        </a:spcBef>
                        <a:spcAft>
                          <a:spcPts val="0"/>
                        </a:spcAft>
                        <a:buNone/>
                      </a:pPr>
                      <a:endParaRPr sz="800" dirty="0">
                        <a:solidFill>
                          <a:srgbClr val="FF0000"/>
                        </a:solidFill>
                        <a:latin typeface="Century Gothic"/>
                        <a:ea typeface="Century Gothic"/>
                        <a:cs typeface="Century Gothic"/>
                        <a:sym typeface="Century Gothic"/>
                      </a:endParaRPr>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rgbClr val="000000"/>
                          </a:solidFill>
                          <a:latin typeface="Century Gothic"/>
                          <a:ea typeface="Century Gothic"/>
                          <a:cs typeface="Century Gothic"/>
                          <a:sym typeface="Century Gothic"/>
                        </a:rPr>
                        <a:t>Food Provenance</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Organic and GM Foods</a:t>
                      </a:r>
                      <a:endParaRPr sz="800" b="0" u="none" strike="noStrike" cap="none" dirty="0">
                        <a:solidFill>
                          <a:srgbClr val="000000"/>
                        </a:solidFill>
                        <a:latin typeface="Century Gothic"/>
                        <a:ea typeface="Century Gothic"/>
                        <a:cs typeface="Century Gothic"/>
                        <a:sym typeface="Century Gothic"/>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Fairtrade</a:t>
                      </a:r>
                      <a:endParaRPr dirty="0"/>
                    </a:p>
                  </a:txBody>
                  <a:tcPr marL="91450" marR="91450" marT="45725" marB="45725">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a:t>
                      </a:r>
                      <a:endParaRPr dirty="0"/>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Burger and bread rolls</a:t>
                      </a:r>
                    </a:p>
                    <a:p>
                      <a:pPr marL="171450" marR="0" lvl="0" indent="-171450" algn="l" defTabSz="914400" rtl="0" eaLnBrk="1" fontAlgn="auto" latinLnBrk="0" hangingPunct="1">
                        <a:lnSpc>
                          <a:spcPct val="100000"/>
                        </a:lnSpc>
                        <a:spcBef>
                          <a:spcPts val="0"/>
                        </a:spcBef>
                        <a:spcAft>
                          <a:spcPts val="0"/>
                        </a:spcAft>
                        <a:buClr>
                          <a:srgbClr val="000000"/>
                        </a:buClr>
                        <a:buSzPts val="800"/>
                        <a:buFont typeface="Arial"/>
                        <a:buChar char="•"/>
                        <a:tabLst/>
                        <a:defRPr/>
                      </a:pPr>
                      <a:r>
                        <a:rPr lang="en-GB" sz="800" dirty="0">
                          <a:solidFill>
                            <a:schemeClr val="tx1"/>
                          </a:solidFill>
                          <a:latin typeface="Century Gothic"/>
                          <a:ea typeface="Century Gothic"/>
                          <a:cs typeface="Century Gothic"/>
                          <a:sym typeface="Century Gothic"/>
                        </a:rPr>
                        <a:t>Mac &amp; cheese or Chicken Tacos</a:t>
                      </a:r>
                      <a:endParaRPr sz="800" dirty="0">
                        <a:solidFill>
                          <a:schemeClr val="tx1"/>
                        </a:solidFill>
                      </a:endParaRPr>
                    </a:p>
                    <a:p>
                      <a:pPr marL="171450" marR="0" lvl="0" indent="-171450" algn="l" rtl="0">
                        <a:lnSpc>
                          <a:spcPct val="100000"/>
                        </a:lnSpc>
                        <a:spcBef>
                          <a:spcPts val="0"/>
                        </a:spcBef>
                        <a:spcAft>
                          <a:spcPts val="0"/>
                        </a:spcAft>
                        <a:buClr>
                          <a:srgbClr val="000000"/>
                        </a:buClr>
                        <a:buSzPts val="800"/>
                        <a:buFont typeface="Arial"/>
                        <a:buChar char="•"/>
                      </a:pPr>
                      <a:r>
                        <a:rPr lang="en-GB" sz="800" b="0" u="none" strike="noStrike" cap="none" dirty="0">
                          <a:solidFill>
                            <a:srgbClr val="000000"/>
                          </a:solidFill>
                          <a:latin typeface="Century Gothic"/>
                          <a:ea typeface="Century Gothic"/>
                          <a:cs typeface="Century Gothic"/>
                          <a:sym typeface="Century Gothic"/>
                        </a:rPr>
                        <a:t>American Cookies</a:t>
                      </a:r>
                      <a:endParaRPr dirty="0"/>
                    </a:p>
                  </a:txBody>
                  <a:tcPr marL="91450" marR="91450" marT="45725" marB="45725">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bl>
          </a:graphicData>
        </a:graphic>
      </p:graphicFrame>
      <p:graphicFrame>
        <p:nvGraphicFramePr>
          <p:cNvPr id="87" name="Google Shape;87;p1"/>
          <p:cNvGraphicFramePr/>
          <p:nvPr>
            <p:extLst>
              <p:ext uri="{D42A27DB-BD31-4B8C-83A1-F6EECF244321}">
                <p14:modId xmlns:p14="http://schemas.microsoft.com/office/powerpoint/2010/main" val="2619677392"/>
              </p:ext>
            </p:extLst>
          </p:nvPr>
        </p:nvGraphicFramePr>
        <p:xfrm>
          <a:off x="102624" y="4840084"/>
          <a:ext cx="11986600" cy="1973930"/>
        </p:xfrm>
        <a:graphic>
          <a:graphicData uri="http://schemas.openxmlformats.org/drawingml/2006/table">
            <a:tbl>
              <a:tblPr firstRow="1" bandRow="1">
                <a:noFill/>
                <a:tableStyleId>{7A371D0B-DC2D-4E00-9634-E341AA0C99DD}</a:tableStyleId>
              </a:tblPr>
              <a:tblGrid>
                <a:gridCol w="768700">
                  <a:extLst>
                    <a:ext uri="{9D8B030D-6E8A-4147-A177-3AD203B41FA5}">
                      <a16:colId xmlns:a16="http://schemas.microsoft.com/office/drawing/2014/main" val="20000"/>
                    </a:ext>
                  </a:extLst>
                </a:gridCol>
                <a:gridCol w="934825">
                  <a:extLst>
                    <a:ext uri="{9D8B030D-6E8A-4147-A177-3AD203B41FA5}">
                      <a16:colId xmlns:a16="http://schemas.microsoft.com/office/drawing/2014/main" val="20001"/>
                    </a:ext>
                  </a:extLst>
                </a:gridCol>
                <a:gridCol w="934825">
                  <a:extLst>
                    <a:ext uri="{9D8B030D-6E8A-4147-A177-3AD203B41FA5}">
                      <a16:colId xmlns:a16="http://schemas.microsoft.com/office/drawing/2014/main" val="20002"/>
                    </a:ext>
                  </a:extLst>
                </a:gridCol>
                <a:gridCol w="934825">
                  <a:extLst>
                    <a:ext uri="{9D8B030D-6E8A-4147-A177-3AD203B41FA5}">
                      <a16:colId xmlns:a16="http://schemas.microsoft.com/office/drawing/2014/main" val="20003"/>
                    </a:ext>
                  </a:extLst>
                </a:gridCol>
                <a:gridCol w="934825">
                  <a:extLst>
                    <a:ext uri="{9D8B030D-6E8A-4147-A177-3AD203B41FA5}">
                      <a16:colId xmlns:a16="http://schemas.microsoft.com/office/drawing/2014/main" val="20004"/>
                    </a:ext>
                  </a:extLst>
                </a:gridCol>
                <a:gridCol w="934825">
                  <a:extLst>
                    <a:ext uri="{9D8B030D-6E8A-4147-A177-3AD203B41FA5}">
                      <a16:colId xmlns:a16="http://schemas.microsoft.com/office/drawing/2014/main" val="20005"/>
                    </a:ext>
                  </a:extLst>
                </a:gridCol>
                <a:gridCol w="934825">
                  <a:extLst>
                    <a:ext uri="{9D8B030D-6E8A-4147-A177-3AD203B41FA5}">
                      <a16:colId xmlns:a16="http://schemas.microsoft.com/office/drawing/2014/main" val="20006"/>
                    </a:ext>
                  </a:extLst>
                </a:gridCol>
                <a:gridCol w="934825">
                  <a:extLst>
                    <a:ext uri="{9D8B030D-6E8A-4147-A177-3AD203B41FA5}">
                      <a16:colId xmlns:a16="http://schemas.microsoft.com/office/drawing/2014/main" val="20007"/>
                    </a:ext>
                  </a:extLst>
                </a:gridCol>
                <a:gridCol w="934825">
                  <a:extLst>
                    <a:ext uri="{9D8B030D-6E8A-4147-A177-3AD203B41FA5}">
                      <a16:colId xmlns:a16="http://schemas.microsoft.com/office/drawing/2014/main" val="20008"/>
                    </a:ext>
                  </a:extLst>
                </a:gridCol>
                <a:gridCol w="934825">
                  <a:extLst>
                    <a:ext uri="{9D8B030D-6E8A-4147-A177-3AD203B41FA5}">
                      <a16:colId xmlns:a16="http://schemas.microsoft.com/office/drawing/2014/main" val="20009"/>
                    </a:ext>
                  </a:extLst>
                </a:gridCol>
                <a:gridCol w="934825">
                  <a:extLst>
                    <a:ext uri="{9D8B030D-6E8A-4147-A177-3AD203B41FA5}">
                      <a16:colId xmlns:a16="http://schemas.microsoft.com/office/drawing/2014/main" val="20010"/>
                    </a:ext>
                  </a:extLst>
                </a:gridCol>
                <a:gridCol w="934825">
                  <a:extLst>
                    <a:ext uri="{9D8B030D-6E8A-4147-A177-3AD203B41FA5}">
                      <a16:colId xmlns:a16="http://schemas.microsoft.com/office/drawing/2014/main" val="20011"/>
                    </a:ext>
                  </a:extLst>
                </a:gridCol>
                <a:gridCol w="934825">
                  <a:extLst>
                    <a:ext uri="{9D8B030D-6E8A-4147-A177-3AD203B41FA5}">
                      <a16:colId xmlns:a16="http://schemas.microsoft.com/office/drawing/2014/main" val="20012"/>
                    </a:ext>
                  </a:extLst>
                </a:gridCol>
              </a:tblGrid>
              <a:tr h="101785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10</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&amp; Health (AO1)</a:t>
                      </a:r>
                      <a:endParaRPr/>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Macronutrients</a:t>
                      </a:r>
                      <a:endParaRPr/>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End of topic assessment </a:t>
                      </a:r>
                      <a:endParaRPr sz="800" b="0" u="none" strike="noStrike" cap="none">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Nutrition &amp; Health (AO1)</a:t>
                      </a:r>
                      <a:endParaRPr/>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Micronutrients</a:t>
                      </a:r>
                      <a:endParaRPr/>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End of topic Assessment </a:t>
                      </a:r>
                      <a:r>
                        <a:rPr lang="en-GB" sz="800" b="0" u="none" strike="noStrike" cap="none">
                          <a:solidFill>
                            <a:srgbClr val="000000"/>
                          </a:solidFill>
                          <a:latin typeface="Century Gothic"/>
                          <a:ea typeface="Century Gothic"/>
                          <a:cs typeface="Century Gothic"/>
                          <a:sym typeface="Century Gothic"/>
                        </a:rPr>
                        <a:t> </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Science </a:t>
                      </a:r>
                      <a:r>
                        <a:rPr lang="en-GB" sz="800" b="0" u="none" strike="noStrike" cap="none" dirty="0">
                          <a:solidFill>
                            <a:srgbClr val="000000"/>
                          </a:solidFill>
                          <a:latin typeface="Century Gothic"/>
                          <a:ea typeface="Century Gothic"/>
                          <a:cs typeface="Century Gothic"/>
                          <a:sym typeface="Century Gothic"/>
                        </a:rPr>
                        <a:t>(AO1)</a:t>
                      </a:r>
                      <a:endParaRPr lang="en-GB" sz="800" dirty="0"/>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Functional &amp; Chemical Properties of Food</a:t>
                      </a:r>
                      <a:endParaRPr lang="en-GB" sz="800" dirty="0"/>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End of Topic Assessment </a:t>
                      </a:r>
                      <a:endParaRPr sz="800" b="1" u="none" strike="noStrike" cap="none" dirty="0">
                        <a:solidFill>
                          <a:srgbClr val="FF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
                          <a:srgbClr val="FF0000"/>
                        </a:buClr>
                        <a:buSzPts val="800"/>
                        <a:buFont typeface="Century Gothic"/>
                        <a:buNone/>
                        <a:tabLst/>
                        <a:defRPr/>
                      </a:pPr>
                      <a:r>
                        <a:rPr lang="en-GB" sz="800" b="1" u="none" strike="noStrike" cap="none" dirty="0">
                          <a:solidFill>
                            <a:srgbClr val="000000"/>
                          </a:solidFill>
                          <a:latin typeface="Century Gothic"/>
                          <a:ea typeface="Century Gothic"/>
                          <a:cs typeface="Century Gothic"/>
                          <a:sym typeface="Century Gothic"/>
                        </a:rPr>
                        <a:t>Food Preparation Assessment (MOCK NEA2 </a:t>
                      </a:r>
                      <a:r>
                        <a:rPr lang="en-GB" sz="800" b="0" u="none" strike="noStrike" cap="none" dirty="0">
                          <a:solidFill>
                            <a:srgbClr val="000000"/>
                          </a:solidFill>
                          <a:latin typeface="Century Gothic"/>
                          <a:ea typeface="Century Gothic"/>
                          <a:cs typeface="Century Gothic"/>
                          <a:sym typeface="Century Gothic"/>
                        </a:rPr>
                        <a:t>(AO2, AO3, AO4)</a:t>
                      </a:r>
                      <a:endParaRPr lang="en-GB" sz="800" dirty="0"/>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End of Topic Assessment </a:t>
                      </a:r>
                      <a:endParaRPr dirty="0"/>
                    </a:p>
                    <a:p>
                      <a:pPr marL="0" marR="0" lvl="0" indent="0" algn="ctr" rtl="0">
                        <a:lnSpc>
                          <a:spcPct val="100000"/>
                        </a:lnSpc>
                        <a:spcBef>
                          <a:spcPts val="0"/>
                        </a:spcBef>
                        <a:spcAft>
                          <a:spcPts val="0"/>
                        </a:spcAft>
                        <a:buClr>
                          <a:schemeClr val="dk1"/>
                        </a:buClr>
                        <a:buSzPts val="800"/>
                        <a:buFont typeface="Calibri"/>
                        <a:buNone/>
                      </a:pPr>
                      <a:endParaRPr sz="800" b="1" u="none" strike="noStrike" cap="none" dirty="0">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Skills </a:t>
                      </a:r>
                      <a:r>
                        <a:rPr lang="en-GB" sz="800" b="0" u="none" strike="noStrike" cap="none" dirty="0">
                          <a:solidFill>
                            <a:srgbClr val="000000"/>
                          </a:solidFill>
                          <a:latin typeface="Century Gothic"/>
                          <a:ea typeface="Century Gothic"/>
                          <a:cs typeface="Century Gothic"/>
                          <a:sym typeface="Century Gothic"/>
                        </a:rPr>
                        <a:t>(AO2, AO3, AO4)</a:t>
                      </a:r>
                      <a:endParaRPr dirty="0"/>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800"/>
                        <a:buFont typeface="Century Gothic"/>
                        <a:buNone/>
                        <a:tabLst/>
                        <a:defRPr/>
                      </a:pPr>
                      <a:r>
                        <a:rPr lang="en-GB" sz="800" b="1" u="none" strike="noStrike" cap="none" dirty="0">
                          <a:solidFill>
                            <a:srgbClr val="000000"/>
                          </a:solidFill>
                          <a:latin typeface="Century Gothic"/>
                          <a:ea typeface="Century Gothic"/>
                          <a:cs typeface="Century Gothic"/>
                          <a:sym typeface="Century Gothic"/>
                        </a:rPr>
                        <a:t>Food Choice </a:t>
                      </a:r>
                      <a:r>
                        <a:rPr lang="en-GB" sz="800" b="0" u="none" strike="noStrike" cap="none" dirty="0">
                          <a:solidFill>
                            <a:srgbClr val="000000"/>
                          </a:solidFill>
                          <a:latin typeface="Century Gothic"/>
                          <a:ea typeface="Century Gothic"/>
                          <a:cs typeface="Century Gothic"/>
                          <a:sym typeface="Century Gothic"/>
                        </a:rPr>
                        <a:t>(AO1, AO2)</a:t>
                      </a:r>
                      <a:endParaRPr sz="800" dirty="0"/>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dirty="0">
                          <a:solidFill>
                            <a:srgbClr val="FF0000"/>
                          </a:solidFill>
                          <a:latin typeface="Century Gothic"/>
                          <a:ea typeface="Century Gothic"/>
                          <a:cs typeface="Century Gothic"/>
                          <a:sym typeface="Century Gothic"/>
                        </a:rPr>
                        <a:t>Assessed Practical</a:t>
                      </a:r>
                      <a:endParaRPr dirty="0"/>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FF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Provenance</a:t>
                      </a:r>
                      <a:br>
                        <a:rPr lang="en-GB" sz="800" b="1" u="none" strike="noStrike" cap="none" dirty="0">
                          <a:solidFill>
                            <a:srgbClr val="000000"/>
                          </a:solidFill>
                          <a:latin typeface="Century Gothic"/>
                          <a:ea typeface="Century Gothic"/>
                          <a:cs typeface="Century Gothic"/>
                          <a:sym typeface="Century Gothic"/>
                        </a:rPr>
                      </a:br>
                      <a:r>
                        <a:rPr lang="en-GB" sz="800" b="0" u="none" strike="noStrike" cap="none" dirty="0">
                          <a:solidFill>
                            <a:srgbClr val="000000"/>
                          </a:solidFill>
                          <a:latin typeface="Century Gothic"/>
                          <a:ea typeface="Century Gothic"/>
                          <a:cs typeface="Century Gothic"/>
                          <a:sym typeface="Century Gothic"/>
                        </a:rPr>
                        <a:t>(AO1)</a:t>
                      </a:r>
                      <a:r>
                        <a:rPr lang="en-GB" sz="800" b="1" u="none" strike="noStrike" cap="none" dirty="0">
                          <a:solidFill>
                            <a:srgbClr val="000000"/>
                          </a:solidFill>
                          <a:latin typeface="Century Gothic"/>
                          <a:ea typeface="Century Gothic"/>
                          <a:cs typeface="Century Gothic"/>
                          <a:sym typeface="Century Gothic"/>
                        </a:rPr>
                        <a:t> </a:t>
                      </a:r>
                      <a:br>
                        <a:rPr lang="en-GB" sz="1400" b="1" u="none" strike="noStrike" cap="none" dirty="0">
                          <a:solidFill>
                            <a:srgbClr val="000000"/>
                          </a:solidFill>
                          <a:latin typeface="Century Gothic"/>
                          <a:ea typeface="Century Gothic"/>
                          <a:cs typeface="Century Gothic"/>
                          <a:sym typeface="Century Gothic"/>
                        </a:rPr>
                      </a:br>
                      <a:r>
                        <a:rPr lang="en-GB" sz="800" b="0" u="none" strike="noStrike" cap="none" dirty="0">
                          <a:solidFill>
                            <a:srgbClr val="FF0000"/>
                          </a:solidFill>
                          <a:latin typeface="Century Gothic"/>
                          <a:ea typeface="Century Gothic"/>
                          <a:cs typeface="Century Gothic"/>
                          <a:sym typeface="Century Gothic"/>
                        </a:rPr>
                        <a:t>End of year centre assessment </a:t>
                      </a:r>
                      <a:endParaRPr sz="800" b="1" u="none" strike="noStrike" cap="none" dirty="0">
                        <a:solidFill>
                          <a:srgbClr val="FF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Skills </a:t>
                      </a:r>
                      <a:r>
                        <a:rPr lang="en-GB" sz="800" b="0" u="none" strike="noStrike" cap="none">
                          <a:solidFill>
                            <a:srgbClr val="000000"/>
                          </a:solidFill>
                          <a:latin typeface="Century Gothic"/>
                          <a:ea typeface="Century Gothic"/>
                          <a:cs typeface="Century Gothic"/>
                          <a:sym typeface="Century Gothic"/>
                        </a:rPr>
                        <a:t>(AO2, AO3, AO4)</a:t>
                      </a:r>
                      <a:endParaRPr/>
                    </a:p>
                  </a:txBody>
                  <a:tcPr marL="91450" marR="91450" marT="45725" marB="45725" anchor="ctr">
                    <a:lnL w="12700" cap="flat" cmpd="sng">
                      <a:solidFill>
                        <a:schemeClr val="lt1"/>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785200">
                <a:tc>
                  <a:txBody>
                    <a:bodyPr/>
                    <a:lstStyle/>
                    <a:p>
                      <a:pPr marL="0" marR="0" lvl="0" indent="0" algn="l" rtl="0">
                        <a:spcBef>
                          <a:spcPts val="0"/>
                        </a:spcBef>
                        <a:spcAft>
                          <a:spcPts val="0"/>
                        </a:spcAft>
                        <a:buNone/>
                      </a:pPr>
                      <a:r>
                        <a:rPr lang="en-GB" sz="800" b="1" u="none" strike="noStrike" cap="none">
                          <a:solidFill>
                            <a:srgbClr val="000000"/>
                          </a:solidFill>
                          <a:latin typeface="Century Gothic"/>
                          <a:ea typeface="Century Gothic"/>
                          <a:cs typeface="Century Gothic"/>
                          <a:sym typeface="Century Gothic"/>
                        </a:rPr>
                        <a:t>Year 11</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Safety – Microorganisms </a:t>
                      </a:r>
                      <a:r>
                        <a:rPr lang="en-GB" sz="800" b="0" u="none" strike="noStrike" cap="none" dirty="0">
                          <a:solidFill>
                            <a:srgbClr val="000000"/>
                          </a:solidFill>
                          <a:latin typeface="Century Gothic"/>
                          <a:ea typeface="Century Gothic"/>
                          <a:cs typeface="Century Gothic"/>
                          <a:sym typeface="Century Gothic"/>
                        </a:rPr>
                        <a:t>(A01)</a:t>
                      </a:r>
                      <a:endParaRPr dirty="0"/>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Investigation</a:t>
                      </a:r>
                      <a:endParaRPr/>
                    </a:p>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NEA 1 </a:t>
                      </a:r>
                      <a:r>
                        <a:rPr lang="en-GB" sz="800" b="0" u="none" strike="noStrike" cap="none">
                          <a:solidFill>
                            <a:srgbClr val="000000"/>
                          </a:solidFill>
                          <a:latin typeface="Century Gothic"/>
                          <a:ea typeface="Century Gothic"/>
                          <a:cs typeface="Century Gothic"/>
                          <a:sym typeface="Century Gothic"/>
                        </a:rPr>
                        <a:t>(AO2)</a:t>
                      </a:r>
                      <a:endParaRPr/>
                    </a:p>
                    <a:p>
                      <a:pPr marL="0" marR="0" lvl="0" indent="0" algn="ctr" rtl="0">
                        <a:lnSpc>
                          <a:spcPct val="100000"/>
                        </a:lnSpc>
                        <a:spcBef>
                          <a:spcPts val="0"/>
                        </a:spcBef>
                        <a:spcAft>
                          <a:spcPts val="0"/>
                        </a:spcAft>
                        <a:buClr>
                          <a:srgbClr val="FF0000"/>
                        </a:buClr>
                        <a:buSzPts val="800"/>
                        <a:buFont typeface="Century Gothic"/>
                        <a:buNone/>
                      </a:pPr>
                      <a:r>
                        <a:rPr lang="en-GB" sz="800" b="0" u="none" strike="noStrike" cap="none">
                          <a:solidFill>
                            <a:srgbClr val="FF0000"/>
                          </a:solidFill>
                          <a:latin typeface="Century Gothic"/>
                          <a:ea typeface="Century Gothic"/>
                          <a:cs typeface="Century Gothic"/>
                          <a:sym typeface="Century Gothic"/>
                        </a:rPr>
                        <a:t>Assessed</a:t>
                      </a:r>
                      <a:r>
                        <a:rPr lang="en-GB" sz="800" b="0" u="none" strike="noStrike" cap="none">
                          <a:solidFill>
                            <a:srgbClr val="000000"/>
                          </a:solidFill>
                          <a:latin typeface="Century Gothic"/>
                          <a:ea typeface="Century Gothic"/>
                          <a:cs typeface="Century Gothic"/>
                          <a:sym typeface="Century Gothic"/>
                        </a:rPr>
                        <a:t>  </a:t>
                      </a:r>
                      <a:endParaRPr sz="800" b="1" u="none" strike="noStrike" cap="none">
                        <a:solidFill>
                          <a:srgbClr val="000000"/>
                        </a:solidFill>
                        <a:latin typeface="Century Gothic"/>
                        <a:ea typeface="Century Gothic"/>
                        <a:cs typeface="Century Gothic"/>
                        <a:sym typeface="Century Gothic"/>
                      </a:endParaRPr>
                    </a:p>
                    <a:p>
                      <a:pPr marL="0" marR="0" lvl="0" indent="0" algn="ctr" rtl="0">
                        <a:lnSpc>
                          <a:spcPct val="100000"/>
                        </a:lnSpc>
                        <a:spcBef>
                          <a:spcPts val="0"/>
                        </a:spcBef>
                        <a:spcAft>
                          <a:spcPts val="0"/>
                        </a:spcAft>
                        <a:buClr>
                          <a:schemeClr val="dk1"/>
                        </a:buClr>
                        <a:buSzPts val="800"/>
                        <a:buFont typeface="Calibri"/>
                        <a:buNone/>
                      </a:pPr>
                      <a:endParaRPr sz="800" b="1" u="none" strike="noStrike" cap="none">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Preparation </a:t>
                      </a:r>
                      <a:r>
                        <a:rPr lang="en-GB" sz="800" b="1" u="none" strike="noStrike" cap="none">
                          <a:solidFill>
                            <a:srgbClr val="FF0000"/>
                          </a:solidFill>
                          <a:latin typeface="Century Gothic"/>
                          <a:ea typeface="Century Gothic"/>
                          <a:cs typeface="Century Gothic"/>
                          <a:sym typeface="Century Gothic"/>
                        </a:rPr>
                        <a:t>Assessment</a:t>
                      </a:r>
                      <a:endParaRPr/>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a:solidFill>
                            <a:srgbClr val="000000"/>
                          </a:solidFill>
                          <a:latin typeface="Century Gothic"/>
                          <a:ea typeface="Century Gothic"/>
                          <a:cs typeface="Century Gothic"/>
                          <a:sym typeface="Century Gothic"/>
                        </a:rPr>
                        <a:t>NEA 2 (AO2, AO3, AO4)</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gridSpan="2">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dirty="0">
                          <a:solidFill>
                            <a:srgbClr val="000000"/>
                          </a:solidFill>
                          <a:latin typeface="Century Gothic"/>
                          <a:ea typeface="Century Gothic"/>
                          <a:cs typeface="Century Gothic"/>
                          <a:sym typeface="Century Gothic"/>
                        </a:rPr>
                        <a:t>Food Preparation </a:t>
                      </a:r>
                      <a:r>
                        <a:rPr lang="en-GB" sz="800" b="1" u="none" strike="noStrike" cap="none" dirty="0">
                          <a:solidFill>
                            <a:srgbClr val="FF0000"/>
                          </a:solidFill>
                          <a:latin typeface="Century Gothic"/>
                          <a:ea typeface="Century Gothic"/>
                          <a:cs typeface="Century Gothic"/>
                          <a:sym typeface="Century Gothic"/>
                        </a:rPr>
                        <a:t>Assessment</a:t>
                      </a:r>
                      <a:endParaRPr dirty="0"/>
                    </a:p>
                    <a:p>
                      <a:pPr marL="0" marR="0" lvl="0" indent="0" algn="ctr" rtl="0">
                        <a:lnSpc>
                          <a:spcPct val="100000"/>
                        </a:lnSpc>
                        <a:spcBef>
                          <a:spcPts val="0"/>
                        </a:spcBef>
                        <a:spcAft>
                          <a:spcPts val="0"/>
                        </a:spcAft>
                        <a:buClr>
                          <a:srgbClr val="000000"/>
                        </a:buClr>
                        <a:buSzPts val="800"/>
                        <a:buFont typeface="Century Gothic"/>
                        <a:buNone/>
                      </a:pPr>
                      <a:r>
                        <a:rPr lang="en-GB" sz="800" b="0" u="none" strike="noStrike" cap="none" dirty="0">
                          <a:solidFill>
                            <a:srgbClr val="000000"/>
                          </a:solidFill>
                          <a:latin typeface="Century Gothic"/>
                          <a:ea typeface="Century Gothic"/>
                          <a:cs typeface="Century Gothic"/>
                          <a:sym typeface="Century Gothic"/>
                        </a:rPr>
                        <a:t>NEA 2 (AO2, AO3, AO4)</a:t>
                      </a:r>
                      <a:endParaRPr dirty="0"/>
                    </a:p>
                    <a:p>
                      <a:pPr marL="0" marR="0" lvl="0" indent="0" algn="ctr" rtl="0">
                        <a:lnSpc>
                          <a:spcPct val="100000"/>
                        </a:lnSpc>
                        <a:spcBef>
                          <a:spcPts val="0"/>
                        </a:spcBef>
                        <a:spcAft>
                          <a:spcPts val="0"/>
                        </a:spcAft>
                        <a:buClr>
                          <a:schemeClr val="dk1"/>
                        </a:buClr>
                        <a:buSzPts val="800"/>
                        <a:buFont typeface="Calibri"/>
                        <a:buNone/>
                      </a:pPr>
                      <a:endParaRPr sz="800" b="1" u="none" strike="noStrike" cap="none" dirty="0">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Safety </a:t>
                      </a:r>
                      <a:r>
                        <a:rPr lang="en-GB" sz="800" b="0" u="none" strike="noStrike" cap="none">
                          <a:solidFill>
                            <a:srgbClr val="000000"/>
                          </a:solidFill>
                          <a:latin typeface="Century Gothic"/>
                          <a:ea typeface="Century Gothic"/>
                          <a:cs typeface="Century Gothic"/>
                          <a:sym typeface="Century Gothic"/>
                        </a:rPr>
                        <a:t>(AO1) </a:t>
                      </a:r>
                      <a:endParaRPr/>
                    </a:p>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 </a:t>
                      </a:r>
                      <a:endParaRPr/>
                    </a:p>
                    <a:p>
                      <a:pPr marL="0" marR="0" lvl="0" indent="0" algn="ctr" rtl="0">
                        <a:lnSpc>
                          <a:spcPct val="100000"/>
                        </a:lnSpc>
                        <a:spcBef>
                          <a:spcPts val="0"/>
                        </a:spcBef>
                        <a:spcAft>
                          <a:spcPts val="0"/>
                        </a:spcAft>
                        <a:buClr>
                          <a:srgbClr val="000000"/>
                        </a:buClr>
                        <a:buSzPts val="800"/>
                        <a:buFont typeface="Century Gothic"/>
                        <a:buNone/>
                      </a:pPr>
                      <a:r>
                        <a:rPr lang="en-GB" sz="800" b="1" u="none" strike="noStrike" cap="none">
                          <a:solidFill>
                            <a:srgbClr val="000000"/>
                          </a:solidFill>
                          <a:latin typeface="Century Gothic"/>
                          <a:ea typeface="Century Gothic"/>
                          <a:cs typeface="Century Gothic"/>
                          <a:sym typeface="Century Gothic"/>
                        </a:rPr>
                        <a:t>Food Provenance </a:t>
                      </a:r>
                      <a:r>
                        <a:rPr lang="en-GB" sz="800" b="0" u="none" strike="noStrike" cap="none">
                          <a:solidFill>
                            <a:srgbClr val="000000"/>
                          </a:solidFill>
                          <a:latin typeface="Century Gothic"/>
                          <a:ea typeface="Century Gothic"/>
                          <a:cs typeface="Century Gothic"/>
                          <a:sym typeface="Century Gothic"/>
                        </a:rPr>
                        <a:t>(AO1)</a:t>
                      </a:r>
                      <a:endParaRPr/>
                    </a:p>
                    <a:p>
                      <a:pPr marL="0" marR="0" lvl="0" indent="0" algn="ctr" rtl="0">
                        <a:lnSpc>
                          <a:spcPct val="100000"/>
                        </a:lnSpc>
                        <a:spcBef>
                          <a:spcPts val="0"/>
                        </a:spcBef>
                        <a:spcAft>
                          <a:spcPts val="0"/>
                        </a:spcAft>
                        <a:buClr>
                          <a:schemeClr val="dk1"/>
                        </a:buClr>
                        <a:buSzPts val="800"/>
                        <a:buFont typeface="Calibri"/>
                        <a:buNone/>
                      </a:pPr>
                      <a:endParaRPr sz="800" b="1" u="none" strike="noStrike" cap="none">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lnSpc>
                          <a:spcPct val="100000"/>
                        </a:lnSpc>
                        <a:spcBef>
                          <a:spcPts val="0"/>
                        </a:spcBef>
                        <a:spcAft>
                          <a:spcPts val="0"/>
                        </a:spcAft>
                        <a:buClr>
                          <a:schemeClr val="dk1"/>
                        </a:buClr>
                        <a:buSzPts val="800"/>
                        <a:buFont typeface="Century Gothic"/>
                        <a:buNone/>
                      </a:pPr>
                      <a:r>
                        <a:rPr lang="en-GB" sz="800" b="0" u="none" strike="noStrike" cap="none">
                          <a:solidFill>
                            <a:schemeClr val="dk1"/>
                          </a:solidFill>
                          <a:latin typeface="Century Gothic"/>
                          <a:ea typeface="Century Gothic"/>
                          <a:cs typeface="Century Gothic"/>
                          <a:sym typeface="Century Gothic"/>
                        </a:rPr>
                        <a:t>KNOWLEDGE AND SKILLS RECALL AND RETRIEVAL BASED ON: IN </a:t>
                      </a:r>
                      <a:r>
                        <a:rPr lang="en-GB" sz="800" b="0" u="none" strike="noStrike" cap="none">
                          <a:solidFill>
                            <a:srgbClr val="FF0000"/>
                          </a:solidFill>
                          <a:latin typeface="Century Gothic"/>
                          <a:ea typeface="Century Gothic"/>
                          <a:cs typeface="Century Gothic"/>
                          <a:sym typeface="Century Gothic"/>
                        </a:rPr>
                        <a:t>CLASS ASSESSMENT</a:t>
                      </a:r>
                      <a:r>
                        <a:rPr lang="en-GB" sz="800" b="0" u="none" strike="noStrike" cap="none">
                          <a:solidFill>
                            <a:schemeClr val="dk1"/>
                          </a:solidFill>
                          <a:latin typeface="Century Gothic"/>
                          <a:ea typeface="Century Gothic"/>
                          <a:cs typeface="Century Gothic"/>
                          <a:sym typeface="Century Gothic"/>
                        </a:rPr>
                        <a:t>, FEEDBACK AND QUESTION LEVEL ANALYSIS SPECIFIC TO CLASS REQUIREMENTS</a:t>
                      </a:r>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FF"/>
                    </a:solidFill>
                  </a:tcPr>
                </a:tc>
                <a:tc hMerge="1">
                  <a:txBody>
                    <a:bodyPr/>
                    <a:lstStyle/>
                    <a:p>
                      <a:endParaRPr lang="en-US"/>
                    </a:p>
                  </a:txBody>
                  <a:tcPr/>
                </a:tc>
                <a:tc gridSpan="2">
                  <a:txBody>
                    <a:bodyPr/>
                    <a:lstStyle/>
                    <a:p>
                      <a:pPr marL="0" marR="0" lvl="0" indent="0" algn="ctr" rtl="0">
                        <a:spcBef>
                          <a:spcPts val="0"/>
                        </a:spcBef>
                        <a:spcAft>
                          <a:spcPts val="0"/>
                        </a:spcAft>
                        <a:buNone/>
                      </a:pPr>
                      <a:endParaRPr sz="800" b="1" u="none" strike="noStrike" cap="none" dirty="0">
                        <a:solidFill>
                          <a:srgbClr val="000000"/>
                        </a:solidFill>
                        <a:latin typeface="Century Gothic"/>
                        <a:ea typeface="Century Gothic"/>
                        <a:cs typeface="Century Gothic"/>
                        <a:sym typeface="Century Gothic"/>
                      </a:endParaRPr>
                    </a:p>
                  </a:txBody>
                  <a:tcPr marL="91450" marR="91450" marT="45725" marB="45725" anchor="ctr">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D8D8D8"/>
                    </a:solidFill>
                  </a:tcPr>
                </a:tc>
                <a:tc hMerge="1">
                  <a:txBody>
                    <a:bodyPr/>
                    <a:lstStyle/>
                    <a:p>
                      <a:endParaRPr lang="en-US"/>
                    </a:p>
                  </a:txBody>
                  <a:tcPr/>
                </a:tc>
                <a:extLst>
                  <a:ext uri="{0D108BD9-81ED-4DB2-BD59-A6C34878D82A}">
                    <a16:rowId xmlns:a16="http://schemas.microsoft.com/office/drawing/2014/main" val="10001"/>
                  </a:ext>
                </a:extLst>
              </a:tr>
            </a:tbl>
          </a:graphicData>
        </a:graphic>
      </p:graphicFrame>
      <p:sp>
        <p:nvSpPr>
          <p:cNvPr id="88" name="Google Shape;88;p1"/>
          <p:cNvSpPr txBox="1"/>
          <p:nvPr/>
        </p:nvSpPr>
        <p:spPr>
          <a:xfrm>
            <a:off x="89556" y="331045"/>
            <a:ext cx="11748631" cy="584777"/>
          </a:xfrm>
          <a:prstGeom prst="rect">
            <a:avLst/>
          </a:prstGeom>
          <a:noFill/>
          <a:ln>
            <a:noFill/>
          </a:ln>
        </p:spPr>
        <p:txBody>
          <a:bodyPr spcFirstLastPara="1" wrap="square" lIns="91425" tIns="45700" rIns="91425" bIns="45700" anchor="t" anchorCtr="0">
            <a:spAutoFit/>
          </a:bodyPr>
          <a:lstStyle/>
          <a:p>
            <a:pPr marL="0" marR="0" lvl="0" indent="0" algn="just" rtl="0">
              <a:lnSpc>
                <a:spcPct val="100000"/>
              </a:lnSpc>
              <a:spcBef>
                <a:spcPts val="0"/>
              </a:spcBef>
              <a:spcAft>
                <a:spcPts val="0"/>
              </a:spcAft>
              <a:buClr>
                <a:srgbClr val="000000"/>
              </a:buClr>
              <a:buSzPts val="800"/>
              <a:buFont typeface="Century Gothic"/>
              <a:buNone/>
            </a:pPr>
            <a:r>
              <a:rPr lang="en-GB" sz="800" b="0" i="1" u="none" strike="noStrike" cap="none">
                <a:solidFill>
                  <a:srgbClr val="000000"/>
                </a:solidFill>
                <a:latin typeface="Century Gothic"/>
                <a:ea typeface="Century Gothic"/>
                <a:cs typeface="Century Gothic"/>
                <a:sym typeface="Century Gothic"/>
              </a:rPr>
              <a:t>“Give someone a fish and you feed them for a day. Teach them to fish and you feed them for a lifetime.” We all know food is essential to life but in this busy world, more people are reaching for convenience foods and ready meals. However, it is more nutritious and often cheaper to cook simple, delicious food. Diet related illnesses are one of the biggest strains on our NHS.  Eating a healthy balanced diet can literally save your life! Pupils will develop the food preparation skills necessary to feed themselves and others, as well as understanding the environmental impact of our food choices. Pupils will show their creativity and have a sense of achievement on a week-by-week basis. At KS3 pupils have two single or one double lesson of Food and Nutrition per fortnight. At KS4 pupils have one single and one double lesson each week.</a:t>
            </a:r>
            <a:endParaRPr/>
          </a:p>
        </p:txBody>
      </p:sp>
      <p:sp>
        <p:nvSpPr>
          <p:cNvPr id="89" name="Google Shape;89;p1"/>
          <p:cNvSpPr txBox="1"/>
          <p:nvPr/>
        </p:nvSpPr>
        <p:spPr>
          <a:xfrm>
            <a:off x="58030" y="4256449"/>
            <a:ext cx="8794222" cy="60016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000" b="1" i="0" u="none" strike="noStrike" cap="none">
                <a:solidFill>
                  <a:srgbClr val="000000"/>
                </a:solidFill>
                <a:latin typeface="Century Gothic"/>
                <a:ea typeface="Century Gothic"/>
                <a:cs typeface="Century Gothic"/>
                <a:sym typeface="Century Gothic"/>
              </a:rPr>
              <a:t>GCSE Food Preparation and Nutrition Assessment Objectives</a:t>
            </a:r>
            <a:endParaRPr/>
          </a:p>
          <a:p>
            <a:pPr marL="0" marR="0" lvl="0" indent="0" algn="l" rtl="0">
              <a:spcBef>
                <a:spcPts val="0"/>
              </a:spcBef>
              <a:spcAft>
                <a:spcPts val="0"/>
              </a:spcAft>
              <a:buNone/>
            </a:pPr>
            <a:endParaRPr sz="700" b="1" i="0" u="none" strike="noStrike" cap="none">
              <a:solidFill>
                <a:srgbClr val="000000"/>
              </a:solidFill>
              <a:latin typeface="Century Gothic"/>
              <a:ea typeface="Century Gothic"/>
              <a:cs typeface="Century Gothic"/>
              <a:sym typeface="Century Gothic"/>
            </a:endParaRPr>
          </a:p>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AO1: </a:t>
            </a:r>
            <a:r>
              <a:rPr lang="en-GB" sz="800" b="0" i="0" u="none" strike="noStrike" cap="none">
                <a:solidFill>
                  <a:srgbClr val="000000"/>
                </a:solidFill>
                <a:latin typeface="Century Gothic"/>
                <a:ea typeface="Century Gothic"/>
                <a:cs typeface="Century Gothic"/>
                <a:sym typeface="Century Gothic"/>
              </a:rPr>
              <a:t>Demonstrate knowledge and understanding of nutrition, food, cooking and preparation.</a:t>
            </a:r>
            <a:endParaRPr/>
          </a:p>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AO2: </a:t>
            </a:r>
            <a:r>
              <a:rPr lang="en-GB" sz="800" b="0" i="0" u="none" strike="noStrike" cap="none">
                <a:solidFill>
                  <a:srgbClr val="000000"/>
                </a:solidFill>
                <a:latin typeface="Century Gothic"/>
                <a:ea typeface="Century Gothic"/>
                <a:cs typeface="Century Gothic"/>
                <a:sym typeface="Century Gothic"/>
              </a:rPr>
              <a:t>Apply knowledge and understanding of nutrition, food, cooking and preparation.</a:t>
            </a:r>
            <a:endParaRPr/>
          </a:p>
        </p:txBody>
      </p:sp>
      <p:sp>
        <p:nvSpPr>
          <p:cNvPr id="90" name="Google Shape;90;p1"/>
          <p:cNvSpPr txBox="1"/>
          <p:nvPr/>
        </p:nvSpPr>
        <p:spPr>
          <a:xfrm>
            <a:off x="5198848" y="4522483"/>
            <a:ext cx="8794222" cy="33855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AO3: </a:t>
            </a:r>
            <a:r>
              <a:rPr lang="en-GB" sz="800" b="0" i="0" u="none" strike="noStrike" cap="none">
                <a:solidFill>
                  <a:srgbClr val="000000"/>
                </a:solidFill>
                <a:latin typeface="Century Gothic"/>
                <a:ea typeface="Century Gothic"/>
                <a:cs typeface="Century Gothic"/>
                <a:sym typeface="Century Gothic"/>
              </a:rPr>
              <a:t>Plan, prepare, cook and present dishes, combining appropriate techniques.</a:t>
            </a:r>
            <a:endParaRPr/>
          </a:p>
          <a:p>
            <a:pPr marL="0" marR="0" lvl="0" indent="0" algn="l" rtl="0">
              <a:spcBef>
                <a:spcPts val="0"/>
              </a:spcBef>
              <a:spcAft>
                <a:spcPts val="0"/>
              </a:spcAft>
              <a:buNone/>
            </a:pPr>
            <a:r>
              <a:rPr lang="en-GB" sz="800" b="1" i="0" u="none" strike="noStrike" cap="none">
                <a:solidFill>
                  <a:srgbClr val="000000"/>
                </a:solidFill>
                <a:latin typeface="Century Gothic"/>
                <a:ea typeface="Century Gothic"/>
                <a:cs typeface="Century Gothic"/>
                <a:sym typeface="Century Gothic"/>
              </a:rPr>
              <a:t>AO4: </a:t>
            </a:r>
            <a:r>
              <a:rPr lang="en-GB" sz="800" b="0" i="0" u="none" strike="noStrike" cap="none">
                <a:solidFill>
                  <a:srgbClr val="000000"/>
                </a:solidFill>
                <a:latin typeface="Century Gothic"/>
                <a:ea typeface="Century Gothic"/>
                <a:cs typeface="Century Gothic"/>
                <a:sym typeface="Century Gothic"/>
              </a:rPr>
              <a:t>Analyse and evaluate different aspects of nutrition, food, cooking and preparation including food made by themselves and others.</a:t>
            </a:r>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216</TotalTime>
  <Words>768</Words>
  <Application>Microsoft Office PowerPoint</Application>
  <PresentationFormat>Widescreen</PresentationFormat>
  <Paragraphs>131</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Century Gothic</vt:lpstr>
      <vt:lpstr>Calibri</vt:lpstr>
      <vt:lpstr>Arial</vt:lpstr>
      <vt:lpstr>Office Theme</vt:lpstr>
      <vt:lpstr>BTHCC Food and Nutrition Curriculum 2025-26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BTHCC Food and Nutrition Curriculum 2025-26 </dc:title>
  <dc:creator>Antonia Butterworth</dc:creator>
  <cp:lastModifiedBy>Miss J Ritson</cp:lastModifiedBy>
  <cp:revision>10</cp:revision>
  <dcterms:created xsi:type="dcterms:W3CDTF">2024-03-08T14:11:03Z</dcterms:created>
  <dcterms:modified xsi:type="dcterms:W3CDTF">2025-06-30T14:01:32Z</dcterms:modified>
</cp:coreProperties>
</file>