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644" r:id="rId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5" d="100"/>
          <a:sy n="105" d="100"/>
        </p:scale>
        <p:origin x="138" y="2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0B5AF533-79D7-41C3-8588-548EA5ABC505}" type="datetimeFigureOut">
              <a:rPr lang="en-GB" smtClean="0"/>
              <a:t>29/08/2025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07EC2B58-0149-4A97-8C53-96925C7F6D41}" type="slidenum">
              <a:rPr lang="en-GB" smtClean="0"/>
              <a:t>‹#›</a:t>
            </a:fld>
            <a:endParaRPr lang="en-GB"/>
          </a:p>
        </p:txBody>
      </p:sp>
    </p:spTree>
    <p:extLst>
      <p:ext uri="{BB962C8B-B14F-4D97-AF65-F5344CB8AC3E}">
        <p14:creationId xmlns:p14="http://schemas.microsoft.com/office/powerpoint/2010/main" val="35003129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569094-7056-A812-362B-A009971F9A8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8502CC30-A73A-E516-EAC5-F920A150E9A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0EBBC264-A0D9-514E-24E8-6BCB1569195C}"/>
              </a:ext>
            </a:extLst>
          </p:cNvPr>
          <p:cNvSpPr>
            <a:spLocks noGrp="1"/>
          </p:cNvSpPr>
          <p:nvPr>
            <p:ph type="dt" sz="half" idx="10"/>
          </p:nvPr>
        </p:nvSpPr>
        <p:spPr/>
        <p:txBody>
          <a:bodyPr/>
          <a:lstStyle/>
          <a:p>
            <a:fld id="{3302D671-6C3C-4698-9874-24C252E4064F}" type="datetimeFigureOut">
              <a:rPr lang="en-GB" smtClean="0"/>
              <a:t>29/08/2025</a:t>
            </a:fld>
            <a:endParaRPr lang="en-GB"/>
          </a:p>
        </p:txBody>
      </p:sp>
      <p:sp>
        <p:nvSpPr>
          <p:cNvPr id="5" name="Footer Placeholder 4">
            <a:extLst>
              <a:ext uri="{FF2B5EF4-FFF2-40B4-BE49-F238E27FC236}">
                <a16:creationId xmlns:a16="http://schemas.microsoft.com/office/drawing/2014/main" id="{A8A3984C-EB29-5B47-B407-F31415CA25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9D8CBA-72B0-482F-FF9B-AB03C7585469}"/>
              </a:ext>
            </a:extLst>
          </p:cNvPr>
          <p:cNvSpPr>
            <a:spLocks noGrp="1"/>
          </p:cNvSpPr>
          <p:nvPr>
            <p:ph type="sldNum" sz="quarter" idx="12"/>
          </p:nvPr>
        </p:nvSpPr>
        <p:spPr/>
        <p:txBody>
          <a:bodyPr/>
          <a:lstStyle/>
          <a:p>
            <a:fld id="{22589839-F9D4-432D-88A7-C6EEA4BDCCF6}" type="slidenum">
              <a:rPr lang="en-GB" smtClean="0"/>
              <a:t>‹#›</a:t>
            </a:fld>
            <a:endParaRPr lang="en-GB"/>
          </a:p>
        </p:txBody>
      </p:sp>
    </p:spTree>
    <p:extLst>
      <p:ext uri="{BB962C8B-B14F-4D97-AF65-F5344CB8AC3E}">
        <p14:creationId xmlns:p14="http://schemas.microsoft.com/office/powerpoint/2010/main" val="3585872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15742-64EC-4D99-210F-5DDB898CCC4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7827E39A-E052-D5D4-CCB4-A773DE275AF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D3BEE74-B2E4-707E-549C-96084A62E3B9}"/>
              </a:ext>
            </a:extLst>
          </p:cNvPr>
          <p:cNvSpPr>
            <a:spLocks noGrp="1"/>
          </p:cNvSpPr>
          <p:nvPr>
            <p:ph type="dt" sz="half" idx="10"/>
          </p:nvPr>
        </p:nvSpPr>
        <p:spPr/>
        <p:txBody>
          <a:bodyPr/>
          <a:lstStyle/>
          <a:p>
            <a:fld id="{3302D671-6C3C-4698-9874-24C252E4064F}" type="datetimeFigureOut">
              <a:rPr lang="en-GB" smtClean="0"/>
              <a:t>29/08/2025</a:t>
            </a:fld>
            <a:endParaRPr lang="en-GB"/>
          </a:p>
        </p:txBody>
      </p:sp>
      <p:sp>
        <p:nvSpPr>
          <p:cNvPr id="5" name="Footer Placeholder 4">
            <a:extLst>
              <a:ext uri="{FF2B5EF4-FFF2-40B4-BE49-F238E27FC236}">
                <a16:creationId xmlns:a16="http://schemas.microsoft.com/office/drawing/2014/main" id="{ED5A056C-1D23-3C72-1A93-5173382878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4702B1-9DED-961B-0DC0-EF3C695C583D}"/>
              </a:ext>
            </a:extLst>
          </p:cNvPr>
          <p:cNvSpPr>
            <a:spLocks noGrp="1"/>
          </p:cNvSpPr>
          <p:nvPr>
            <p:ph type="sldNum" sz="quarter" idx="12"/>
          </p:nvPr>
        </p:nvSpPr>
        <p:spPr/>
        <p:txBody>
          <a:bodyPr/>
          <a:lstStyle/>
          <a:p>
            <a:fld id="{22589839-F9D4-432D-88A7-C6EEA4BDCCF6}" type="slidenum">
              <a:rPr lang="en-GB" smtClean="0"/>
              <a:t>‹#›</a:t>
            </a:fld>
            <a:endParaRPr lang="en-GB"/>
          </a:p>
        </p:txBody>
      </p:sp>
    </p:spTree>
    <p:extLst>
      <p:ext uri="{BB962C8B-B14F-4D97-AF65-F5344CB8AC3E}">
        <p14:creationId xmlns:p14="http://schemas.microsoft.com/office/powerpoint/2010/main" val="16369604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898C10-3A92-6DE9-1146-C08A4A534AB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E051D576-93F3-15CA-04AA-C83B19DC7F3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6A78A9E-8475-1948-47CB-40CEC1630969}"/>
              </a:ext>
            </a:extLst>
          </p:cNvPr>
          <p:cNvSpPr>
            <a:spLocks noGrp="1"/>
          </p:cNvSpPr>
          <p:nvPr>
            <p:ph type="dt" sz="half" idx="10"/>
          </p:nvPr>
        </p:nvSpPr>
        <p:spPr/>
        <p:txBody>
          <a:bodyPr/>
          <a:lstStyle/>
          <a:p>
            <a:fld id="{3302D671-6C3C-4698-9874-24C252E4064F}" type="datetimeFigureOut">
              <a:rPr lang="en-GB" smtClean="0"/>
              <a:t>29/08/2025</a:t>
            </a:fld>
            <a:endParaRPr lang="en-GB"/>
          </a:p>
        </p:txBody>
      </p:sp>
      <p:sp>
        <p:nvSpPr>
          <p:cNvPr id="5" name="Footer Placeholder 4">
            <a:extLst>
              <a:ext uri="{FF2B5EF4-FFF2-40B4-BE49-F238E27FC236}">
                <a16:creationId xmlns:a16="http://schemas.microsoft.com/office/drawing/2014/main" id="{ADE38F6A-0145-8291-CA58-1C8B06F1A5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D6DC0C-E0E5-41C5-2B1E-8D8EEC70B5D2}"/>
              </a:ext>
            </a:extLst>
          </p:cNvPr>
          <p:cNvSpPr>
            <a:spLocks noGrp="1"/>
          </p:cNvSpPr>
          <p:nvPr>
            <p:ph type="sldNum" sz="quarter" idx="12"/>
          </p:nvPr>
        </p:nvSpPr>
        <p:spPr/>
        <p:txBody>
          <a:bodyPr/>
          <a:lstStyle/>
          <a:p>
            <a:fld id="{22589839-F9D4-432D-88A7-C6EEA4BDCCF6}" type="slidenum">
              <a:rPr lang="en-GB" smtClean="0"/>
              <a:t>‹#›</a:t>
            </a:fld>
            <a:endParaRPr lang="en-GB"/>
          </a:p>
        </p:txBody>
      </p:sp>
    </p:spTree>
    <p:extLst>
      <p:ext uri="{BB962C8B-B14F-4D97-AF65-F5344CB8AC3E}">
        <p14:creationId xmlns:p14="http://schemas.microsoft.com/office/powerpoint/2010/main" val="11948549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FC9B8-EBF6-941F-B236-FC4DD123695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7EA2D94D-23CE-0EAD-4B8F-D0BB589CD04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92CA8713-5093-5D74-DAF7-3EE025031F60}"/>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0F15BC53-CFD3-48CE-CD5E-1F8A30671396}"/>
              </a:ext>
            </a:extLst>
          </p:cNvPr>
          <p:cNvSpPr>
            <a:spLocks noGrp="1"/>
          </p:cNvSpPr>
          <p:nvPr>
            <p:ph type="dt" sz="half" idx="10"/>
          </p:nvPr>
        </p:nvSpPr>
        <p:spPr/>
        <p:txBody>
          <a:bodyPr/>
          <a:lstStyle/>
          <a:p>
            <a:fld id="{3302D671-6C3C-4698-9874-24C252E4064F}" type="datetimeFigureOut">
              <a:rPr lang="en-GB" smtClean="0"/>
              <a:t>29/08/2025</a:t>
            </a:fld>
            <a:endParaRPr lang="en-GB"/>
          </a:p>
        </p:txBody>
      </p:sp>
      <p:sp>
        <p:nvSpPr>
          <p:cNvPr id="6" name="Footer Placeholder 5">
            <a:extLst>
              <a:ext uri="{FF2B5EF4-FFF2-40B4-BE49-F238E27FC236}">
                <a16:creationId xmlns:a16="http://schemas.microsoft.com/office/drawing/2014/main" id="{FBC6AA9F-DC5E-536B-370C-9FE5B1995A2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9EE2718-B7BF-7680-1FDC-133DA0899974}"/>
              </a:ext>
            </a:extLst>
          </p:cNvPr>
          <p:cNvSpPr>
            <a:spLocks noGrp="1"/>
          </p:cNvSpPr>
          <p:nvPr>
            <p:ph type="sldNum" sz="quarter" idx="12"/>
          </p:nvPr>
        </p:nvSpPr>
        <p:spPr/>
        <p:txBody>
          <a:bodyPr/>
          <a:lstStyle/>
          <a:p>
            <a:fld id="{22589839-F9D4-432D-88A7-C6EEA4BDCCF6}" type="slidenum">
              <a:rPr lang="en-GB" smtClean="0"/>
              <a:t>‹#›</a:t>
            </a:fld>
            <a:endParaRPr lang="en-GB"/>
          </a:p>
        </p:txBody>
      </p:sp>
    </p:spTree>
    <p:extLst>
      <p:ext uri="{BB962C8B-B14F-4D97-AF65-F5344CB8AC3E}">
        <p14:creationId xmlns:p14="http://schemas.microsoft.com/office/powerpoint/2010/main" val="2987957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E0ABBF-B85F-3987-D143-B5CF2A8DC54C}"/>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3F4A2721-6F44-2857-2772-CFDB1EF4E46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CC1822E-FA27-BF4D-7547-7E614ED34CC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07F6FFA6-A59D-1BDC-4679-2A96D6F4174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0A7D73E-1BAE-CF80-FF0F-6D395481380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E33771D9-713D-1EC1-1FA6-EB26805392E8}"/>
              </a:ext>
            </a:extLst>
          </p:cNvPr>
          <p:cNvSpPr>
            <a:spLocks noGrp="1"/>
          </p:cNvSpPr>
          <p:nvPr>
            <p:ph type="dt" sz="half" idx="10"/>
          </p:nvPr>
        </p:nvSpPr>
        <p:spPr/>
        <p:txBody>
          <a:bodyPr/>
          <a:lstStyle/>
          <a:p>
            <a:fld id="{3302D671-6C3C-4698-9874-24C252E4064F}" type="datetimeFigureOut">
              <a:rPr lang="en-GB" smtClean="0"/>
              <a:t>29/08/2025</a:t>
            </a:fld>
            <a:endParaRPr lang="en-GB"/>
          </a:p>
        </p:txBody>
      </p:sp>
      <p:sp>
        <p:nvSpPr>
          <p:cNvPr id="8" name="Footer Placeholder 7">
            <a:extLst>
              <a:ext uri="{FF2B5EF4-FFF2-40B4-BE49-F238E27FC236}">
                <a16:creationId xmlns:a16="http://schemas.microsoft.com/office/drawing/2014/main" id="{ABC2ED10-4DD0-E4CD-EA4A-FE705E78A2C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803525B-A73A-8192-9AB0-0F6670B68914}"/>
              </a:ext>
            </a:extLst>
          </p:cNvPr>
          <p:cNvSpPr>
            <a:spLocks noGrp="1"/>
          </p:cNvSpPr>
          <p:nvPr>
            <p:ph type="sldNum" sz="quarter" idx="12"/>
          </p:nvPr>
        </p:nvSpPr>
        <p:spPr/>
        <p:txBody>
          <a:bodyPr/>
          <a:lstStyle/>
          <a:p>
            <a:fld id="{22589839-F9D4-432D-88A7-C6EEA4BDCCF6}" type="slidenum">
              <a:rPr lang="en-GB" smtClean="0"/>
              <a:t>‹#›</a:t>
            </a:fld>
            <a:endParaRPr lang="en-GB"/>
          </a:p>
        </p:txBody>
      </p:sp>
    </p:spTree>
    <p:extLst>
      <p:ext uri="{BB962C8B-B14F-4D97-AF65-F5344CB8AC3E}">
        <p14:creationId xmlns:p14="http://schemas.microsoft.com/office/powerpoint/2010/main" val="11085225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FBA57-7878-0952-B1AC-16CD0D699CAE}"/>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E2339AC7-F7F0-B357-390E-6EA148C2C6CC}"/>
              </a:ext>
            </a:extLst>
          </p:cNvPr>
          <p:cNvSpPr>
            <a:spLocks noGrp="1"/>
          </p:cNvSpPr>
          <p:nvPr>
            <p:ph type="dt" sz="half" idx="10"/>
          </p:nvPr>
        </p:nvSpPr>
        <p:spPr/>
        <p:txBody>
          <a:bodyPr/>
          <a:lstStyle/>
          <a:p>
            <a:fld id="{3302D671-6C3C-4698-9874-24C252E4064F}" type="datetimeFigureOut">
              <a:rPr lang="en-GB" smtClean="0"/>
              <a:t>29/08/2025</a:t>
            </a:fld>
            <a:endParaRPr lang="en-GB"/>
          </a:p>
        </p:txBody>
      </p:sp>
      <p:sp>
        <p:nvSpPr>
          <p:cNvPr id="4" name="Footer Placeholder 3">
            <a:extLst>
              <a:ext uri="{FF2B5EF4-FFF2-40B4-BE49-F238E27FC236}">
                <a16:creationId xmlns:a16="http://schemas.microsoft.com/office/drawing/2014/main" id="{D2EF4485-A3D5-8D0C-0903-23600497DB3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6289E2F-4559-F965-32A5-B5F95A1DB744}"/>
              </a:ext>
            </a:extLst>
          </p:cNvPr>
          <p:cNvSpPr>
            <a:spLocks noGrp="1"/>
          </p:cNvSpPr>
          <p:nvPr>
            <p:ph type="sldNum" sz="quarter" idx="12"/>
          </p:nvPr>
        </p:nvSpPr>
        <p:spPr/>
        <p:txBody>
          <a:bodyPr/>
          <a:lstStyle/>
          <a:p>
            <a:fld id="{22589839-F9D4-432D-88A7-C6EEA4BDCCF6}" type="slidenum">
              <a:rPr lang="en-GB" smtClean="0"/>
              <a:t>‹#›</a:t>
            </a:fld>
            <a:endParaRPr lang="en-GB"/>
          </a:p>
        </p:txBody>
      </p:sp>
    </p:spTree>
    <p:extLst>
      <p:ext uri="{BB962C8B-B14F-4D97-AF65-F5344CB8AC3E}">
        <p14:creationId xmlns:p14="http://schemas.microsoft.com/office/powerpoint/2010/main" val="23302956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10397D4-9706-5A35-9F99-6787691372D4}"/>
              </a:ext>
            </a:extLst>
          </p:cNvPr>
          <p:cNvSpPr>
            <a:spLocks noGrp="1"/>
          </p:cNvSpPr>
          <p:nvPr>
            <p:ph type="dt" sz="half" idx="10"/>
          </p:nvPr>
        </p:nvSpPr>
        <p:spPr/>
        <p:txBody>
          <a:bodyPr/>
          <a:lstStyle/>
          <a:p>
            <a:fld id="{3302D671-6C3C-4698-9874-24C252E4064F}" type="datetimeFigureOut">
              <a:rPr lang="en-GB" smtClean="0"/>
              <a:t>29/08/2025</a:t>
            </a:fld>
            <a:endParaRPr lang="en-GB"/>
          </a:p>
        </p:txBody>
      </p:sp>
      <p:sp>
        <p:nvSpPr>
          <p:cNvPr id="3" name="Footer Placeholder 2">
            <a:extLst>
              <a:ext uri="{FF2B5EF4-FFF2-40B4-BE49-F238E27FC236}">
                <a16:creationId xmlns:a16="http://schemas.microsoft.com/office/drawing/2014/main" id="{9F1B7410-A16F-31A2-0EE2-B94544F4A4E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66B718F-9980-875D-EC20-195D9768F646}"/>
              </a:ext>
            </a:extLst>
          </p:cNvPr>
          <p:cNvSpPr>
            <a:spLocks noGrp="1"/>
          </p:cNvSpPr>
          <p:nvPr>
            <p:ph type="sldNum" sz="quarter" idx="12"/>
          </p:nvPr>
        </p:nvSpPr>
        <p:spPr/>
        <p:txBody>
          <a:bodyPr/>
          <a:lstStyle/>
          <a:p>
            <a:fld id="{22589839-F9D4-432D-88A7-C6EEA4BDCCF6}" type="slidenum">
              <a:rPr lang="en-GB" smtClean="0"/>
              <a:t>‹#›</a:t>
            </a:fld>
            <a:endParaRPr lang="en-GB"/>
          </a:p>
        </p:txBody>
      </p:sp>
    </p:spTree>
    <p:extLst>
      <p:ext uri="{BB962C8B-B14F-4D97-AF65-F5344CB8AC3E}">
        <p14:creationId xmlns:p14="http://schemas.microsoft.com/office/powerpoint/2010/main" val="16726359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0C6C0C-50F8-C5AC-E76F-1A20BCF58AA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2EE06BE1-A833-BC41-F6B6-22965D5CA8E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93959128-19B7-05E0-1045-D998559CED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22C31E5-6871-493B-E56E-A786C31F6048}"/>
              </a:ext>
            </a:extLst>
          </p:cNvPr>
          <p:cNvSpPr>
            <a:spLocks noGrp="1"/>
          </p:cNvSpPr>
          <p:nvPr>
            <p:ph type="dt" sz="half" idx="10"/>
          </p:nvPr>
        </p:nvSpPr>
        <p:spPr/>
        <p:txBody>
          <a:bodyPr/>
          <a:lstStyle/>
          <a:p>
            <a:fld id="{3302D671-6C3C-4698-9874-24C252E4064F}" type="datetimeFigureOut">
              <a:rPr lang="en-GB" smtClean="0"/>
              <a:t>29/08/2025</a:t>
            </a:fld>
            <a:endParaRPr lang="en-GB"/>
          </a:p>
        </p:txBody>
      </p:sp>
      <p:sp>
        <p:nvSpPr>
          <p:cNvPr id="6" name="Footer Placeholder 5">
            <a:extLst>
              <a:ext uri="{FF2B5EF4-FFF2-40B4-BE49-F238E27FC236}">
                <a16:creationId xmlns:a16="http://schemas.microsoft.com/office/drawing/2014/main" id="{08F65039-E286-A497-D937-90635CAE86C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9470F75-D8A5-AB1B-AECB-DAF4F4D9D136}"/>
              </a:ext>
            </a:extLst>
          </p:cNvPr>
          <p:cNvSpPr>
            <a:spLocks noGrp="1"/>
          </p:cNvSpPr>
          <p:nvPr>
            <p:ph type="sldNum" sz="quarter" idx="12"/>
          </p:nvPr>
        </p:nvSpPr>
        <p:spPr/>
        <p:txBody>
          <a:bodyPr/>
          <a:lstStyle/>
          <a:p>
            <a:fld id="{22589839-F9D4-432D-88A7-C6EEA4BDCCF6}" type="slidenum">
              <a:rPr lang="en-GB" smtClean="0"/>
              <a:t>‹#›</a:t>
            </a:fld>
            <a:endParaRPr lang="en-GB"/>
          </a:p>
        </p:txBody>
      </p:sp>
    </p:spTree>
    <p:extLst>
      <p:ext uri="{BB962C8B-B14F-4D97-AF65-F5344CB8AC3E}">
        <p14:creationId xmlns:p14="http://schemas.microsoft.com/office/powerpoint/2010/main" val="234508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5E7488-89B5-9F07-E9DF-D63580FA242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C6EA314B-FEE2-C4D8-4ACE-1B78BA8729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A982817-6E74-4261-4D41-7C33B1E4D7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053FF75-FBE3-700A-54F6-B02350C307BA}"/>
              </a:ext>
            </a:extLst>
          </p:cNvPr>
          <p:cNvSpPr>
            <a:spLocks noGrp="1"/>
          </p:cNvSpPr>
          <p:nvPr>
            <p:ph type="dt" sz="half" idx="10"/>
          </p:nvPr>
        </p:nvSpPr>
        <p:spPr/>
        <p:txBody>
          <a:bodyPr/>
          <a:lstStyle/>
          <a:p>
            <a:fld id="{3302D671-6C3C-4698-9874-24C252E4064F}" type="datetimeFigureOut">
              <a:rPr lang="en-GB" smtClean="0"/>
              <a:t>29/08/2025</a:t>
            </a:fld>
            <a:endParaRPr lang="en-GB"/>
          </a:p>
        </p:txBody>
      </p:sp>
      <p:sp>
        <p:nvSpPr>
          <p:cNvPr id="6" name="Footer Placeholder 5">
            <a:extLst>
              <a:ext uri="{FF2B5EF4-FFF2-40B4-BE49-F238E27FC236}">
                <a16:creationId xmlns:a16="http://schemas.microsoft.com/office/drawing/2014/main" id="{0721BF81-04F3-B493-3866-9F617FD162C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214DB35-6792-DDB2-FAF0-80585A968C1A}"/>
              </a:ext>
            </a:extLst>
          </p:cNvPr>
          <p:cNvSpPr>
            <a:spLocks noGrp="1"/>
          </p:cNvSpPr>
          <p:nvPr>
            <p:ph type="sldNum" sz="quarter" idx="12"/>
          </p:nvPr>
        </p:nvSpPr>
        <p:spPr/>
        <p:txBody>
          <a:bodyPr/>
          <a:lstStyle/>
          <a:p>
            <a:fld id="{22589839-F9D4-432D-88A7-C6EEA4BDCCF6}" type="slidenum">
              <a:rPr lang="en-GB" smtClean="0"/>
              <a:t>‹#›</a:t>
            </a:fld>
            <a:endParaRPr lang="en-GB"/>
          </a:p>
        </p:txBody>
      </p:sp>
    </p:spTree>
    <p:extLst>
      <p:ext uri="{BB962C8B-B14F-4D97-AF65-F5344CB8AC3E}">
        <p14:creationId xmlns:p14="http://schemas.microsoft.com/office/powerpoint/2010/main" val="25701488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2CDAF3-249C-3C8B-6098-9D632DDDA5F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1FC3EBB6-1C62-A915-ADA5-2479ACE3E9F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B65141E-0F83-56B5-87B7-DFA817421513}"/>
              </a:ext>
            </a:extLst>
          </p:cNvPr>
          <p:cNvSpPr>
            <a:spLocks noGrp="1"/>
          </p:cNvSpPr>
          <p:nvPr>
            <p:ph type="dt" sz="half" idx="10"/>
          </p:nvPr>
        </p:nvSpPr>
        <p:spPr/>
        <p:txBody>
          <a:bodyPr/>
          <a:lstStyle/>
          <a:p>
            <a:fld id="{3302D671-6C3C-4698-9874-24C252E4064F}" type="datetimeFigureOut">
              <a:rPr lang="en-GB" smtClean="0"/>
              <a:t>29/08/2025</a:t>
            </a:fld>
            <a:endParaRPr lang="en-GB"/>
          </a:p>
        </p:txBody>
      </p:sp>
      <p:sp>
        <p:nvSpPr>
          <p:cNvPr id="5" name="Footer Placeholder 4">
            <a:extLst>
              <a:ext uri="{FF2B5EF4-FFF2-40B4-BE49-F238E27FC236}">
                <a16:creationId xmlns:a16="http://schemas.microsoft.com/office/drawing/2014/main" id="{9A8453D3-8652-54E3-F907-38787422B4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6D88E6-000E-D20E-4D5D-D59657596461}"/>
              </a:ext>
            </a:extLst>
          </p:cNvPr>
          <p:cNvSpPr>
            <a:spLocks noGrp="1"/>
          </p:cNvSpPr>
          <p:nvPr>
            <p:ph type="sldNum" sz="quarter" idx="12"/>
          </p:nvPr>
        </p:nvSpPr>
        <p:spPr/>
        <p:txBody>
          <a:bodyPr/>
          <a:lstStyle/>
          <a:p>
            <a:fld id="{22589839-F9D4-432D-88A7-C6EEA4BDCCF6}" type="slidenum">
              <a:rPr lang="en-GB" smtClean="0"/>
              <a:t>‹#›</a:t>
            </a:fld>
            <a:endParaRPr lang="en-GB"/>
          </a:p>
        </p:txBody>
      </p:sp>
    </p:spTree>
    <p:extLst>
      <p:ext uri="{BB962C8B-B14F-4D97-AF65-F5344CB8AC3E}">
        <p14:creationId xmlns:p14="http://schemas.microsoft.com/office/powerpoint/2010/main" val="4074134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C808ECA-245E-A990-A91B-2EB2389052BF}"/>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6C5770D5-37BA-56AC-BD4A-6DB672F9F1F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52F5686-77FA-7D34-C007-C526A7178083}"/>
              </a:ext>
            </a:extLst>
          </p:cNvPr>
          <p:cNvSpPr>
            <a:spLocks noGrp="1"/>
          </p:cNvSpPr>
          <p:nvPr>
            <p:ph type="dt" sz="half" idx="10"/>
          </p:nvPr>
        </p:nvSpPr>
        <p:spPr/>
        <p:txBody>
          <a:bodyPr/>
          <a:lstStyle/>
          <a:p>
            <a:fld id="{3302D671-6C3C-4698-9874-24C252E4064F}" type="datetimeFigureOut">
              <a:rPr lang="en-GB" smtClean="0"/>
              <a:t>29/08/2025</a:t>
            </a:fld>
            <a:endParaRPr lang="en-GB"/>
          </a:p>
        </p:txBody>
      </p:sp>
      <p:sp>
        <p:nvSpPr>
          <p:cNvPr id="5" name="Footer Placeholder 4">
            <a:extLst>
              <a:ext uri="{FF2B5EF4-FFF2-40B4-BE49-F238E27FC236}">
                <a16:creationId xmlns:a16="http://schemas.microsoft.com/office/drawing/2014/main" id="{F10DE9FB-46CA-3FD1-CCBF-407A4E51EA7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F495A3-E773-9316-3C6C-D34C2405BEE4}"/>
              </a:ext>
            </a:extLst>
          </p:cNvPr>
          <p:cNvSpPr>
            <a:spLocks noGrp="1"/>
          </p:cNvSpPr>
          <p:nvPr>
            <p:ph type="sldNum" sz="quarter" idx="12"/>
          </p:nvPr>
        </p:nvSpPr>
        <p:spPr/>
        <p:txBody>
          <a:bodyPr/>
          <a:lstStyle/>
          <a:p>
            <a:fld id="{22589839-F9D4-432D-88A7-C6EEA4BDCCF6}" type="slidenum">
              <a:rPr lang="en-GB" smtClean="0"/>
              <a:t>‹#›</a:t>
            </a:fld>
            <a:endParaRPr lang="en-GB"/>
          </a:p>
        </p:txBody>
      </p:sp>
    </p:spTree>
    <p:extLst>
      <p:ext uri="{BB962C8B-B14F-4D97-AF65-F5344CB8AC3E}">
        <p14:creationId xmlns:p14="http://schemas.microsoft.com/office/powerpoint/2010/main" val="2475450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815CA94-451C-5589-7304-C4CF71CE642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D8FC06D5-F61D-ED5D-87A0-BE47A4B6597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A9C27E5-D854-B8E6-CA74-531D241A37F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02D671-6C3C-4698-9874-24C252E4064F}" type="datetimeFigureOut">
              <a:rPr lang="en-GB" smtClean="0"/>
              <a:t>29/08/2025</a:t>
            </a:fld>
            <a:endParaRPr lang="en-GB"/>
          </a:p>
        </p:txBody>
      </p:sp>
      <p:sp>
        <p:nvSpPr>
          <p:cNvPr id="5" name="Footer Placeholder 4">
            <a:extLst>
              <a:ext uri="{FF2B5EF4-FFF2-40B4-BE49-F238E27FC236}">
                <a16:creationId xmlns:a16="http://schemas.microsoft.com/office/drawing/2014/main" id="{F113D016-832C-F6E9-3AC4-D3DD1BEEFDA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9224482-5375-2DA8-E3E9-A86D11DB9FA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589839-F9D4-432D-88A7-C6EEA4BDCCF6}" type="slidenum">
              <a:rPr lang="en-GB" smtClean="0"/>
              <a:t>‹#›</a:t>
            </a:fld>
            <a:endParaRPr lang="en-GB"/>
          </a:p>
        </p:txBody>
      </p:sp>
    </p:spTree>
    <p:extLst>
      <p:ext uri="{BB962C8B-B14F-4D97-AF65-F5344CB8AC3E}">
        <p14:creationId xmlns:p14="http://schemas.microsoft.com/office/powerpoint/2010/main" val="15712253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D05CADC0-D9F9-E00E-75DC-DEEE546849EB}"/>
              </a:ext>
            </a:extLst>
          </p:cNvPr>
          <p:cNvGraphicFramePr>
            <a:graphicFrameLocks noGrp="1"/>
          </p:cNvGraphicFramePr>
          <p:nvPr>
            <p:ph idx="1"/>
            <p:extLst>
              <p:ext uri="{D42A27DB-BD31-4B8C-83A1-F6EECF244321}">
                <p14:modId xmlns:p14="http://schemas.microsoft.com/office/powerpoint/2010/main" val="1077691140"/>
              </p:ext>
            </p:extLst>
          </p:nvPr>
        </p:nvGraphicFramePr>
        <p:xfrm>
          <a:off x="68847" y="939311"/>
          <a:ext cx="11981069" cy="3261253"/>
        </p:xfrm>
        <a:graphic>
          <a:graphicData uri="http://schemas.openxmlformats.org/drawingml/2006/table">
            <a:tbl>
              <a:tblPr firstRow="1" firstCol="1" bandRow="1"/>
              <a:tblGrid>
                <a:gridCol w="1174868">
                  <a:extLst>
                    <a:ext uri="{9D8B030D-6E8A-4147-A177-3AD203B41FA5}">
                      <a16:colId xmlns:a16="http://schemas.microsoft.com/office/drawing/2014/main" val="2454887705"/>
                    </a:ext>
                  </a:extLst>
                </a:gridCol>
                <a:gridCol w="1596079">
                  <a:extLst>
                    <a:ext uri="{9D8B030D-6E8A-4147-A177-3AD203B41FA5}">
                      <a16:colId xmlns:a16="http://schemas.microsoft.com/office/drawing/2014/main" val="3810148301"/>
                    </a:ext>
                  </a:extLst>
                </a:gridCol>
                <a:gridCol w="1839800">
                  <a:extLst>
                    <a:ext uri="{9D8B030D-6E8A-4147-A177-3AD203B41FA5}">
                      <a16:colId xmlns:a16="http://schemas.microsoft.com/office/drawing/2014/main" val="4039627194"/>
                    </a:ext>
                  </a:extLst>
                </a:gridCol>
                <a:gridCol w="1758290">
                  <a:extLst>
                    <a:ext uri="{9D8B030D-6E8A-4147-A177-3AD203B41FA5}">
                      <a16:colId xmlns:a16="http://schemas.microsoft.com/office/drawing/2014/main" val="446330211"/>
                    </a:ext>
                  </a:extLst>
                </a:gridCol>
                <a:gridCol w="1928339">
                  <a:extLst>
                    <a:ext uri="{9D8B030D-6E8A-4147-A177-3AD203B41FA5}">
                      <a16:colId xmlns:a16="http://schemas.microsoft.com/office/drawing/2014/main" val="1069352183"/>
                    </a:ext>
                  </a:extLst>
                </a:gridCol>
                <a:gridCol w="1770130">
                  <a:extLst>
                    <a:ext uri="{9D8B030D-6E8A-4147-A177-3AD203B41FA5}">
                      <a16:colId xmlns:a16="http://schemas.microsoft.com/office/drawing/2014/main" val="1189665100"/>
                    </a:ext>
                  </a:extLst>
                </a:gridCol>
                <a:gridCol w="1913563">
                  <a:extLst>
                    <a:ext uri="{9D8B030D-6E8A-4147-A177-3AD203B41FA5}">
                      <a16:colId xmlns:a16="http://schemas.microsoft.com/office/drawing/2014/main" val="3373443713"/>
                    </a:ext>
                  </a:extLst>
                </a:gridCol>
              </a:tblGrid>
              <a:tr h="177120">
                <a:tc>
                  <a:txBody>
                    <a:bodyPr/>
                    <a:lstStyle/>
                    <a:p>
                      <a:pPr algn="ctr">
                        <a:lnSpc>
                          <a:spcPct val="107000"/>
                        </a:lnSpc>
                        <a:spcAft>
                          <a:spcPts val="0"/>
                        </a:spcAft>
                      </a:pPr>
                      <a:r>
                        <a:rPr lang="en-GB" sz="900" b="0" dirty="0">
                          <a:effectLst/>
                          <a:latin typeface="Century Gothic" panose="020B0502020202020204" pitchFamily="34" charset="0"/>
                          <a:ea typeface="Calibri" panose="020F0502020204030204" pitchFamily="34" charset="0"/>
                          <a:cs typeface="Times New Roman" panose="02020603050405020304" pitchFamily="18" charset="0"/>
                        </a:rPr>
                        <a:t> </a:t>
                      </a:r>
                    </a:p>
                  </a:txBody>
                  <a:tcPr marL="61113" marR="611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b="0" dirty="0">
                          <a:effectLst/>
                          <a:latin typeface="Century Gothic" panose="020B0502020202020204" pitchFamily="34" charset="0"/>
                          <a:ea typeface="Calibri" panose="020F0502020204030204" pitchFamily="34" charset="0"/>
                          <a:cs typeface="Times New Roman" panose="02020603050405020304" pitchFamily="18" charset="0"/>
                        </a:rPr>
                        <a:t>HT 1</a:t>
                      </a:r>
                    </a:p>
                  </a:txBody>
                  <a:tcPr marL="61113" marR="611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b="0" dirty="0">
                          <a:effectLst/>
                          <a:latin typeface="Century Gothic" panose="020B0502020202020204" pitchFamily="34" charset="0"/>
                          <a:ea typeface="Calibri" panose="020F0502020204030204" pitchFamily="34" charset="0"/>
                          <a:cs typeface="Times New Roman" panose="02020603050405020304" pitchFamily="18" charset="0"/>
                        </a:rPr>
                        <a:t>HT 2</a:t>
                      </a:r>
                    </a:p>
                  </a:txBody>
                  <a:tcPr marL="61113" marR="611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b="0" dirty="0">
                          <a:effectLst/>
                          <a:latin typeface="Century Gothic" panose="020B0502020202020204" pitchFamily="34" charset="0"/>
                          <a:ea typeface="Calibri" panose="020F0502020204030204" pitchFamily="34" charset="0"/>
                          <a:cs typeface="Times New Roman" panose="02020603050405020304" pitchFamily="18" charset="0"/>
                        </a:rPr>
                        <a:t>HT 3</a:t>
                      </a:r>
                    </a:p>
                  </a:txBody>
                  <a:tcPr marL="61113" marR="611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b="0">
                          <a:effectLst/>
                          <a:latin typeface="Century Gothic" panose="020B0502020202020204" pitchFamily="34" charset="0"/>
                          <a:ea typeface="Calibri" panose="020F0502020204030204" pitchFamily="34" charset="0"/>
                          <a:cs typeface="Times New Roman" panose="02020603050405020304" pitchFamily="18" charset="0"/>
                        </a:rPr>
                        <a:t>HT 4</a:t>
                      </a:r>
                    </a:p>
                  </a:txBody>
                  <a:tcPr marL="61113" marR="611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b="0">
                          <a:effectLst/>
                          <a:latin typeface="Century Gothic" panose="020B0502020202020204" pitchFamily="34" charset="0"/>
                          <a:ea typeface="Calibri" panose="020F0502020204030204" pitchFamily="34" charset="0"/>
                          <a:cs typeface="Times New Roman" panose="02020603050405020304" pitchFamily="18" charset="0"/>
                        </a:rPr>
                        <a:t>HT 5</a:t>
                      </a:r>
                    </a:p>
                  </a:txBody>
                  <a:tcPr marL="61113" marR="611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b="0" dirty="0">
                          <a:effectLst/>
                          <a:latin typeface="Century Gothic" panose="020B0502020202020204" pitchFamily="34" charset="0"/>
                          <a:ea typeface="Calibri" panose="020F0502020204030204" pitchFamily="34" charset="0"/>
                          <a:cs typeface="Times New Roman" panose="02020603050405020304" pitchFamily="18" charset="0"/>
                        </a:rPr>
                        <a:t>HT 6</a:t>
                      </a:r>
                    </a:p>
                  </a:txBody>
                  <a:tcPr marL="61113" marR="611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02385398"/>
                  </a:ext>
                </a:extLst>
              </a:tr>
              <a:tr h="718083">
                <a:tc>
                  <a:txBody>
                    <a:bodyPr/>
                    <a:lstStyle/>
                    <a:p>
                      <a:pPr algn="ctr">
                        <a:lnSpc>
                          <a:spcPct val="107000"/>
                        </a:lnSpc>
                        <a:spcAft>
                          <a:spcPts val="0"/>
                        </a:spcAft>
                      </a:pPr>
                      <a:r>
                        <a:rPr lang="en-GB" sz="900" b="0" dirty="0">
                          <a:effectLst/>
                          <a:latin typeface="Century Gothic" panose="020B0502020202020204" pitchFamily="34" charset="0"/>
                          <a:ea typeface="Calibri" panose="020F0502020204030204" pitchFamily="34" charset="0"/>
                          <a:cs typeface="Times New Roman" panose="02020603050405020304" pitchFamily="18" charset="0"/>
                        </a:rPr>
                        <a:t>YEAR 7</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b="0" i="1" dirty="0">
                          <a:effectLst/>
                          <a:latin typeface="Century Gothic" panose="020B0502020202020204" pitchFamily="34" charset="0"/>
                          <a:ea typeface="Calibri" panose="020F0502020204030204" pitchFamily="34" charset="0"/>
                          <a:cs typeface="Times New Roman" panose="02020603050405020304" pitchFamily="18" charset="0"/>
                        </a:rPr>
                        <a:t>Focus:</a:t>
                      </a:r>
                    </a:p>
                    <a:p>
                      <a:pPr algn="ctr">
                        <a:lnSpc>
                          <a:spcPct val="107000"/>
                        </a:lnSpc>
                        <a:spcAft>
                          <a:spcPts val="0"/>
                        </a:spcAft>
                      </a:pPr>
                      <a:r>
                        <a:rPr lang="en-GB" sz="900" b="0" i="1" dirty="0">
                          <a:effectLst/>
                          <a:latin typeface="Century Gothic" panose="020B0502020202020204" pitchFamily="34" charset="0"/>
                          <a:ea typeface="Calibri" panose="020F0502020204030204" pitchFamily="34" charset="0"/>
                          <a:cs typeface="Times New Roman" panose="02020603050405020304" pitchFamily="18" charset="0"/>
                        </a:rPr>
                        <a:t>God’s Revelation </a:t>
                      </a:r>
                    </a:p>
                  </a:txBody>
                  <a:tcPr marL="61113" marR="611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b="0" dirty="0">
                          <a:effectLst/>
                          <a:latin typeface="Century Gothic" panose="020B0502020202020204" pitchFamily="34" charset="0"/>
                          <a:ea typeface="Calibri" panose="020F0502020204030204" pitchFamily="34" charset="0"/>
                          <a:cs typeface="Times New Roman" panose="02020603050405020304" pitchFamily="18" charset="0"/>
                        </a:rPr>
                        <a:t>BRANCH 1</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b="1" dirty="0">
                          <a:effectLst/>
                          <a:latin typeface="Century Gothic" panose="020B0502020202020204" pitchFamily="34" charset="0"/>
                          <a:ea typeface="Calibri" panose="020F0502020204030204" pitchFamily="34" charset="0"/>
                          <a:cs typeface="Times New Roman" panose="02020603050405020304" pitchFamily="18" charset="0"/>
                        </a:rPr>
                        <a:t>Creation and Covenant</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800" b="0" i="1" dirty="0">
                          <a:effectLst/>
                          <a:latin typeface="Century Gothic" panose="020B0502020202020204" pitchFamily="34" charset="0"/>
                          <a:ea typeface="Calibri" panose="020F0502020204030204" pitchFamily="34" charset="0"/>
                          <a:cs typeface="Times New Roman" panose="02020603050405020304" pitchFamily="18" charset="0"/>
                        </a:rPr>
                        <a:t>Key Question: What can be known about God through natural reason?</a:t>
                      </a:r>
                    </a:p>
                  </a:txBody>
                  <a:tcPr marL="61113" marR="611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0"/>
                        </a:spcAft>
                      </a:pPr>
                      <a:r>
                        <a:rPr lang="en-GB" sz="900" b="0" dirty="0">
                          <a:effectLst/>
                          <a:latin typeface="Century Gothic" panose="020B0502020202020204" pitchFamily="34" charset="0"/>
                          <a:ea typeface="Calibri" panose="020F0502020204030204" pitchFamily="34" charset="0"/>
                          <a:cs typeface="Times New Roman" panose="02020603050405020304" pitchFamily="18" charset="0"/>
                        </a:rPr>
                        <a:t>BRANCH 2</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b="1" dirty="0">
                          <a:effectLst/>
                          <a:latin typeface="Century Gothic" panose="020B0502020202020204" pitchFamily="34" charset="0"/>
                          <a:ea typeface="Calibri" panose="020F0502020204030204" pitchFamily="34" charset="0"/>
                          <a:cs typeface="Times New Roman" panose="02020603050405020304" pitchFamily="18" charset="0"/>
                        </a:rPr>
                        <a:t>Prophecy and Promise</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800" b="0" i="1" dirty="0">
                          <a:effectLst/>
                          <a:latin typeface="Century Gothic" panose="020B0502020202020204" pitchFamily="34" charset="0"/>
                          <a:ea typeface="Calibri" panose="020F0502020204030204" pitchFamily="34" charset="0"/>
                          <a:cs typeface="Times New Roman" panose="02020603050405020304" pitchFamily="18" charset="0"/>
                        </a:rPr>
                        <a:t>Key Question: What does God reveal to us through sacred scripture and sacred tradition?</a:t>
                      </a:r>
                    </a:p>
                  </a:txBody>
                  <a:tcPr marL="61113" marR="611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0"/>
                        </a:spcAft>
                      </a:pPr>
                      <a:r>
                        <a:rPr lang="en-GB" sz="900" b="0" dirty="0">
                          <a:effectLst/>
                          <a:latin typeface="Century Gothic" panose="020B0502020202020204" pitchFamily="34" charset="0"/>
                          <a:ea typeface="Calibri" panose="020F0502020204030204" pitchFamily="34" charset="0"/>
                          <a:cs typeface="Times New Roman" panose="02020603050405020304" pitchFamily="18" charset="0"/>
                        </a:rPr>
                        <a:t>BRANCH 3</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b="1" dirty="0">
                          <a:effectLst/>
                          <a:latin typeface="Century Gothic" panose="020B0502020202020204" pitchFamily="34" charset="0"/>
                          <a:ea typeface="Calibri" panose="020F0502020204030204" pitchFamily="34" charset="0"/>
                          <a:cs typeface="Times New Roman" panose="02020603050405020304" pitchFamily="18" charset="0"/>
                        </a:rPr>
                        <a:t>Galilee to Jerusalem</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800" b="0" i="1" dirty="0">
                          <a:effectLst/>
                          <a:latin typeface="Century Gothic" panose="020B0502020202020204" pitchFamily="34" charset="0"/>
                          <a:ea typeface="Calibri" panose="020F0502020204030204" pitchFamily="34" charset="0"/>
                          <a:cs typeface="Times New Roman" panose="02020603050405020304" pitchFamily="18" charset="0"/>
                        </a:rPr>
                        <a:t>Key Question: How is Jesus the full and final revelation of God?</a:t>
                      </a:r>
                      <a:endParaRPr lang="en-GB" sz="700" b="0" i="1"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1113" marR="611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0"/>
                        </a:spcAft>
                      </a:pPr>
                      <a:r>
                        <a:rPr lang="en-GB" sz="900" b="0" dirty="0">
                          <a:effectLst/>
                          <a:latin typeface="Century Gothic" panose="020B0502020202020204" pitchFamily="34" charset="0"/>
                          <a:ea typeface="Calibri" panose="020F0502020204030204" pitchFamily="34" charset="0"/>
                          <a:cs typeface="Times New Roman" panose="02020603050405020304" pitchFamily="18" charset="0"/>
                        </a:rPr>
                        <a:t>BRANCH 4</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b="1" dirty="0">
                          <a:effectLst/>
                          <a:latin typeface="Century Gothic" panose="020B0502020202020204" pitchFamily="34" charset="0"/>
                          <a:ea typeface="Calibri" panose="020F0502020204030204" pitchFamily="34" charset="0"/>
                          <a:cs typeface="Times New Roman" panose="02020603050405020304" pitchFamily="18" charset="0"/>
                        </a:rPr>
                        <a:t>From Desert to Garden</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800" b="0" i="1" dirty="0">
                          <a:effectLst/>
                          <a:latin typeface="Century Gothic" panose="020B0502020202020204" pitchFamily="34" charset="0"/>
                          <a:ea typeface="Calibri" panose="020F0502020204030204" pitchFamily="34" charset="0"/>
                          <a:cs typeface="Times New Roman" panose="02020603050405020304" pitchFamily="18" charset="0"/>
                        </a:rPr>
                        <a:t>Key Question: How is Christ’s presence continued through the sacraments?</a:t>
                      </a:r>
                    </a:p>
                  </a:txBody>
                  <a:tcPr marL="61113" marR="611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0"/>
                        </a:spcAft>
                      </a:pPr>
                      <a:r>
                        <a:rPr lang="en-GB" sz="900" b="0" dirty="0">
                          <a:effectLst/>
                          <a:latin typeface="Century Gothic" panose="020B0502020202020204" pitchFamily="34" charset="0"/>
                          <a:ea typeface="Calibri" panose="020F0502020204030204" pitchFamily="34" charset="0"/>
                          <a:cs typeface="Times New Roman" panose="02020603050405020304" pitchFamily="18" charset="0"/>
                        </a:rPr>
                        <a:t>BRANCH 5</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b="1" dirty="0">
                          <a:effectLst/>
                          <a:latin typeface="Century Gothic" panose="020B0502020202020204" pitchFamily="34" charset="0"/>
                          <a:ea typeface="Calibri" panose="020F0502020204030204" pitchFamily="34" charset="0"/>
                          <a:cs typeface="Times New Roman" panose="02020603050405020304" pitchFamily="18" charset="0"/>
                        </a:rPr>
                        <a:t>To the Ends of the Earth</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800" b="0" i="1" dirty="0">
                          <a:effectLst/>
                          <a:latin typeface="Century Gothic" panose="020B0502020202020204" pitchFamily="34" charset="0"/>
                          <a:ea typeface="Calibri" panose="020F0502020204030204" pitchFamily="34" charset="0"/>
                          <a:cs typeface="Times New Roman" panose="02020603050405020304" pitchFamily="18" charset="0"/>
                        </a:rPr>
                        <a:t>Key Question: How is God’s revelation completed through the Holy Spirit?</a:t>
                      </a:r>
                    </a:p>
                  </a:txBody>
                  <a:tcPr marL="61113" marR="611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0"/>
                        </a:spcAft>
                      </a:pPr>
                      <a:r>
                        <a:rPr lang="en-GB" sz="900" b="0" dirty="0">
                          <a:effectLst/>
                          <a:latin typeface="Century Gothic" panose="020B0502020202020204" pitchFamily="34" charset="0"/>
                          <a:ea typeface="Calibri" panose="020F0502020204030204" pitchFamily="34" charset="0"/>
                          <a:cs typeface="Times New Roman" panose="02020603050405020304" pitchFamily="18" charset="0"/>
                        </a:rPr>
                        <a:t> BRANCH 6</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b="1" dirty="0">
                          <a:effectLst/>
                          <a:latin typeface="Century Gothic" panose="020B0502020202020204" pitchFamily="34" charset="0"/>
                          <a:ea typeface="Calibri" panose="020F0502020204030204" pitchFamily="34" charset="0"/>
                          <a:cs typeface="Times New Roman" panose="02020603050405020304" pitchFamily="18" charset="0"/>
                        </a:rPr>
                        <a:t>Dialogue and Encounter: Islam and Revelation</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800" b="0" i="1" dirty="0">
                          <a:effectLst/>
                          <a:latin typeface="Century Gothic" panose="020B0502020202020204" pitchFamily="34" charset="0"/>
                          <a:ea typeface="Calibri" panose="020F0502020204030204" pitchFamily="34" charset="0"/>
                          <a:cs typeface="Times New Roman" panose="02020603050405020304" pitchFamily="18" charset="0"/>
                        </a:rPr>
                        <a:t>Key Question: How do Muslims believe Allah speaks to people?</a:t>
                      </a:r>
                    </a:p>
                  </a:txBody>
                  <a:tcPr marL="61113" marR="611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85999456"/>
                  </a:ext>
                </a:extLst>
              </a:tr>
              <a:tr h="432938">
                <a:tc>
                  <a:txBody>
                    <a:bodyPr/>
                    <a:lstStyle/>
                    <a:p>
                      <a:pPr algn="ctr">
                        <a:lnSpc>
                          <a:spcPct val="107000"/>
                        </a:lnSpc>
                        <a:spcAft>
                          <a:spcPts val="0"/>
                        </a:spcAft>
                      </a:pPr>
                      <a:r>
                        <a:rPr lang="en-GB" sz="900" b="0" dirty="0">
                          <a:effectLst/>
                          <a:latin typeface="Century Gothic" panose="020B0502020202020204" pitchFamily="34" charset="0"/>
                          <a:ea typeface="Calibri" panose="020F0502020204030204" pitchFamily="34" charset="0"/>
                          <a:cs typeface="Times New Roman" panose="02020603050405020304" pitchFamily="18" charset="0"/>
                        </a:rPr>
                        <a:t>YEAR 8</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b="0" i="1" dirty="0">
                          <a:effectLst/>
                          <a:latin typeface="Century Gothic" panose="020B0502020202020204" pitchFamily="34" charset="0"/>
                          <a:ea typeface="Calibri" panose="020F0502020204030204" pitchFamily="34" charset="0"/>
                          <a:cs typeface="Times New Roman" panose="02020603050405020304" pitchFamily="18" charset="0"/>
                        </a:rPr>
                        <a:t>Focus:</a:t>
                      </a:r>
                    </a:p>
                    <a:p>
                      <a:pPr algn="ctr">
                        <a:lnSpc>
                          <a:spcPct val="107000"/>
                        </a:lnSpc>
                        <a:spcAft>
                          <a:spcPts val="0"/>
                        </a:spcAft>
                      </a:pPr>
                      <a:r>
                        <a:rPr lang="en-GB" sz="900" b="0" i="1" dirty="0">
                          <a:effectLst/>
                          <a:latin typeface="Century Gothic" panose="020B0502020202020204" pitchFamily="34" charset="0"/>
                          <a:ea typeface="Calibri" panose="020F0502020204030204" pitchFamily="34" charset="0"/>
                          <a:cs typeface="Times New Roman" panose="02020603050405020304" pitchFamily="18" charset="0"/>
                        </a:rPr>
                        <a:t>The Meaning of Suffering</a:t>
                      </a:r>
                    </a:p>
                  </a:txBody>
                  <a:tcPr marL="61113" marR="611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b="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 BRANCH 1</a:t>
                      </a:r>
                    </a:p>
                    <a:p>
                      <a:pPr algn="ctr">
                        <a:lnSpc>
                          <a:spcPct val="107000"/>
                        </a:lnSpc>
                        <a:spcAft>
                          <a:spcPts val="0"/>
                        </a:spcAft>
                      </a:pPr>
                      <a:endParaRPr lang="en-GB" sz="900" b="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b="1"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Creation and Covenant</a:t>
                      </a:r>
                    </a:p>
                    <a:p>
                      <a:pPr algn="ctr">
                        <a:lnSpc>
                          <a:spcPct val="107000"/>
                        </a:lnSpc>
                        <a:spcAft>
                          <a:spcPts val="0"/>
                        </a:spcAft>
                      </a:pPr>
                      <a:endParaRPr lang="en-GB" sz="900" b="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800" b="0" i="1"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Key Question: What does the Fall tell us about human nature?</a:t>
                      </a:r>
                    </a:p>
                  </a:txBody>
                  <a:tcPr marL="61113" marR="61113" marT="0" marB="0">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0"/>
                        </a:spcAft>
                      </a:pPr>
                      <a:r>
                        <a:rPr lang="en-GB" sz="900" b="0" dirty="0">
                          <a:solidFill>
                            <a:srgbClr val="000000"/>
                          </a:solidFill>
                          <a:latin typeface="Century Gothic" panose="020B0502020202020204" pitchFamily="34" charset="0"/>
                          <a:ea typeface="Calibri" panose="020F0502020204030204" pitchFamily="34" charset="0"/>
                          <a:cs typeface="Times New Roman" panose="02020603050405020304" pitchFamily="18" charset="0"/>
                        </a:rPr>
                        <a:t> </a:t>
                      </a:r>
                      <a:r>
                        <a:rPr lang="en-GB" sz="900" b="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BRANCH 2</a:t>
                      </a:r>
                    </a:p>
                    <a:p>
                      <a:pPr algn="ctr">
                        <a:lnSpc>
                          <a:spcPct val="107000"/>
                        </a:lnSpc>
                        <a:spcAft>
                          <a:spcPts val="0"/>
                        </a:spcAft>
                      </a:pPr>
                      <a:endParaRPr lang="en-GB" sz="900" b="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b="1"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Prophecy and Promise</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800" b="0" i="1" dirty="0">
                          <a:effectLst/>
                          <a:latin typeface="Century Gothic" panose="020B0502020202020204" pitchFamily="34" charset="0"/>
                          <a:ea typeface="Calibri" panose="020F0502020204030204" pitchFamily="34" charset="0"/>
                          <a:cs typeface="Times New Roman" panose="02020603050405020304" pitchFamily="18" charset="0"/>
                        </a:rPr>
                        <a:t>Key Question: How have prophets played a role in calling people back to God?</a:t>
                      </a:r>
                    </a:p>
                  </a:txBody>
                  <a:tcPr marL="61113" marR="61113" marT="0" marB="0">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0"/>
                        </a:spcAft>
                      </a:pPr>
                      <a:r>
                        <a:rPr lang="en-GB" sz="900" b="0" dirty="0">
                          <a:effectLst/>
                          <a:latin typeface="Century Gothic" panose="020B0502020202020204" pitchFamily="34" charset="0"/>
                          <a:ea typeface="Calibri" panose="020F0502020204030204" pitchFamily="34" charset="0"/>
                          <a:cs typeface="Times New Roman" panose="02020603050405020304" pitchFamily="18" charset="0"/>
                        </a:rPr>
                        <a:t>BRANCH 3</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b="1" dirty="0">
                          <a:effectLst/>
                          <a:latin typeface="Century Gothic" panose="020B0502020202020204" pitchFamily="34" charset="0"/>
                          <a:ea typeface="Calibri" panose="020F0502020204030204" pitchFamily="34" charset="0"/>
                          <a:cs typeface="Times New Roman" panose="02020603050405020304" pitchFamily="18" charset="0"/>
                        </a:rPr>
                        <a:t>Galilee to Jerusalem</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800" b="0" i="1" dirty="0">
                          <a:effectLst/>
                          <a:latin typeface="Century Gothic" panose="020B0502020202020204" pitchFamily="34" charset="0"/>
                          <a:ea typeface="Calibri" panose="020F0502020204030204" pitchFamily="34" charset="0"/>
                          <a:cs typeface="Times New Roman" panose="02020603050405020304" pitchFamily="18" charset="0"/>
                        </a:rPr>
                        <a:t>Key Question: How do Jesus’ actions, parables and miracles proclaim God’s kingdom?</a:t>
                      </a:r>
                      <a:endParaRPr lang="en-GB" sz="700" b="0" i="1"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1113" marR="611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0"/>
                        </a:spcAft>
                      </a:pPr>
                      <a:r>
                        <a:rPr lang="en-GB" sz="900" b="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BRANCH 4</a:t>
                      </a:r>
                    </a:p>
                    <a:p>
                      <a:pPr algn="ctr">
                        <a:lnSpc>
                          <a:spcPct val="107000"/>
                        </a:lnSpc>
                        <a:spcAft>
                          <a:spcPts val="0"/>
                        </a:spcAft>
                      </a:pPr>
                      <a:endParaRPr lang="en-GB" sz="900" b="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b="1"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Desert to Garden</a:t>
                      </a:r>
                    </a:p>
                    <a:p>
                      <a:pPr algn="ctr">
                        <a:lnSpc>
                          <a:spcPct val="107000"/>
                        </a:lnSpc>
                        <a:spcAft>
                          <a:spcPts val="0"/>
                        </a:spcAft>
                      </a:pPr>
                      <a:endParaRPr lang="en-GB" sz="900" b="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800" b="0" i="1"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Key Question: If God loves us, why does he allow us to suffer?</a:t>
                      </a:r>
                    </a:p>
                  </a:txBody>
                  <a:tcPr marL="61113" marR="611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9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BRANCH 5</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9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9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To the Ends of the Earth</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9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800" b="0" i="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Key Question: How do Christians believe all suffering will ultimately be overcome?</a:t>
                      </a:r>
                    </a:p>
                  </a:txBody>
                  <a:tcPr marL="61113" marR="611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9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BRANCH 6</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9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9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Dialogue and Encounter: Buddhism and Suffering</a:t>
                      </a:r>
                      <a:br>
                        <a:rPr lang="en-GB" sz="9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br>
                      <a:endParaRPr lang="en-GB" sz="9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800" b="0" i="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Key Question: How do Buddhists respond to the issue of suffering?</a:t>
                      </a:r>
                    </a:p>
                  </a:txBody>
                  <a:tcPr marL="61113" marR="611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168495675"/>
                  </a:ext>
                </a:extLst>
              </a:tr>
              <a:tr h="474924">
                <a:tc>
                  <a:txBody>
                    <a:bodyPr/>
                    <a:lstStyle/>
                    <a:p>
                      <a:pPr algn="ctr">
                        <a:lnSpc>
                          <a:spcPct val="107000"/>
                        </a:lnSpc>
                        <a:spcAft>
                          <a:spcPts val="0"/>
                        </a:spcAft>
                        <a:tabLst>
                          <a:tab pos="1258570" algn="r"/>
                        </a:tabLst>
                      </a:pPr>
                      <a:r>
                        <a:rPr lang="en-GB" sz="900" b="0" dirty="0">
                          <a:effectLst/>
                          <a:latin typeface="Century Gothic" panose="020B0502020202020204" pitchFamily="34" charset="0"/>
                          <a:ea typeface="Calibri" panose="020F0502020204030204" pitchFamily="34" charset="0"/>
                          <a:cs typeface="Times New Roman" panose="02020603050405020304" pitchFamily="18" charset="0"/>
                        </a:rPr>
                        <a:t>YEAR 9</a:t>
                      </a:r>
                    </a:p>
                    <a:p>
                      <a:pPr algn="ctr">
                        <a:lnSpc>
                          <a:spcPct val="107000"/>
                        </a:lnSpc>
                        <a:spcAft>
                          <a:spcPts val="0"/>
                        </a:spcAft>
                        <a:tabLst>
                          <a:tab pos="1258570" algn="r"/>
                        </a:tabLs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tabLst>
                          <a:tab pos="1258570" algn="r"/>
                        </a:tabLst>
                      </a:pPr>
                      <a:r>
                        <a:rPr lang="en-GB" sz="900" b="0" i="1" dirty="0">
                          <a:effectLst/>
                          <a:latin typeface="Century Gothic" panose="020B0502020202020204" pitchFamily="34" charset="0"/>
                          <a:ea typeface="Calibri" panose="020F0502020204030204" pitchFamily="34" charset="0"/>
                          <a:cs typeface="Times New Roman" panose="02020603050405020304" pitchFamily="18" charset="0"/>
                        </a:rPr>
                        <a:t>Focus:</a:t>
                      </a:r>
                    </a:p>
                    <a:p>
                      <a:pPr algn="ctr">
                        <a:lnSpc>
                          <a:spcPct val="107000"/>
                        </a:lnSpc>
                        <a:spcAft>
                          <a:spcPts val="0"/>
                        </a:spcAft>
                        <a:tabLst>
                          <a:tab pos="1258570" algn="r"/>
                        </a:tabLst>
                      </a:pPr>
                      <a:r>
                        <a:rPr lang="en-GB" sz="900" b="0" i="1" dirty="0">
                          <a:effectLst/>
                          <a:latin typeface="Century Gothic" panose="020B0502020202020204" pitchFamily="34" charset="0"/>
                          <a:ea typeface="Calibri" panose="020F0502020204030204" pitchFamily="34" charset="0"/>
                          <a:cs typeface="Times New Roman" panose="02020603050405020304" pitchFamily="18" charset="0"/>
                        </a:rPr>
                        <a:t>The Mystery of the Human Person</a:t>
                      </a:r>
                    </a:p>
                  </a:txBody>
                  <a:tcPr marL="61113" marR="611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b="0" dirty="0">
                          <a:effectLst/>
                          <a:latin typeface="Century Gothic" panose="020B0502020202020204" pitchFamily="34" charset="0"/>
                          <a:ea typeface="Calibri" panose="020F0502020204030204" pitchFamily="34" charset="0"/>
                          <a:cs typeface="Times New Roman" panose="02020603050405020304" pitchFamily="18" charset="0"/>
                        </a:rPr>
                        <a:t>BRANCH 1</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b="1" dirty="0">
                          <a:effectLst/>
                          <a:latin typeface="Century Gothic" panose="020B0502020202020204" pitchFamily="34" charset="0"/>
                          <a:ea typeface="Calibri" panose="020F0502020204030204" pitchFamily="34" charset="0"/>
                          <a:cs typeface="Times New Roman" panose="02020603050405020304" pitchFamily="18" charset="0"/>
                        </a:rPr>
                        <a:t>Creation and Covenant</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800" b="0" i="1" dirty="0">
                          <a:effectLst/>
                          <a:latin typeface="Century Gothic" panose="020B0502020202020204" pitchFamily="34" charset="0"/>
                          <a:ea typeface="Calibri" panose="020F0502020204030204" pitchFamily="34" charset="0"/>
                          <a:cs typeface="Times New Roman" panose="02020603050405020304" pitchFamily="18" charset="0"/>
                        </a:rPr>
                        <a:t>Key Question: What is the dignity of the human person?</a:t>
                      </a:r>
                    </a:p>
                  </a:txBody>
                  <a:tcPr marL="61113" marR="61113" marT="0" marB="0">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900" b="0" dirty="0">
                          <a:effectLst/>
                          <a:latin typeface="Century Gothic" panose="020B0502020202020204" pitchFamily="34" charset="0"/>
                          <a:ea typeface="Calibri" panose="020F0502020204030204" pitchFamily="34" charset="0"/>
                          <a:cs typeface="Times New Roman" panose="02020603050405020304" pitchFamily="18" charset="0"/>
                        </a:rPr>
                        <a:t>BRANCH 2</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900" b="1" dirty="0">
                          <a:effectLst/>
                          <a:latin typeface="Century Gothic" panose="020B0502020202020204" pitchFamily="34" charset="0"/>
                          <a:ea typeface="Calibri" panose="020F0502020204030204" pitchFamily="34" charset="0"/>
                          <a:cs typeface="Times New Roman" panose="02020603050405020304" pitchFamily="18" charset="0"/>
                        </a:rPr>
                        <a:t>Prophecy and Promise</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800" b="0" i="1" dirty="0">
                          <a:effectLst/>
                          <a:latin typeface="Century Gothic" panose="020B0502020202020204" pitchFamily="34" charset="0"/>
                          <a:ea typeface="Calibri" panose="020F0502020204030204" pitchFamily="34" charset="0"/>
                          <a:cs typeface="Times New Roman" panose="02020603050405020304" pitchFamily="18" charset="0"/>
                        </a:rPr>
                        <a:t>Key Question: What role have women played in salvation history?</a:t>
                      </a: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1113" marR="61113" marT="0" marB="0">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0"/>
                        </a:spcAft>
                      </a:pPr>
                      <a:r>
                        <a:rPr lang="en-GB" sz="900" b="0" dirty="0">
                          <a:effectLst/>
                          <a:latin typeface="Century Gothic" panose="020B0502020202020204" pitchFamily="34" charset="0"/>
                          <a:ea typeface="Calibri" panose="020F0502020204030204" pitchFamily="34" charset="0"/>
                          <a:cs typeface="Times New Roman" panose="02020603050405020304" pitchFamily="18" charset="0"/>
                        </a:rPr>
                        <a:t>BRANCH 3</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b="1" dirty="0">
                          <a:effectLst/>
                          <a:latin typeface="Century Gothic" panose="020B0502020202020204" pitchFamily="34" charset="0"/>
                          <a:ea typeface="Calibri" panose="020F0502020204030204" pitchFamily="34" charset="0"/>
                          <a:cs typeface="Times New Roman" panose="02020603050405020304" pitchFamily="18" charset="0"/>
                        </a:rPr>
                        <a:t>Galilee to Jerusalem</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800" b="0" i="1" dirty="0">
                          <a:effectLst/>
                          <a:latin typeface="Century Gothic" panose="020B0502020202020204" pitchFamily="34" charset="0"/>
                          <a:ea typeface="Calibri" panose="020F0502020204030204" pitchFamily="34" charset="0"/>
                          <a:cs typeface="Times New Roman" panose="02020603050405020304" pitchFamily="18" charset="0"/>
                        </a:rPr>
                        <a:t>Key Question: What are the demands of discipleship?</a:t>
                      </a:r>
                      <a:endParaRPr lang="en-GB" sz="700" b="0" i="1"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1113" marR="61113" marT="0" marB="0">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0"/>
                        </a:spcAft>
                      </a:pPr>
                      <a:r>
                        <a:rPr lang="en-GB" sz="900" b="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BRANCH 4</a:t>
                      </a:r>
                    </a:p>
                    <a:p>
                      <a:pPr algn="ctr">
                        <a:lnSpc>
                          <a:spcPct val="107000"/>
                        </a:lnSpc>
                        <a:spcAft>
                          <a:spcPts val="0"/>
                        </a:spcAft>
                      </a:pPr>
                      <a:endParaRPr lang="en-GB" sz="900" b="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b="1"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Desert to Garden</a:t>
                      </a:r>
                    </a:p>
                    <a:p>
                      <a:pPr algn="ctr">
                        <a:lnSpc>
                          <a:spcPct val="107000"/>
                        </a:lnSpc>
                        <a:spcAft>
                          <a:spcPts val="0"/>
                        </a:spcAft>
                      </a:pPr>
                      <a:endParaRPr lang="en-GB" sz="900" b="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b="0" i="1"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Key Question: How is Christ’s death redemptive?</a:t>
                      </a:r>
                      <a:endParaRPr lang="en-GB" sz="800" b="0" i="1"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1113" marR="61113" marT="0" marB="0">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0"/>
                        </a:spcAft>
                      </a:pPr>
                      <a:r>
                        <a:rPr lang="en-GB" sz="900" b="0" dirty="0">
                          <a:effectLst/>
                          <a:latin typeface="Century Gothic" panose="020B0502020202020204" pitchFamily="34" charset="0"/>
                          <a:ea typeface="Calibri" panose="020F0502020204030204" pitchFamily="34" charset="0"/>
                          <a:cs typeface="Times New Roman" panose="02020603050405020304" pitchFamily="18" charset="0"/>
                        </a:rPr>
                        <a:t>BRANCH 5</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b="1" dirty="0">
                          <a:effectLst/>
                          <a:latin typeface="Century Gothic" panose="020B0502020202020204" pitchFamily="34" charset="0"/>
                          <a:ea typeface="Calibri" panose="020F0502020204030204" pitchFamily="34" charset="0"/>
                          <a:cs typeface="Times New Roman" panose="02020603050405020304" pitchFamily="18" charset="0"/>
                        </a:rPr>
                        <a:t>To the Ends of the Earth</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800" b="0" i="1" dirty="0">
                          <a:effectLst/>
                          <a:latin typeface="Century Gothic" panose="020B0502020202020204" pitchFamily="34" charset="0"/>
                          <a:ea typeface="Calibri" panose="020F0502020204030204" pitchFamily="34" charset="0"/>
                          <a:cs typeface="Times New Roman" panose="02020603050405020304" pitchFamily="18" charset="0"/>
                        </a:rPr>
                        <a:t>Key Question: How do Christians believe all suffering will ultimately be overcome?</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1113" marR="61113" marT="0" marB="0">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0"/>
                        </a:spcAft>
                      </a:pPr>
                      <a:r>
                        <a:rPr lang="en-GB" sz="900" b="0" dirty="0">
                          <a:effectLst/>
                          <a:latin typeface="Century Gothic" panose="020B0502020202020204" pitchFamily="34" charset="0"/>
                          <a:ea typeface="Calibri" panose="020F0502020204030204" pitchFamily="34" charset="0"/>
                          <a:cs typeface="Times New Roman" panose="02020603050405020304" pitchFamily="18" charset="0"/>
                        </a:rPr>
                        <a:t>BRANCH 6</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b="1" i="0" dirty="0">
                          <a:effectLst/>
                          <a:latin typeface="Century Gothic" panose="020B0502020202020204" pitchFamily="34" charset="0"/>
                          <a:ea typeface="Calibri" panose="020F0502020204030204" pitchFamily="34" charset="0"/>
                          <a:cs typeface="Times New Roman" panose="02020603050405020304" pitchFamily="18" charset="0"/>
                        </a:rPr>
                        <a:t>Dialogue and Encounter: Judaism and the Human Person</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800" b="0" i="1" dirty="0">
                          <a:effectLst/>
                          <a:latin typeface="Century Gothic" panose="020B0502020202020204" pitchFamily="34" charset="0"/>
                          <a:ea typeface="Calibri" panose="020F0502020204030204" pitchFamily="34" charset="0"/>
                          <a:cs typeface="Times New Roman" panose="02020603050405020304" pitchFamily="18" charset="0"/>
                        </a:rPr>
                        <a:t>Key Question: How does the Jewish faith recognise the mystery of the human person?</a:t>
                      </a:r>
                    </a:p>
                  </a:txBody>
                  <a:tcPr marL="61113" marR="61113" marT="0" marB="0">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52290126"/>
                  </a:ext>
                </a:extLst>
              </a:tr>
            </a:tbl>
          </a:graphicData>
        </a:graphic>
      </p:graphicFrame>
      <p:sp>
        <p:nvSpPr>
          <p:cNvPr id="5" name="Title 1">
            <a:extLst>
              <a:ext uri="{FF2B5EF4-FFF2-40B4-BE49-F238E27FC236}">
                <a16:creationId xmlns:a16="http://schemas.microsoft.com/office/drawing/2014/main" id="{754711A1-999C-EC15-9422-D3666334BECF}"/>
              </a:ext>
            </a:extLst>
          </p:cNvPr>
          <p:cNvSpPr txBox="1">
            <a:spLocks/>
          </p:cNvSpPr>
          <p:nvPr/>
        </p:nvSpPr>
        <p:spPr>
          <a:xfrm>
            <a:off x="142085" y="82833"/>
            <a:ext cx="11430050" cy="355820"/>
          </a:xfrm>
          <a:prstGeom prst="rect">
            <a:avLst/>
          </a:prstGeom>
          <a:solidFill>
            <a:srgbClr val="F2F2F2"/>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1400" b="1" dirty="0">
                <a:latin typeface="Century Gothic" panose="020B0502020202020204" pitchFamily="34" charset="0"/>
              </a:rPr>
              <a:t>BTHCC RE Curriculum 2025-26</a:t>
            </a:r>
          </a:p>
        </p:txBody>
      </p:sp>
      <p:pic>
        <p:nvPicPr>
          <p:cNvPr id="6" name="Picture 17" descr="A picture containing screenshot, text&#10;&#10;Description automatically generated">
            <a:extLst>
              <a:ext uri="{FF2B5EF4-FFF2-40B4-BE49-F238E27FC236}">
                <a16:creationId xmlns:a16="http://schemas.microsoft.com/office/drawing/2014/main" id="{351B96B2-37E8-133F-6A3B-D3EEFFAE04EA}"/>
              </a:ext>
            </a:extLst>
          </p:cNvPr>
          <p:cNvPicPr>
            <a:picLocks noChangeAspect="1"/>
          </p:cNvPicPr>
          <p:nvPr/>
        </p:nvPicPr>
        <p:blipFill>
          <a:blip r:embed="rId2"/>
          <a:srcRect r="82883" b="-2105"/>
          <a:stretch>
            <a:fillRect/>
          </a:stretch>
        </p:blipFill>
        <p:spPr>
          <a:xfrm>
            <a:off x="11572135" y="22562"/>
            <a:ext cx="551017" cy="456980"/>
          </a:xfrm>
          <a:prstGeom prst="rect">
            <a:avLst/>
          </a:prstGeom>
          <a:noFill/>
          <a:ln cap="flat">
            <a:noFill/>
          </a:ln>
        </p:spPr>
      </p:pic>
      <p:sp>
        <p:nvSpPr>
          <p:cNvPr id="8" name="TextBox 7">
            <a:extLst>
              <a:ext uri="{FF2B5EF4-FFF2-40B4-BE49-F238E27FC236}">
                <a16:creationId xmlns:a16="http://schemas.microsoft.com/office/drawing/2014/main" id="{B518D154-F57D-E51A-5155-8BA98DA1D0BC}"/>
              </a:ext>
            </a:extLst>
          </p:cNvPr>
          <p:cNvSpPr txBox="1"/>
          <p:nvPr/>
        </p:nvSpPr>
        <p:spPr>
          <a:xfrm>
            <a:off x="142084" y="403601"/>
            <a:ext cx="11753849" cy="553998"/>
          </a:xfrm>
          <a:prstGeom prst="rect">
            <a:avLst/>
          </a:prstGeom>
          <a:noFill/>
        </p:spPr>
        <p:txBody>
          <a:bodyPr wrap="square">
            <a:spAutoFit/>
          </a:bodyPr>
          <a:lstStyle/>
          <a:p>
            <a:r>
              <a:rPr lang="en-US" sz="1000" i="1" dirty="0">
                <a:latin typeface="Century Gothic" panose="020B0502020202020204" pitchFamily="34" charset="0"/>
              </a:rPr>
              <a:t>Our Religious Education programme equips the young people in our Catholic family to be religiously literate and consciously engaged.  Religious Education lessons aim to provide students with the tools needed for their faith journey. Through the learning journey, students develop their knowledge, understanding and skills – appropriate to their age and ability – needed to reflect spiritually, and think ethically and theologically. Through Religious Education students develop awareness of the demands of religious commitment in everyday life.</a:t>
            </a:r>
            <a:endParaRPr lang="en-GB" sz="1000" i="1" dirty="0">
              <a:latin typeface="Century Gothic" panose="020B0502020202020204" pitchFamily="34" charset="0"/>
            </a:endParaRPr>
          </a:p>
        </p:txBody>
      </p:sp>
      <p:graphicFrame>
        <p:nvGraphicFramePr>
          <p:cNvPr id="9" name="Table 8">
            <a:extLst>
              <a:ext uri="{FF2B5EF4-FFF2-40B4-BE49-F238E27FC236}">
                <a16:creationId xmlns:a16="http://schemas.microsoft.com/office/drawing/2014/main" id="{246F1BC8-3F96-BBC2-E199-5878CCB355A7}"/>
              </a:ext>
            </a:extLst>
          </p:cNvPr>
          <p:cNvGraphicFramePr>
            <a:graphicFrameLocks noGrp="1"/>
          </p:cNvGraphicFramePr>
          <p:nvPr>
            <p:extLst>
              <p:ext uri="{D42A27DB-BD31-4B8C-83A1-F6EECF244321}">
                <p14:modId xmlns:p14="http://schemas.microsoft.com/office/powerpoint/2010/main" val="2457911407"/>
              </p:ext>
            </p:extLst>
          </p:nvPr>
        </p:nvGraphicFramePr>
        <p:xfrm>
          <a:off x="68847" y="4340161"/>
          <a:ext cx="11981070" cy="2325370"/>
        </p:xfrm>
        <a:graphic>
          <a:graphicData uri="http://schemas.openxmlformats.org/drawingml/2006/table">
            <a:tbl>
              <a:tblPr firstRow="1" firstCol="1" bandRow="1"/>
              <a:tblGrid>
                <a:gridCol w="1147963">
                  <a:extLst>
                    <a:ext uri="{9D8B030D-6E8A-4147-A177-3AD203B41FA5}">
                      <a16:colId xmlns:a16="http://schemas.microsoft.com/office/drawing/2014/main" val="3272981467"/>
                    </a:ext>
                  </a:extLst>
                </a:gridCol>
                <a:gridCol w="1615088">
                  <a:extLst>
                    <a:ext uri="{9D8B030D-6E8A-4147-A177-3AD203B41FA5}">
                      <a16:colId xmlns:a16="http://schemas.microsoft.com/office/drawing/2014/main" val="1841707090"/>
                    </a:ext>
                  </a:extLst>
                </a:gridCol>
                <a:gridCol w="1827987">
                  <a:extLst>
                    <a:ext uri="{9D8B030D-6E8A-4147-A177-3AD203B41FA5}">
                      <a16:colId xmlns:a16="http://schemas.microsoft.com/office/drawing/2014/main" val="362019908"/>
                    </a:ext>
                  </a:extLst>
                </a:gridCol>
                <a:gridCol w="1775002">
                  <a:extLst>
                    <a:ext uri="{9D8B030D-6E8A-4147-A177-3AD203B41FA5}">
                      <a16:colId xmlns:a16="http://schemas.microsoft.com/office/drawing/2014/main" val="1520398188"/>
                    </a:ext>
                  </a:extLst>
                </a:gridCol>
                <a:gridCol w="1916294">
                  <a:extLst>
                    <a:ext uri="{9D8B030D-6E8A-4147-A177-3AD203B41FA5}">
                      <a16:colId xmlns:a16="http://schemas.microsoft.com/office/drawing/2014/main" val="3051381106"/>
                    </a:ext>
                  </a:extLst>
                </a:gridCol>
                <a:gridCol w="1792663">
                  <a:extLst>
                    <a:ext uri="{9D8B030D-6E8A-4147-A177-3AD203B41FA5}">
                      <a16:colId xmlns:a16="http://schemas.microsoft.com/office/drawing/2014/main" val="3497020762"/>
                    </a:ext>
                  </a:extLst>
                </a:gridCol>
                <a:gridCol w="1906073">
                  <a:extLst>
                    <a:ext uri="{9D8B030D-6E8A-4147-A177-3AD203B41FA5}">
                      <a16:colId xmlns:a16="http://schemas.microsoft.com/office/drawing/2014/main" val="777283223"/>
                    </a:ext>
                  </a:extLst>
                </a:gridCol>
              </a:tblGrid>
              <a:tr h="877410">
                <a:tc>
                  <a:txBody>
                    <a:bodyPr/>
                    <a:lstStyle/>
                    <a:p>
                      <a:pPr algn="ctr">
                        <a:lnSpc>
                          <a:spcPct val="107000"/>
                        </a:lnSpc>
                        <a:spcAft>
                          <a:spcPts val="0"/>
                        </a:spcAft>
                      </a:pPr>
                      <a:r>
                        <a:rPr lang="en-GB" sz="900" b="0" dirty="0">
                          <a:effectLst/>
                          <a:latin typeface="Century Gothic" panose="020B0502020202020204" pitchFamily="34" charset="0"/>
                          <a:ea typeface="Calibri" panose="020F0502020204030204" pitchFamily="34" charset="0"/>
                          <a:cs typeface="Times New Roman" panose="02020603050405020304" pitchFamily="18" charset="0"/>
                        </a:rPr>
                        <a:t>YEAR 10</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b="0" i="1" dirty="0">
                          <a:effectLst/>
                          <a:latin typeface="Century Gothic" panose="020B0502020202020204" pitchFamily="34" charset="0"/>
                          <a:ea typeface="Calibri" panose="020F0502020204030204" pitchFamily="34" charset="0"/>
                          <a:cs typeface="Times New Roman" panose="02020603050405020304" pitchFamily="18" charset="0"/>
                        </a:rPr>
                        <a:t>Eduqas Route B GCSE Religious Studies</a:t>
                      </a:r>
                    </a:p>
                  </a:txBody>
                  <a:tcPr marL="61113" marR="611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b="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COMPONENT 3: JUDAISM</a:t>
                      </a:r>
                    </a:p>
                    <a:p>
                      <a:pPr algn="ctr">
                        <a:lnSpc>
                          <a:spcPct val="107000"/>
                        </a:lnSpc>
                        <a:spcAft>
                          <a:spcPts val="0"/>
                        </a:spcAft>
                      </a:pPr>
                      <a:endParaRPr lang="en-GB" sz="900" b="1"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b="1"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Judaism: Beliefs and Teachings</a:t>
                      </a:r>
                    </a:p>
                    <a:p>
                      <a:pPr algn="ctr">
                        <a:lnSpc>
                          <a:spcPct val="107000"/>
                        </a:lnSpc>
                        <a:spcAft>
                          <a:spcPts val="0"/>
                        </a:spcAft>
                      </a:pPr>
                      <a:r>
                        <a:rPr lang="en-GB" sz="900" b="1"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Judaism: Practices</a:t>
                      </a:r>
                      <a:endParaRPr lang="en-GB" sz="900" b="1"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b="0" dirty="0">
                          <a:effectLst/>
                          <a:latin typeface="Century Gothic" panose="020B0502020202020204" pitchFamily="34" charset="0"/>
                          <a:ea typeface="Calibri" panose="020F0502020204030204" pitchFamily="34" charset="0"/>
                          <a:cs typeface="Times New Roman" panose="02020603050405020304" pitchFamily="18" charset="0"/>
                        </a:rPr>
                        <a:t> </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1113" marR="61113" marT="0" marB="0">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900" b="0" baseline="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COMPONENT 1: FOUNDATIONAL CATHOLIC THEOLOGY</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900" b="0" baseline="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900" b="1" baseline="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Origins and Meanings</a:t>
                      </a:r>
                    </a:p>
                  </a:txBody>
                  <a:tcPr marL="61113" marR="61113" marT="0" marB="0">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900" b="0" baseline="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COMPONENT 1: FOUNDATIONAL CATHOLIC THEOLOGY</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900" b="0" baseline="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900" b="1" baseline="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Origins and Meanings</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1113" marR="61113" marT="0" marB="0">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900" b="0" baseline="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COMPONENT 1: FOUNDATIONAL CATHOLIC THEOLOGY</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900" b="0" baseline="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900" b="1" baseline="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Origins and Meanings</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900" b="1" baseline="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Good and Evil</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1113" marR="61113" marT="0" marB="0">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900" b="0" baseline="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COMPONENT 1: FOUNDATIONAL CATHOLIC THEOLOGY</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900" b="0" baseline="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900" b="1" baseline="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Good and Evil</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1113" marR="611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900" b="0" baseline="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COMPONENT 1: FOUNDATIONAL CATHOLIC THEOLOGY</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900" b="0" baseline="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900" b="1" baseline="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Good and Evil</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900" b="0" baseline="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Revision and PPE</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900" b="0" baseline="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COMPONENT 2 – </a:t>
                      </a:r>
                      <a:r>
                        <a:rPr lang="en-GB" sz="900" b="1" baseline="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Life and Death</a:t>
                      </a:r>
                    </a:p>
                    <a:p>
                      <a:pPr algn="ctr">
                        <a:lnSpc>
                          <a:spcPct val="107000"/>
                        </a:lnSpc>
                        <a:spcAft>
                          <a:spcPts val="0"/>
                        </a:spcAft>
                      </a:pPr>
                      <a:endParaRPr lang="en-GB" sz="900" b="0" dirty="0">
                        <a:latin typeface="Century Gothic" panose="020B0502020202020204" pitchFamily="34" charset="0"/>
                        <a:ea typeface="Calibri" panose="020F0502020204030204" pitchFamily="34" charset="0"/>
                        <a:cs typeface="Times New Roman" panose="02020603050405020304" pitchFamily="18" charset="0"/>
                      </a:endParaRPr>
                    </a:p>
                  </a:txBody>
                  <a:tcPr marL="61113" marR="611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44178534"/>
                  </a:ext>
                </a:extLst>
              </a:tr>
              <a:tr h="623934">
                <a:tc>
                  <a:txBody>
                    <a:bodyPr/>
                    <a:lstStyle/>
                    <a:p>
                      <a:pPr algn="ctr">
                        <a:lnSpc>
                          <a:spcPct val="107000"/>
                        </a:lnSpc>
                        <a:spcAft>
                          <a:spcPts val="0"/>
                        </a:spcAft>
                      </a:pPr>
                      <a:r>
                        <a:rPr lang="en-GB" sz="900" b="0" dirty="0">
                          <a:effectLst/>
                          <a:latin typeface="Century Gothic" panose="020B0502020202020204" pitchFamily="34" charset="0"/>
                          <a:ea typeface="Calibri" panose="020F0502020204030204" pitchFamily="34" charset="0"/>
                          <a:cs typeface="Times New Roman" panose="02020603050405020304" pitchFamily="18" charset="0"/>
                        </a:rPr>
                        <a:t>YEAR 11</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b="0" i="1" dirty="0">
                          <a:effectLst/>
                          <a:latin typeface="Century Gothic" panose="020B0502020202020204" pitchFamily="34" charset="0"/>
                          <a:ea typeface="Calibri" panose="020F0502020204030204" pitchFamily="34" charset="0"/>
                          <a:cs typeface="Times New Roman" panose="02020603050405020304" pitchFamily="18" charset="0"/>
                        </a:rPr>
                        <a:t>Eduqas Route B GCSE Religious Studies</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1113" marR="611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900" b="0" dirty="0">
                          <a:effectLst/>
                          <a:latin typeface="Century Gothic" panose="020B0502020202020204" pitchFamily="34" charset="0"/>
                          <a:ea typeface="Calibri" panose="020F0502020204030204" pitchFamily="34" charset="0"/>
                          <a:cs typeface="Times New Roman" panose="02020603050405020304" pitchFamily="18" charset="0"/>
                        </a:rPr>
                        <a:t>COMPONENT 2: APPLIED CATHOLIC THEOLOGY</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b="1" dirty="0">
                          <a:effectLst/>
                          <a:latin typeface="Century Gothic" panose="020B0502020202020204" pitchFamily="34" charset="0"/>
                          <a:ea typeface="Calibri" panose="020F0502020204030204" pitchFamily="34" charset="0"/>
                          <a:cs typeface="Times New Roman" panose="02020603050405020304" pitchFamily="18" charset="0"/>
                        </a:rPr>
                        <a:t>Life and Death</a:t>
                      </a:r>
                    </a:p>
                  </a:txBody>
                  <a:tcPr marL="61113" marR="611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0"/>
                        </a:spcAft>
                      </a:pPr>
                      <a:r>
                        <a:rPr lang="en-GB" sz="900" b="0" dirty="0">
                          <a:effectLst/>
                          <a:latin typeface="Century Gothic" panose="020B0502020202020204" pitchFamily="34" charset="0"/>
                          <a:ea typeface="Calibri" panose="020F0502020204030204" pitchFamily="34" charset="0"/>
                          <a:cs typeface="Times New Roman" panose="02020603050405020304" pitchFamily="18" charset="0"/>
                        </a:rPr>
                        <a:t>COMPONENT 2: APPLIED CATHOLIC THEOLOGY</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b="1" dirty="0">
                          <a:effectLst/>
                          <a:latin typeface="Century Gothic" panose="020B0502020202020204" pitchFamily="34" charset="0"/>
                          <a:ea typeface="Calibri" panose="020F0502020204030204" pitchFamily="34" charset="0"/>
                          <a:cs typeface="Times New Roman" panose="02020603050405020304" pitchFamily="18" charset="0"/>
                        </a:rPr>
                        <a:t>Life and Death</a:t>
                      </a:r>
                    </a:p>
                    <a:p>
                      <a:pPr algn="ctr">
                        <a:lnSpc>
                          <a:spcPct val="107000"/>
                        </a:lnSpc>
                        <a:spcAft>
                          <a:spcPts val="0"/>
                        </a:spcAft>
                      </a:pPr>
                      <a:r>
                        <a:rPr lang="en-GB" sz="900" b="1" dirty="0">
                          <a:effectLst/>
                          <a:latin typeface="Century Gothic" panose="020B0502020202020204" pitchFamily="34" charset="0"/>
                          <a:ea typeface="Calibri" panose="020F0502020204030204" pitchFamily="34" charset="0"/>
                          <a:cs typeface="Times New Roman" panose="02020603050405020304" pitchFamily="18" charset="0"/>
                        </a:rPr>
                        <a:t>Sin and Forgiveness</a:t>
                      </a:r>
                    </a:p>
                    <a:p>
                      <a:pPr algn="ctr">
                        <a:lnSpc>
                          <a:spcPct val="107000"/>
                        </a:lnSpc>
                        <a:spcAft>
                          <a:spcPts val="0"/>
                        </a:spcAft>
                      </a:pPr>
                      <a:endParaRPr lang="en-GB" sz="900" b="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1113" marR="611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0"/>
                        </a:spcAft>
                      </a:pPr>
                      <a:r>
                        <a:rPr lang="en-GB" sz="900" b="0" dirty="0">
                          <a:effectLst/>
                          <a:latin typeface="Century Gothic" panose="020B0502020202020204" pitchFamily="34" charset="0"/>
                          <a:ea typeface="Calibri" panose="020F0502020204030204" pitchFamily="34" charset="0"/>
                          <a:cs typeface="Times New Roman" panose="02020603050405020304" pitchFamily="18" charset="0"/>
                        </a:rPr>
                        <a:t>COMPONENT 2: APPLIED CATHOLIC THEOLOGY</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b="1" dirty="0">
                          <a:effectLst/>
                          <a:latin typeface="Century Gothic" panose="020B0502020202020204" pitchFamily="34" charset="0"/>
                          <a:ea typeface="Calibri" panose="020F0502020204030204" pitchFamily="34" charset="0"/>
                          <a:cs typeface="Times New Roman" panose="02020603050405020304" pitchFamily="18" charset="0"/>
                        </a:rPr>
                        <a:t>Sin and Forgiveness</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1113" marR="611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900" b="0" dirty="0">
                          <a:solidFill>
                            <a:schemeClr val="dk1"/>
                          </a:solidFill>
                          <a:latin typeface="Century Gothic" panose="020B0502020202020204" pitchFamily="34" charset="0"/>
                          <a:ea typeface="Calibri"/>
                          <a:cs typeface="Calibri"/>
                          <a:sym typeface="Calibri"/>
                        </a:rPr>
                        <a:t>KNOWLEDGE AND SKILLS RECALL AND RETRIEVAL BASED ON: IN CLASS ASSESSMENT, FEEDBACK AND QUESTION LEVEL ANALYSIS SPECIFIC TO CLASS REQUIREMENTS</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1113" marR="611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900" b="0" dirty="0">
                          <a:effectLst/>
                          <a:latin typeface="Century Gothic" panose="020B0502020202020204" pitchFamily="34" charset="0"/>
                          <a:ea typeface="Calibri" panose="020F0502020204030204" pitchFamily="34" charset="0"/>
                          <a:cs typeface="Times New Roman" panose="02020603050405020304" pitchFamily="18" charset="0"/>
                        </a:rPr>
                        <a:t> </a:t>
                      </a:r>
                      <a:r>
                        <a:rPr lang="en-GB" sz="900" b="0" dirty="0">
                          <a:solidFill>
                            <a:schemeClr val="dk1"/>
                          </a:solidFill>
                          <a:latin typeface="Century Gothic" panose="020B0502020202020204" pitchFamily="34" charset="0"/>
                          <a:ea typeface="Calibri"/>
                          <a:cs typeface="Calibri"/>
                          <a:sym typeface="Calibri"/>
                        </a:rPr>
                        <a:t>KNOWLEDGE AND SKILLS RECALL AND RETRIEVAL BASED ON: IN CLASS ASSESSMENT, FEEDBACK AND QUESTION LEVEL ANALYSIS SPECIFIC TO CLASS REQUIREMENTS</a:t>
                      </a:r>
                    </a:p>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1113" marR="611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0"/>
                        </a:spcAft>
                      </a:pPr>
                      <a:endParaRPr lang="en-GB" sz="900" b="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1113" marR="611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2646557217"/>
                  </a:ext>
                </a:extLst>
              </a:tr>
            </a:tbl>
          </a:graphicData>
        </a:graphic>
      </p:graphicFrame>
    </p:spTree>
    <p:extLst>
      <p:ext uri="{BB962C8B-B14F-4D97-AF65-F5344CB8AC3E}">
        <p14:creationId xmlns:p14="http://schemas.microsoft.com/office/powerpoint/2010/main" val="41138597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4A62F338925924E9E933A9C72C48095" ma:contentTypeVersion="11" ma:contentTypeDescription="Create a new document." ma:contentTypeScope="" ma:versionID="ba6736478e0bd9d1db6f87034d8018d5">
  <xsd:schema xmlns:xsd="http://www.w3.org/2001/XMLSchema" xmlns:xs="http://www.w3.org/2001/XMLSchema" xmlns:p="http://schemas.microsoft.com/office/2006/metadata/properties" xmlns:ns3="df912826-8516-4780-a240-937a022396b3" xmlns:ns4="00544589-e2c8-41c7-9b68-ec4b06bd366f" targetNamespace="http://schemas.microsoft.com/office/2006/metadata/properties" ma:root="true" ma:fieldsID="f624d73587754b0a8a98a45da29516b1" ns3:_="" ns4:_="">
    <xsd:import namespace="df912826-8516-4780-a240-937a022396b3"/>
    <xsd:import namespace="00544589-e2c8-41c7-9b68-ec4b06bd366f"/>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DateTaken" minOccurs="0"/>
                <xsd:element ref="ns3:MediaLengthInSeconds" minOccurs="0"/>
                <xsd:element ref="ns3:_activity"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f912826-8516-4780-a240-937a022396b3"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_activity" ma:index="17" nillable="true" ma:displayName="_activity" ma:hidden="true" ma:internalName="_activity">
      <xsd:simpleType>
        <xsd:restriction base="dms:Note"/>
      </xsd:simpleType>
    </xsd:element>
    <xsd:element name="MediaServiceObjectDetectorVersions" ma:index="18"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0544589-e2c8-41c7-9b68-ec4b06bd366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df912826-8516-4780-a240-937a022396b3" xsi:nil="true"/>
  </documentManagement>
</p:properties>
</file>

<file path=customXml/itemProps1.xml><?xml version="1.0" encoding="utf-8"?>
<ds:datastoreItem xmlns:ds="http://schemas.openxmlformats.org/officeDocument/2006/customXml" ds:itemID="{BF8EB33B-F5DF-4AB8-BCCC-6067640B15C4}">
  <ds:schemaRefs>
    <ds:schemaRef ds:uri="http://schemas.microsoft.com/sharepoint/v3/contenttype/forms"/>
  </ds:schemaRefs>
</ds:datastoreItem>
</file>

<file path=customXml/itemProps2.xml><?xml version="1.0" encoding="utf-8"?>
<ds:datastoreItem xmlns:ds="http://schemas.openxmlformats.org/officeDocument/2006/customXml" ds:itemID="{0AC530AF-CC73-431F-8A73-4B7D616FB7C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f912826-8516-4780-a240-937a022396b3"/>
    <ds:schemaRef ds:uri="00544589-e2c8-41c7-9b68-ec4b06bd36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DE7B59D-55EE-41FD-B14D-9E12995D97CF}">
  <ds:schemaRefs>
    <ds:schemaRef ds:uri="http://schemas.microsoft.com/office/infopath/2007/PartnerControls"/>
    <ds:schemaRef ds:uri="http://www.w3.org/XML/1998/namespace"/>
    <ds:schemaRef ds:uri="http://schemas.microsoft.com/office/2006/documentManagement/types"/>
    <ds:schemaRef ds:uri="http://purl.org/dc/terms/"/>
    <ds:schemaRef ds:uri="http://purl.org/dc/dcmitype/"/>
    <ds:schemaRef ds:uri="http://schemas.openxmlformats.org/package/2006/metadata/core-properties"/>
    <ds:schemaRef ds:uri="http://schemas.microsoft.com/office/2006/metadata/properties"/>
    <ds:schemaRef ds:uri="00544589-e2c8-41c7-9b68-ec4b06bd366f"/>
    <ds:schemaRef ds:uri="http://purl.org/dc/elements/1.1/"/>
    <ds:schemaRef ds:uri="df912826-8516-4780-a240-937a022396b3"/>
  </ds:schemaRefs>
</ds:datastoreItem>
</file>

<file path=docProps/app.xml><?xml version="1.0" encoding="utf-8"?>
<Properties xmlns="http://schemas.openxmlformats.org/officeDocument/2006/extended-properties" xmlns:vt="http://schemas.openxmlformats.org/officeDocument/2006/docPropsVTypes">
  <TotalTime>3469</TotalTime>
  <Words>645</Words>
  <Application>Microsoft Office PowerPoint</Application>
  <PresentationFormat>Widescreen</PresentationFormat>
  <Paragraphs>154</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 Gothic</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BTHCC Classics Curriculum 2023-24</dc:title>
  <dc:creator>Wallbank</dc:creator>
  <cp:lastModifiedBy>Mr M Wallbank</cp:lastModifiedBy>
  <cp:revision>28</cp:revision>
  <cp:lastPrinted>2025-08-29T12:06:24Z</cp:lastPrinted>
  <dcterms:created xsi:type="dcterms:W3CDTF">2023-09-20T20:56:41Z</dcterms:created>
  <dcterms:modified xsi:type="dcterms:W3CDTF">2025-08-29T12:12:30Z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0x01010064A62F338925924E9E933A9C72C48095</vt:lpwstr>
  </property>
</Properties>
</file>