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6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056C76-06F5-46CF-A0C2-E08EE77D2A48}" v="1" dt="2025-08-26T15:27:43.6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8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E8B9B-CCC5-4554-B24C-A28B6C9B6612}" type="datetimeFigureOut">
              <a:rPr lang="en-GB" smtClean="0"/>
              <a:t>25/06/2026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DA1D26-D59A-4C70-840D-CBBF49D391A6}" type="slidenum">
              <a:rPr lang="en-GB" smtClean="0"/>
              <a:t>‹#›</a:t>
            </a:fld>
            <a:endParaRPr lang="en-GB"/>
          </a:p>
        </p:txBody>
      </p:sp>
    </p:spTree>
    <p:extLst>
      <p:ext uri="{BB962C8B-B14F-4D97-AF65-F5344CB8AC3E}">
        <p14:creationId xmlns:p14="http://schemas.microsoft.com/office/powerpoint/2010/main" val="358220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8DA1D26-D59A-4C70-840D-CBBF49D391A6}" type="slidenum">
              <a:rPr lang="en-GB" smtClean="0"/>
              <a:t>1</a:t>
            </a:fld>
            <a:endParaRPr lang="en-GB"/>
          </a:p>
        </p:txBody>
      </p:sp>
    </p:spTree>
    <p:extLst>
      <p:ext uri="{BB962C8B-B14F-4D97-AF65-F5344CB8AC3E}">
        <p14:creationId xmlns:p14="http://schemas.microsoft.com/office/powerpoint/2010/main" val="388298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EC6E3-865A-6E61-03E4-B7511A1E194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FB1DA6D-54E4-F346-DCBE-98389BE3D8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E2ACFF6-4082-4706-6C06-081B01B03EFA}"/>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FFAB7906-9F19-C663-B38E-73525B601A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6969A-C338-F5AA-AFBE-7BB17C6F9E73}"/>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3371672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BDA2D-923D-5FC9-E6DF-A8D1844749F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ACB4F58-74FC-3FB1-7CE9-B93EC808DA1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1D46A61-0A54-B95D-716F-910B676BC9F9}"/>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CF0A3FD4-D180-6A78-8A3A-6A3423AC3A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0549BA-EC0F-2B1F-C33E-BAC8D0F46CDC}"/>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016473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BBDB1-A9B4-43CE-D3C1-1DCC3037713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B31F663-057E-7399-7170-5250B9EC5F2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926018D-D0B2-F1CF-32EF-538AA9FF3232}"/>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C4632ECD-D5E2-CCD5-ED86-E7BF324DF7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EEFA00-2104-1879-AC81-69D895662CA2}"/>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994602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2E67-8559-5C4F-51AC-5F1BE885A65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47999C9-42FD-E4A2-ED02-E8DD22857E8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37495FE-757B-71A5-BC59-F2FC5CC4670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FDA81F0-323A-11B2-6F33-5E86C05FDACA}"/>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6" name="Footer Placeholder 5">
            <a:extLst>
              <a:ext uri="{FF2B5EF4-FFF2-40B4-BE49-F238E27FC236}">
                <a16:creationId xmlns:a16="http://schemas.microsoft.com/office/drawing/2014/main" id="{F6CA4215-6843-5FC3-9587-BCC4E0A028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1BF4FD-1F56-7F66-262A-2A24A1D5E22E}"/>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4089072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2D68B-D0B0-8ECA-AD8E-FC6535F038BF}"/>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61C3A89-D421-9100-D864-F24C76322C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99A02C9-1CE2-F9C2-3E6E-B0677D72B65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0116D9F-93ED-580B-62DF-0DC4EB08A7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1F5DB04-489C-8A33-E0B6-3B7178FA1F0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A8545B0-A31B-528D-F84F-A8D0D4C96F2E}"/>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8" name="Footer Placeholder 7">
            <a:extLst>
              <a:ext uri="{FF2B5EF4-FFF2-40B4-BE49-F238E27FC236}">
                <a16:creationId xmlns:a16="http://schemas.microsoft.com/office/drawing/2014/main" id="{4014B8DC-806A-ACDE-236E-B89ABABE25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B6D7F5-885C-CBB4-0146-CBD55F0D6F32}"/>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467645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3B89C-8C2F-85BE-FF42-ED1223C53F6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D0F6B00-67A4-7B6C-DE33-7CCA5F281E01}"/>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4" name="Footer Placeholder 3">
            <a:extLst>
              <a:ext uri="{FF2B5EF4-FFF2-40B4-BE49-F238E27FC236}">
                <a16:creationId xmlns:a16="http://schemas.microsoft.com/office/drawing/2014/main" id="{9EB7FAC6-DE8B-72BE-13C7-30AAAD3472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7B3996-E68E-C660-421A-05D38924ED3E}"/>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843278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921E0C-68AA-D278-7C27-87DD41564168}"/>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3" name="Footer Placeholder 2">
            <a:extLst>
              <a:ext uri="{FF2B5EF4-FFF2-40B4-BE49-F238E27FC236}">
                <a16:creationId xmlns:a16="http://schemas.microsoft.com/office/drawing/2014/main" id="{885465F9-83FA-2692-BA36-55908A16871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2A2FE7-BC30-6B8B-9BDD-85CA7FFCFDB1}"/>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22662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E8D56-9FFD-B9F5-7F22-188730B2234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73C5FFD-AF53-3EAE-9549-B46500F20A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6D5941E-CB85-9CC2-447D-E1F0B9F3C1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79103C2-DA6C-29A9-FFD8-2B3E1C81F62F}"/>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6" name="Footer Placeholder 5">
            <a:extLst>
              <a:ext uri="{FF2B5EF4-FFF2-40B4-BE49-F238E27FC236}">
                <a16:creationId xmlns:a16="http://schemas.microsoft.com/office/drawing/2014/main" id="{FB601CB6-063E-3388-1FA1-0FCA698E4F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FB994F-9585-4279-D8EB-38AA79E53116}"/>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308250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2AD1A-7454-1607-FC27-1CE0B9EE710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83435A8-1BCF-4122-9616-11C070E36E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74E425B-4EF1-3EE5-02E6-4710E72C13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04197C-9C0A-16C0-D714-3D3C46058B78}"/>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6" name="Footer Placeholder 5">
            <a:extLst>
              <a:ext uri="{FF2B5EF4-FFF2-40B4-BE49-F238E27FC236}">
                <a16:creationId xmlns:a16="http://schemas.microsoft.com/office/drawing/2014/main" id="{49FA3D3E-7211-4401-835C-750BBA84C1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23EFAA-0853-08AA-2C19-6280DD793A09}"/>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111253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5D8CA-F696-8217-FB91-43E63663CC1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F40C4CE-8B2C-3E8C-B883-5D2C5C3A5E9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F536160-CF61-F0C1-C06A-FED56168744D}"/>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78BF3DF2-8A81-41E3-E1A2-6565A7CF75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3B6A71-164C-7027-03AF-DCDF0E71BC93}"/>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62013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85810E-52AE-4BF7-2BDC-8EFD03D8E3D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FCE4541-8EAC-50E2-D284-0711DBDAE9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FEB3C5-AAD4-26DE-87C3-82F2543E62B3}"/>
              </a:ext>
            </a:extLst>
          </p:cNvPr>
          <p:cNvSpPr>
            <a:spLocks noGrp="1"/>
          </p:cNvSpPr>
          <p:nvPr>
            <p:ph type="dt" sz="half" idx="10"/>
          </p:nvPr>
        </p:nvSpPr>
        <p:spPr/>
        <p:txBody>
          <a:body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CE5E8041-AD6D-9A01-474F-A87C388D4E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39BE4A-4BBD-67FA-6863-4153B04DEE4C}"/>
              </a:ext>
            </a:extLst>
          </p:cNvPr>
          <p:cNvSpPr>
            <a:spLocks noGrp="1"/>
          </p:cNvSpPr>
          <p:nvPr>
            <p:ph type="sldNum" sz="quarter" idx="12"/>
          </p:nvPr>
        </p:nvSpPr>
        <p:spPr/>
        <p:txBody>
          <a:bodyPr/>
          <a:lstStyle/>
          <a:p>
            <a:fld id="{455E157F-3D66-4FF2-8BAA-1B1ECCD03C8D}" type="slidenum">
              <a:rPr lang="en-GB" smtClean="0"/>
              <a:t>‹#›</a:t>
            </a:fld>
            <a:endParaRPr lang="en-GB"/>
          </a:p>
        </p:txBody>
      </p:sp>
    </p:spTree>
    <p:extLst>
      <p:ext uri="{BB962C8B-B14F-4D97-AF65-F5344CB8AC3E}">
        <p14:creationId xmlns:p14="http://schemas.microsoft.com/office/powerpoint/2010/main" val="3280747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F18FC8-E415-62B8-0A9E-402E0AC6F0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27A6160-A244-C839-69E6-E7A676DB4F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23CD0D-EF49-C217-8707-C3D2CCA7C2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EC526FC-4512-4E1F-A8B4-1C00E372C955}" type="datetimeFigureOut">
              <a:rPr lang="en-GB" smtClean="0"/>
              <a:t>25/06/2026</a:t>
            </a:fld>
            <a:endParaRPr lang="en-GB"/>
          </a:p>
        </p:txBody>
      </p:sp>
      <p:sp>
        <p:nvSpPr>
          <p:cNvPr id="5" name="Footer Placeholder 4">
            <a:extLst>
              <a:ext uri="{FF2B5EF4-FFF2-40B4-BE49-F238E27FC236}">
                <a16:creationId xmlns:a16="http://schemas.microsoft.com/office/drawing/2014/main" id="{6C372527-D11C-F4E2-6948-5FCCDF2DCD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46427F1-5D46-838F-FDF9-3E9A36C88C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55E157F-3D66-4FF2-8BAA-1B1ECCD03C8D}" type="slidenum">
              <a:rPr lang="en-GB" smtClean="0"/>
              <a:t>‹#›</a:t>
            </a:fld>
            <a:endParaRPr lang="en-GB"/>
          </a:p>
        </p:txBody>
      </p:sp>
    </p:spTree>
    <p:extLst>
      <p:ext uri="{BB962C8B-B14F-4D97-AF65-F5344CB8AC3E}">
        <p14:creationId xmlns:p14="http://schemas.microsoft.com/office/powerpoint/2010/main" val="2559589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54711A1-999C-EC15-9422-D3666334BECF}"/>
              </a:ext>
            </a:extLst>
          </p:cNvPr>
          <p:cNvSpPr txBox="1">
            <a:spLocks/>
          </p:cNvSpPr>
          <p:nvPr/>
        </p:nvSpPr>
        <p:spPr>
          <a:xfrm>
            <a:off x="142085" y="128553"/>
            <a:ext cx="11430050" cy="355820"/>
          </a:xfrm>
          <a:prstGeom prst="rect">
            <a:avLst/>
          </a:prstGeom>
          <a:solidFill>
            <a:srgbClr val="F2F2F2"/>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400" b="1" dirty="0">
                <a:latin typeface="Century Gothic" panose="020B0502020202020204" pitchFamily="34" charset="0"/>
              </a:rPr>
              <a:t>BTHCC Science Curriculum 2026-27 </a:t>
            </a:r>
          </a:p>
        </p:txBody>
      </p:sp>
      <p:pic>
        <p:nvPicPr>
          <p:cNvPr id="6" name="Picture 17" descr="A picture containing screenshot, text&#10;&#10;Description automatically generated">
            <a:extLst>
              <a:ext uri="{FF2B5EF4-FFF2-40B4-BE49-F238E27FC236}">
                <a16:creationId xmlns:a16="http://schemas.microsoft.com/office/drawing/2014/main" id="{351B96B2-37E8-133F-6A3B-D3EEFFAE04EA}"/>
              </a:ext>
            </a:extLst>
          </p:cNvPr>
          <p:cNvPicPr>
            <a:picLocks noChangeAspect="1"/>
          </p:cNvPicPr>
          <p:nvPr/>
        </p:nvPicPr>
        <p:blipFill>
          <a:blip r:embed="rId3"/>
          <a:srcRect r="82883" b="-2105"/>
          <a:stretch>
            <a:fillRect/>
          </a:stretch>
        </p:blipFill>
        <p:spPr>
          <a:xfrm>
            <a:off x="11325000" y="131715"/>
            <a:ext cx="736369" cy="683520"/>
          </a:xfrm>
          <a:prstGeom prst="rect">
            <a:avLst/>
          </a:prstGeom>
          <a:noFill/>
          <a:ln cap="flat">
            <a:noFill/>
          </a:ln>
        </p:spPr>
      </p:pic>
      <p:sp>
        <p:nvSpPr>
          <p:cNvPr id="8" name="TextBox 7">
            <a:extLst>
              <a:ext uri="{FF2B5EF4-FFF2-40B4-BE49-F238E27FC236}">
                <a16:creationId xmlns:a16="http://schemas.microsoft.com/office/drawing/2014/main" id="{B518D154-F57D-E51A-5155-8BA98DA1D0BC}"/>
              </a:ext>
            </a:extLst>
          </p:cNvPr>
          <p:cNvSpPr txBox="1"/>
          <p:nvPr/>
        </p:nvSpPr>
        <p:spPr>
          <a:xfrm>
            <a:off x="194841" y="539945"/>
            <a:ext cx="11377294" cy="553998"/>
          </a:xfrm>
          <a:prstGeom prst="rect">
            <a:avLst/>
          </a:prstGeom>
          <a:noFill/>
        </p:spPr>
        <p:txBody>
          <a:bodyPr wrap="square">
            <a:spAutoFit/>
          </a:bodyPr>
          <a:lstStyle/>
          <a:p>
            <a:pPr marL="0" marR="0" lvl="0" indent="0" algn="l" rtl="0">
              <a:spcBef>
                <a:spcPts val="0"/>
              </a:spcBef>
              <a:spcAft>
                <a:spcPts val="0"/>
              </a:spcAft>
              <a:buClr>
                <a:srgbClr val="000000"/>
              </a:buClr>
              <a:buSzPts val="1000"/>
              <a:buFont typeface="Century Gothic"/>
              <a:buNone/>
            </a:pPr>
            <a:r>
              <a:rPr lang="en-GB" sz="1000" i="1" dirty="0">
                <a:solidFill>
                  <a:srgbClr val="000000"/>
                </a:solidFill>
                <a:latin typeface="Century Gothic"/>
                <a:ea typeface="Century Gothic"/>
                <a:cs typeface="Century Gothic"/>
                <a:sym typeface="Century Gothic"/>
              </a:rPr>
              <a:t>We guide students to become scientifically knowledgeable, scientifically literate and methodical problem solvers, by fostering a spirit of independent inquiry, nurturing curiosity and bringing current, relevant, real-world science into the classroom.  We disseminate the powerful knowledge required to begin to question the phenomena around them and drive their ambition for change and progress.  We are committed to raising standards of achievement and promoting a lifelong culture of learning through an education in science.</a:t>
            </a:r>
            <a:endParaRPr lang="en-GB" sz="1000" i="1" dirty="0"/>
          </a:p>
        </p:txBody>
      </p:sp>
      <p:graphicFrame>
        <p:nvGraphicFramePr>
          <p:cNvPr id="7" name="Content Placeholder 6">
            <a:extLst>
              <a:ext uri="{FF2B5EF4-FFF2-40B4-BE49-F238E27FC236}">
                <a16:creationId xmlns:a16="http://schemas.microsoft.com/office/drawing/2014/main" id="{314B6ACE-32B3-BC2A-C194-5C5DE8F0D935}"/>
              </a:ext>
            </a:extLst>
          </p:cNvPr>
          <p:cNvGraphicFramePr>
            <a:graphicFrameLocks noGrp="1"/>
          </p:cNvGraphicFramePr>
          <p:nvPr>
            <p:ph idx="1"/>
            <p:extLst>
              <p:ext uri="{D42A27DB-BD31-4B8C-83A1-F6EECF244321}">
                <p14:modId xmlns:p14="http://schemas.microsoft.com/office/powerpoint/2010/main" val="2916285068"/>
              </p:ext>
            </p:extLst>
          </p:nvPr>
        </p:nvGraphicFramePr>
        <p:xfrm>
          <a:off x="142085" y="1149515"/>
          <a:ext cx="11920257" cy="5425922"/>
        </p:xfrm>
        <a:graphic>
          <a:graphicData uri="http://schemas.openxmlformats.org/drawingml/2006/table">
            <a:tbl>
              <a:tblPr>
                <a:noFill/>
              </a:tblPr>
              <a:tblGrid>
                <a:gridCol w="931508">
                  <a:extLst>
                    <a:ext uri="{9D8B030D-6E8A-4147-A177-3AD203B41FA5}">
                      <a16:colId xmlns:a16="http://schemas.microsoft.com/office/drawing/2014/main" val="2743682889"/>
                    </a:ext>
                  </a:extLst>
                </a:gridCol>
                <a:gridCol w="216081">
                  <a:extLst>
                    <a:ext uri="{9D8B030D-6E8A-4147-A177-3AD203B41FA5}">
                      <a16:colId xmlns:a16="http://schemas.microsoft.com/office/drawing/2014/main" val="1303576219"/>
                    </a:ext>
                  </a:extLst>
                </a:gridCol>
                <a:gridCol w="1196351">
                  <a:extLst>
                    <a:ext uri="{9D8B030D-6E8A-4147-A177-3AD203B41FA5}">
                      <a16:colId xmlns:a16="http://schemas.microsoft.com/office/drawing/2014/main" val="3086152244"/>
                    </a:ext>
                  </a:extLst>
                </a:gridCol>
                <a:gridCol w="497383">
                  <a:extLst>
                    <a:ext uri="{9D8B030D-6E8A-4147-A177-3AD203B41FA5}">
                      <a16:colId xmlns:a16="http://schemas.microsoft.com/office/drawing/2014/main" val="984400939"/>
                    </a:ext>
                  </a:extLst>
                </a:gridCol>
                <a:gridCol w="388442">
                  <a:extLst>
                    <a:ext uri="{9D8B030D-6E8A-4147-A177-3AD203B41FA5}">
                      <a16:colId xmlns:a16="http://schemas.microsoft.com/office/drawing/2014/main" val="1475490854"/>
                    </a:ext>
                  </a:extLst>
                </a:gridCol>
                <a:gridCol w="495300">
                  <a:extLst>
                    <a:ext uri="{9D8B030D-6E8A-4147-A177-3AD203B41FA5}">
                      <a16:colId xmlns:a16="http://schemas.microsoft.com/office/drawing/2014/main" val="605926914"/>
                    </a:ext>
                  </a:extLst>
                </a:gridCol>
                <a:gridCol w="259557">
                  <a:extLst>
                    <a:ext uri="{9D8B030D-6E8A-4147-A177-3AD203B41FA5}">
                      <a16:colId xmlns:a16="http://schemas.microsoft.com/office/drawing/2014/main" val="2283614391"/>
                    </a:ext>
                  </a:extLst>
                </a:gridCol>
                <a:gridCol w="678691">
                  <a:extLst>
                    <a:ext uri="{9D8B030D-6E8A-4147-A177-3AD203B41FA5}">
                      <a16:colId xmlns:a16="http://schemas.microsoft.com/office/drawing/2014/main" val="2547322009"/>
                    </a:ext>
                  </a:extLst>
                </a:gridCol>
                <a:gridCol w="150965">
                  <a:extLst>
                    <a:ext uri="{9D8B030D-6E8A-4147-A177-3AD203B41FA5}">
                      <a16:colId xmlns:a16="http://schemas.microsoft.com/office/drawing/2014/main" val="823768898"/>
                    </a:ext>
                  </a:extLst>
                </a:gridCol>
                <a:gridCol w="358587">
                  <a:extLst>
                    <a:ext uri="{9D8B030D-6E8A-4147-A177-3AD203B41FA5}">
                      <a16:colId xmlns:a16="http://schemas.microsoft.com/office/drawing/2014/main" val="4133879545"/>
                    </a:ext>
                  </a:extLst>
                </a:gridCol>
                <a:gridCol w="762000">
                  <a:extLst>
                    <a:ext uri="{9D8B030D-6E8A-4147-A177-3AD203B41FA5}">
                      <a16:colId xmlns:a16="http://schemas.microsoft.com/office/drawing/2014/main" val="4252708122"/>
                    </a:ext>
                  </a:extLst>
                </a:gridCol>
                <a:gridCol w="219075">
                  <a:extLst>
                    <a:ext uri="{9D8B030D-6E8A-4147-A177-3AD203B41FA5}">
                      <a16:colId xmlns:a16="http://schemas.microsoft.com/office/drawing/2014/main" val="2269933119"/>
                    </a:ext>
                  </a:extLst>
                </a:gridCol>
                <a:gridCol w="567303">
                  <a:extLst>
                    <a:ext uri="{9D8B030D-6E8A-4147-A177-3AD203B41FA5}">
                      <a16:colId xmlns:a16="http://schemas.microsoft.com/office/drawing/2014/main" val="444509615"/>
                    </a:ext>
                  </a:extLst>
                </a:gridCol>
                <a:gridCol w="276540">
                  <a:extLst>
                    <a:ext uri="{9D8B030D-6E8A-4147-A177-3AD203B41FA5}">
                      <a16:colId xmlns:a16="http://schemas.microsoft.com/office/drawing/2014/main" val="2546005942"/>
                    </a:ext>
                  </a:extLst>
                </a:gridCol>
                <a:gridCol w="175332">
                  <a:extLst>
                    <a:ext uri="{9D8B030D-6E8A-4147-A177-3AD203B41FA5}">
                      <a16:colId xmlns:a16="http://schemas.microsoft.com/office/drawing/2014/main" val="3975270145"/>
                    </a:ext>
                  </a:extLst>
                </a:gridCol>
                <a:gridCol w="809625">
                  <a:extLst>
                    <a:ext uri="{9D8B030D-6E8A-4147-A177-3AD203B41FA5}">
                      <a16:colId xmlns:a16="http://schemas.microsoft.com/office/drawing/2014/main" val="3002831959"/>
                    </a:ext>
                  </a:extLst>
                </a:gridCol>
                <a:gridCol w="433560">
                  <a:extLst>
                    <a:ext uri="{9D8B030D-6E8A-4147-A177-3AD203B41FA5}">
                      <a16:colId xmlns:a16="http://schemas.microsoft.com/office/drawing/2014/main" val="2369305359"/>
                    </a:ext>
                  </a:extLst>
                </a:gridCol>
                <a:gridCol w="922633">
                  <a:extLst>
                    <a:ext uri="{9D8B030D-6E8A-4147-A177-3AD203B41FA5}">
                      <a16:colId xmlns:a16="http://schemas.microsoft.com/office/drawing/2014/main" val="4058099281"/>
                    </a:ext>
                  </a:extLst>
                </a:gridCol>
                <a:gridCol w="634532">
                  <a:extLst>
                    <a:ext uri="{9D8B030D-6E8A-4147-A177-3AD203B41FA5}">
                      <a16:colId xmlns:a16="http://schemas.microsoft.com/office/drawing/2014/main" val="367853863"/>
                    </a:ext>
                  </a:extLst>
                </a:gridCol>
                <a:gridCol w="210446">
                  <a:extLst>
                    <a:ext uri="{9D8B030D-6E8A-4147-A177-3AD203B41FA5}">
                      <a16:colId xmlns:a16="http://schemas.microsoft.com/office/drawing/2014/main" val="581202429"/>
                    </a:ext>
                  </a:extLst>
                </a:gridCol>
                <a:gridCol w="1736346">
                  <a:extLst>
                    <a:ext uri="{9D8B030D-6E8A-4147-A177-3AD203B41FA5}">
                      <a16:colId xmlns:a16="http://schemas.microsoft.com/office/drawing/2014/main" val="3672438278"/>
                    </a:ext>
                  </a:extLst>
                </a:gridCol>
              </a:tblGrid>
              <a:tr h="267881">
                <a:tc>
                  <a:txBody>
                    <a:bodyPr/>
                    <a:lstStyle/>
                    <a:p>
                      <a:pPr marL="0" marR="0" lvl="0" indent="0" algn="ctr" rtl="0">
                        <a:lnSpc>
                          <a:spcPct val="107000"/>
                        </a:lnSpc>
                        <a:spcBef>
                          <a:spcPts val="0"/>
                        </a:spcBef>
                        <a:spcAft>
                          <a:spcPts val="0"/>
                        </a:spcAft>
                        <a:buClr>
                          <a:schemeClr val="dk1"/>
                        </a:buClr>
                        <a:buSzPts val="1000"/>
                        <a:buFont typeface="Century Gothic"/>
                        <a:buNone/>
                      </a:pPr>
                      <a:endParaRPr sz="800" b="0">
                        <a:latin typeface="Century Gothic" panose="020B0502020202020204" pitchFamily="34" charset="0"/>
                      </a:endParaRPr>
                    </a:p>
                  </a:txBody>
                  <a:tcPr marL="45825" marR="45825" marT="0" marB="0"/>
                </a:tc>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dirty="0">
                          <a:solidFill>
                            <a:schemeClr val="dk1"/>
                          </a:solidFill>
                          <a:latin typeface="Century Gothic" panose="020B0502020202020204" pitchFamily="34" charset="0"/>
                        </a:rPr>
                        <a:t>HT 1</a:t>
                      </a:r>
                      <a:endParaRPr sz="800" b="0" dirty="0">
                        <a:latin typeface="Century Gothic" panose="020B0502020202020204" pitchFamily="34" charset="0"/>
                      </a:endParaRPr>
                    </a:p>
                  </a:txBody>
                  <a:tcPr marL="45825" marR="45825" marT="0" marB="0" anchor="ctr"/>
                </a:tc>
                <a:tc hMerge="1">
                  <a:txBody>
                    <a:bodyPr/>
                    <a:lstStyle/>
                    <a:p>
                      <a:endParaRPr lang="en-GB"/>
                    </a:p>
                  </a:txBody>
                  <a:tcPr/>
                </a:tc>
                <a:tc hMerge="1">
                  <a:txBody>
                    <a:bodyPr/>
                    <a:lstStyle/>
                    <a:p>
                      <a:endParaRPr lang="en-GB"/>
                    </a:p>
                  </a:txBody>
                  <a:tcPr/>
                </a:tc>
                <a:tc gridSpan="5">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dirty="0">
                          <a:solidFill>
                            <a:schemeClr val="dk1"/>
                          </a:solidFill>
                          <a:latin typeface="Century Gothic" panose="020B0502020202020204" pitchFamily="34" charset="0"/>
                        </a:rPr>
                        <a:t>HT 2</a:t>
                      </a:r>
                      <a:endParaRPr sz="800" b="0" dirty="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3</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a:rPr>
                        <a:t>HT 4</a:t>
                      </a:r>
                      <a:endParaRPr sz="800" b="0">
                        <a:latin typeface="Century Gothic"/>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5</a:t>
                      </a:r>
                      <a:endParaRPr sz="800" b="0">
                        <a:latin typeface="Century Gothic"/>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900"/>
                        <a:buFont typeface="Century Gothic"/>
                        <a:buNone/>
                      </a:pPr>
                      <a:endParaRPr sz="800" b="0">
                        <a:latin typeface="Century Gothic"/>
                      </a:endParaRPr>
                    </a:p>
                  </a:txBody>
                  <a:tcPr marL="45825" marR="45825" marT="0" marB="0" anchor="ctr">
                    <a:lnB w="12700" cap="flat" cmpd="sng" algn="ctr">
                      <a:solidFill>
                        <a:schemeClr val="tx1"/>
                      </a:solidFill>
                      <a:prstDash val="solid"/>
                      <a:round/>
                      <a:headEnd type="none" w="med" len="med"/>
                      <a:tailEnd type="none" w="med" len="med"/>
                    </a:lnB>
                  </a:tcPr>
                </a:tc>
                <a:tc>
                  <a:txBody>
                    <a:bodyPr/>
                    <a:lstStyle/>
                    <a:p>
                      <a:r>
                        <a:rPr lang="en-GB" sz="800" b="0" u="none">
                          <a:solidFill>
                            <a:schemeClr val="dk1"/>
                          </a:solidFill>
                          <a:latin typeface="Century Gothic" panose="020B0502020202020204" pitchFamily="34" charset="0"/>
                        </a:rPr>
                        <a:t>HT 6</a:t>
                      </a:r>
                      <a:endParaRPr lang="en-GB"/>
                    </a:p>
                  </a:txBody>
                  <a:tcPr marL="45825" marR="45825"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0997565"/>
                  </a:ext>
                </a:extLst>
              </a:tr>
              <a:tr h="9000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7</a:t>
                      </a:r>
                      <a:endParaRPr sz="800" b="0">
                        <a:latin typeface="Century Gothic" panose="020B0502020202020204" pitchFamily="34" charset="0"/>
                      </a:endParaRPr>
                    </a:p>
                  </a:txBody>
                  <a:tcPr marL="45825" marR="45825" marT="0" marB="0" anchor="ctr"/>
                </a:tc>
                <a:tc gridSpan="3">
                  <a:txBody>
                    <a:bodyPr/>
                    <a:lstStyle/>
                    <a:p>
                      <a:pPr marL="0" marR="0" lvl="0" indent="0" algn="ctr" rtl="0">
                        <a:lnSpc>
                          <a:spcPct val="107000"/>
                        </a:lnSpc>
                        <a:spcBef>
                          <a:spcPts val="0"/>
                        </a:spcBef>
                        <a:spcAft>
                          <a:spcPts val="0"/>
                        </a:spcAft>
                        <a:buClr>
                          <a:srgbClr val="000000"/>
                        </a:buClr>
                        <a:buSzPts val="1100"/>
                        <a:buFont typeface="Calibri"/>
                        <a:buNone/>
                      </a:pPr>
                      <a:r>
                        <a:rPr lang="en-GB" sz="800" b="1" cap="all" baseline="0" dirty="0">
                          <a:solidFill>
                            <a:schemeClr val="dk1"/>
                          </a:solidFill>
                          <a:latin typeface="Century Gothic"/>
                        </a:rPr>
                        <a:t>WORKING SCIENTIFICALLY –7.0 </a:t>
                      </a:r>
                      <a:r>
                        <a:rPr lang="en-GB" sz="800" b="0" cap="all" baseline="0" dirty="0">
                          <a:solidFill>
                            <a:schemeClr val="dk1"/>
                          </a:solidFill>
                          <a:latin typeface="Century Gothic"/>
                        </a:rPr>
                        <a:t>Becoming a Scientist</a:t>
                      </a:r>
                    </a:p>
                    <a:p>
                      <a:pPr marL="0" marR="0" lvl="0" indent="0" algn="ctr" rtl="0">
                        <a:lnSpc>
                          <a:spcPct val="107000"/>
                        </a:lnSpc>
                        <a:spcBef>
                          <a:spcPts val="0"/>
                        </a:spcBef>
                        <a:spcAft>
                          <a:spcPts val="0"/>
                        </a:spcAft>
                        <a:buClr>
                          <a:srgbClr val="000000"/>
                        </a:buClr>
                        <a:buSzPts val="1100"/>
                        <a:buFont typeface="Calibri"/>
                        <a:buNone/>
                      </a:pPr>
                      <a:endParaRPr lang="en-GB" sz="800" b="0" cap="all" baseline="0" dirty="0">
                        <a:solidFill>
                          <a:schemeClr val="dk1"/>
                        </a:solidFill>
                        <a:latin typeface="Century Gothic"/>
                      </a:endParaRPr>
                    </a:p>
                    <a:p>
                      <a:pPr marL="0" marR="0" lvl="0" indent="0" algn="ctr">
                        <a:lnSpc>
                          <a:spcPct val="107000"/>
                        </a:lnSpc>
                        <a:spcBef>
                          <a:spcPts val="0"/>
                        </a:spcBef>
                        <a:spcAft>
                          <a:spcPts val="0"/>
                        </a:spcAft>
                        <a:buSzPts val="1100"/>
                        <a:buFont typeface="Calibri"/>
                        <a:buNone/>
                      </a:pPr>
                      <a:r>
                        <a:rPr lang="en-GB" sz="800" b="1" cap="all" baseline="0" dirty="0">
                          <a:solidFill>
                            <a:schemeClr val="dk1"/>
                          </a:solidFill>
                          <a:latin typeface="Century Gothic"/>
                        </a:rPr>
                        <a:t>Physics</a:t>
                      </a:r>
                      <a:r>
                        <a:rPr lang="en-GB" sz="800" b="0" cap="all" baseline="0" dirty="0">
                          <a:solidFill>
                            <a:schemeClr val="dk1"/>
                          </a:solidFill>
                          <a:latin typeface="Century Gothic"/>
                        </a:rPr>
                        <a:t> –</a:t>
                      </a:r>
                      <a:r>
                        <a:rPr lang="en-GB" sz="800" b="1" cap="all" baseline="0" dirty="0">
                          <a:solidFill>
                            <a:schemeClr val="dk1"/>
                          </a:solidFill>
                          <a:latin typeface="Century Gothic"/>
                        </a:rPr>
                        <a:t> 7.1 </a:t>
                      </a:r>
                      <a:r>
                        <a:rPr lang="en-GB" sz="800" b="0" cap="all" baseline="0" dirty="0">
                          <a:solidFill>
                            <a:schemeClr val="dk1"/>
                          </a:solidFill>
                          <a:latin typeface="Century Gothic"/>
                        </a:rPr>
                        <a:t>Forces </a:t>
                      </a: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lang="en-GB"/>
                    </a:p>
                  </a:txBody>
                  <a:tcPr/>
                </a:tc>
                <a:tc gridSpan="5">
                  <a:txBody>
                    <a:bodyPr/>
                    <a:lstStyle/>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r>
                        <a:rPr lang="en-GB" sz="800" b="1" u="none" cap="all" baseline="0" dirty="0">
                          <a:solidFill>
                            <a:schemeClr val="dk1"/>
                          </a:solidFill>
                          <a:latin typeface="Century Gothic" panose="020B0502020202020204" pitchFamily="34" charset="0"/>
                        </a:rPr>
                        <a:t>CHEMISTRY – 7.2 </a:t>
                      </a:r>
                      <a:r>
                        <a:rPr lang="en-GB" sz="800" b="0" u="none" cap="all" baseline="0" dirty="0">
                          <a:solidFill>
                            <a:schemeClr val="dk1"/>
                          </a:solidFill>
                          <a:latin typeface="Century Gothic" panose="020B0502020202020204" pitchFamily="34" charset="0"/>
                        </a:rPr>
                        <a:t>Particles &amp; Their Behaviour </a:t>
                      </a:r>
                    </a:p>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endParaRPr lang="en-GB" sz="800" b="0" u="none" cap="all" baseline="0" dirty="0">
                        <a:solidFill>
                          <a:schemeClr val="dk1"/>
                        </a:solidFill>
                        <a:latin typeface="Century Gothic" panose="020B0502020202020204" pitchFamily="34" charset="0"/>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
                          <a:srgbClr val="000000"/>
                        </a:buClr>
                        <a:buSzPts val="1300"/>
                        <a:buFont typeface="Century Gothic"/>
                        <a:buNone/>
                        <a:tabLst/>
                        <a:defRPr/>
                      </a:pPr>
                      <a:r>
                        <a:rPr lang="en-GB" sz="800" b="1" cap="all" baseline="0" dirty="0">
                          <a:solidFill>
                            <a:schemeClr val="dk1"/>
                          </a:solidFill>
                          <a:latin typeface="Century Gothic" panose="020B0502020202020204" pitchFamily="34" charset="0"/>
                        </a:rPr>
                        <a:t>PHYSICS – 7.3 </a:t>
                      </a:r>
                      <a:r>
                        <a:rPr lang="en-GB" sz="800" b="0" cap="all" baseline="0" dirty="0">
                          <a:solidFill>
                            <a:schemeClr val="dk1"/>
                          </a:solidFill>
                          <a:latin typeface="Century Gothic" panose="020B0502020202020204" pitchFamily="34" charset="0"/>
                        </a:rPr>
                        <a:t>Energy pt 1</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gridSpan="4">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latin typeface="Century Gothic" panose="020B0502020202020204" pitchFamily="34" charset="0"/>
                        </a:rPr>
                        <a:t>Chemistry – 7.4 </a:t>
                      </a:r>
                      <a:r>
                        <a:rPr lang="en-GB" sz="800" b="0" cap="all" baseline="0" dirty="0">
                          <a:latin typeface="Century Gothic" panose="020B0502020202020204" pitchFamily="34" charset="0"/>
                        </a:rPr>
                        <a:t>atoms, Elements &amp; Compounds</a:t>
                      </a:r>
                    </a:p>
                    <a:p>
                      <a:pPr marL="0" marR="0" lvl="0" indent="0" algn="ctr" rtl="0">
                        <a:lnSpc>
                          <a:spcPct val="107000"/>
                        </a:lnSpc>
                        <a:spcBef>
                          <a:spcPts val="0"/>
                        </a:spcBef>
                        <a:spcAft>
                          <a:spcPts val="0"/>
                        </a:spcAft>
                        <a:buClr>
                          <a:srgbClr val="000000"/>
                        </a:buClr>
                        <a:buSzPts val="1300"/>
                        <a:buFont typeface="Century Gothic"/>
                        <a:buNone/>
                      </a:pPr>
                      <a:endParaRPr lang="en-GB" sz="800" b="1" cap="all" baseline="0" dirty="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latin typeface="Century Gothic"/>
                        </a:rPr>
                        <a:t>Chemistry – 7.5 </a:t>
                      </a:r>
                      <a:r>
                        <a:rPr lang="en-GB" sz="800" b="0" cap="all" baseline="0" dirty="0">
                          <a:latin typeface="Century Gothic"/>
                        </a:rPr>
                        <a:t>Reactions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ctr">
                        <a:lnSpc>
                          <a:spcPct val="107000"/>
                        </a:lnSpc>
                        <a:spcBef>
                          <a:spcPts val="0"/>
                        </a:spcBef>
                        <a:spcAft>
                          <a:spcPts val="0"/>
                        </a:spcAft>
                        <a:buSzPts val="1300"/>
                        <a:buFont typeface="Century Gothic"/>
                        <a:buNone/>
                      </a:pPr>
                      <a:r>
                        <a:rPr lang="en-GB" sz="800" b="1" cap="all" baseline="0" dirty="0">
                          <a:solidFill>
                            <a:schemeClr val="dk1"/>
                          </a:solidFill>
                          <a:latin typeface="Century Gothic"/>
                          <a:ea typeface="Calibri"/>
                          <a:cs typeface="Calibri"/>
                          <a:sym typeface="Calibri"/>
                        </a:rPr>
                        <a:t>Biology  </a:t>
                      </a:r>
                      <a:r>
                        <a:rPr lang="en-GB" sz="800" b="1" cap="all" baseline="0" dirty="0">
                          <a:solidFill>
                            <a:schemeClr val="dk1"/>
                          </a:solidFill>
                          <a:latin typeface="Century Gothic"/>
                          <a:ea typeface="Calibri"/>
                          <a:cs typeface="Calibri"/>
                        </a:rPr>
                        <a:t>– 7.6 </a:t>
                      </a:r>
                      <a:r>
                        <a:rPr lang="en-GB" sz="800" b="0" cap="all" baseline="0" dirty="0">
                          <a:solidFill>
                            <a:schemeClr val="dk1"/>
                          </a:solidFill>
                          <a:latin typeface="Century Gothic"/>
                          <a:ea typeface="Calibri"/>
                          <a:cs typeface="Calibri"/>
                          <a:sym typeface="Calibri"/>
                        </a:rPr>
                        <a:t>Cells</a:t>
                      </a:r>
                    </a:p>
                    <a:p>
                      <a:pPr marL="0" marR="0" lvl="0" indent="0" algn="ctr">
                        <a:lnSpc>
                          <a:spcPct val="107000"/>
                        </a:lnSpc>
                        <a:spcBef>
                          <a:spcPts val="0"/>
                        </a:spcBef>
                        <a:spcAft>
                          <a:spcPts val="0"/>
                        </a:spcAft>
                        <a:buSzPts val="1300"/>
                        <a:buFont typeface="Century Gothic"/>
                        <a:buNone/>
                      </a:pPr>
                      <a:endParaRPr lang="en-GB" sz="800" b="0" cap="all" baseline="0" dirty="0">
                        <a:solidFill>
                          <a:schemeClr val="dk1"/>
                        </a:solidFill>
                        <a:latin typeface="Century Gothic"/>
                        <a:ea typeface="Calibri"/>
                        <a:cs typeface="Calibri"/>
                        <a:sym typeface="Calibri"/>
                      </a:endParaRPr>
                    </a:p>
                    <a:p>
                      <a:pPr marL="0" marR="0" lvl="0" indent="0" algn="ctr" defTabSz="914400" rtl="0" eaLnBrk="1" fontAlgn="auto" latinLnBrk="0" hangingPunct="1">
                        <a:lnSpc>
                          <a:spcPct val="107000"/>
                        </a:lnSpc>
                        <a:spcBef>
                          <a:spcPts val="0"/>
                        </a:spcBef>
                        <a:spcAft>
                          <a:spcPts val="0"/>
                        </a:spcAft>
                        <a:buClrTx/>
                        <a:buSzPts val="1300"/>
                        <a:buFont typeface="Century Gothic"/>
                        <a:buNone/>
                        <a:tabLst/>
                        <a:defRPr/>
                      </a:pPr>
                      <a:r>
                        <a:rPr lang="en-GB" sz="800" b="1" cap="all" baseline="0" dirty="0">
                          <a:solidFill>
                            <a:schemeClr val="dk1"/>
                          </a:solidFill>
                          <a:latin typeface="Century Gothic"/>
                          <a:ea typeface="Calibri"/>
                          <a:cs typeface="Calibri"/>
                          <a:sym typeface="Calibri"/>
                        </a:rPr>
                        <a:t>Biology  </a:t>
                      </a:r>
                      <a:r>
                        <a:rPr lang="en-GB" sz="800" b="1" cap="all" baseline="0" dirty="0">
                          <a:solidFill>
                            <a:schemeClr val="dk1"/>
                          </a:solidFill>
                          <a:latin typeface="Century Gothic"/>
                          <a:ea typeface="Calibri"/>
                          <a:cs typeface="Calibri"/>
                        </a:rPr>
                        <a:t>–  7.7 </a:t>
                      </a:r>
                      <a:r>
                        <a:rPr lang="en-GB" sz="800" b="0" cap="all" baseline="0" dirty="0">
                          <a:solidFill>
                            <a:schemeClr val="dk1"/>
                          </a:solidFill>
                          <a:latin typeface="Century Gothic"/>
                          <a:ea typeface="Calibri"/>
                          <a:cs typeface="Calibri"/>
                          <a:sym typeface="Calibri"/>
                        </a:rPr>
                        <a:t>Body Systems </a:t>
                      </a:r>
                      <a:endParaRPr lang="en-GB" sz="800" b="0" cap="all" baseline="0" dirty="0">
                        <a:solidFill>
                          <a:schemeClr val="dk1"/>
                        </a:solidFill>
                        <a:latin typeface="Century Gothic"/>
                        <a:ea typeface="Calibri"/>
                        <a:cs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u="none" cap="all" baseline="0">
                          <a:solidFill>
                            <a:schemeClr val="dk1"/>
                          </a:solidFill>
                          <a:latin typeface="Century Gothic" panose="020B0502020202020204" pitchFamily="34" charset="0"/>
                        </a:rPr>
                        <a:t>CHEMISTRY – 7.8 </a:t>
                      </a:r>
                      <a:r>
                        <a:rPr lang="en-GB" sz="800" b="0" u="none" cap="all" baseline="0">
                          <a:solidFill>
                            <a:schemeClr val="dk1"/>
                          </a:solidFill>
                          <a:latin typeface="Century Gothic" panose="020B0502020202020204" pitchFamily="34" charset="0"/>
                        </a:rPr>
                        <a:t>Acids &amp; Bases</a:t>
                      </a:r>
                    </a:p>
                    <a:p>
                      <a:pPr marL="0" marR="0" lvl="0" indent="0" algn="ctr" rtl="0">
                        <a:lnSpc>
                          <a:spcPct val="107000"/>
                        </a:lnSpc>
                        <a:spcBef>
                          <a:spcPts val="0"/>
                        </a:spcBef>
                        <a:spcAft>
                          <a:spcPts val="0"/>
                        </a:spcAft>
                        <a:buClr>
                          <a:srgbClr val="000000"/>
                        </a:buClr>
                        <a:buSzPts val="1300"/>
                        <a:buFont typeface="Century Gothic"/>
                        <a:buNone/>
                      </a:pPr>
                      <a:endParaRPr lang="en-GB" sz="800" b="0" u="none" cap="all" baseline="0">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u="none" cap="all" baseline="0">
                          <a:solidFill>
                            <a:schemeClr val="dk1"/>
                          </a:solidFill>
                          <a:latin typeface="Century Gothic" panose="020B0502020202020204" pitchFamily="34" charset="0"/>
                        </a:rPr>
                        <a:t>Physics</a:t>
                      </a:r>
                      <a:r>
                        <a:rPr lang="en-GB" sz="800" b="0" cap="all" baseline="0">
                          <a:solidFill>
                            <a:schemeClr val="dk1"/>
                          </a:solidFill>
                          <a:latin typeface="Century Gothic" panose="020B0502020202020204" pitchFamily="34" charset="0"/>
                          <a:ea typeface="Calibri"/>
                          <a:cs typeface="Calibri"/>
                          <a:sym typeface="Calibri"/>
                        </a:rPr>
                        <a:t> </a:t>
                      </a:r>
                      <a:r>
                        <a:rPr lang="en-GB" sz="800" b="1" cap="all" baseline="0">
                          <a:solidFill>
                            <a:schemeClr val="dk1"/>
                          </a:solidFill>
                          <a:latin typeface="Century Gothic" panose="020B0502020202020204" pitchFamily="34" charset="0"/>
                          <a:ea typeface="Calibri"/>
                          <a:cs typeface="Calibri"/>
                          <a:sym typeface="Calibri"/>
                        </a:rPr>
                        <a:t>– 7.9 </a:t>
                      </a:r>
                      <a:r>
                        <a:rPr lang="en-GB" sz="800" b="0" cap="all" baseline="0">
                          <a:solidFill>
                            <a:schemeClr val="dk1"/>
                          </a:solidFill>
                          <a:latin typeface="Century Gothic" panose="020B0502020202020204" pitchFamily="34" charset="0"/>
                          <a:ea typeface="Calibri"/>
                          <a:cs typeface="Calibri"/>
                          <a:sym typeface="Calibri"/>
                        </a:rPr>
                        <a:t>Sound Waves </a:t>
                      </a:r>
                      <a:endParaRPr lang="en-GB" sz="800" b="0" cap="all" baseline="0" dirty="0">
                        <a:solidFill>
                          <a:schemeClr val="dk1"/>
                        </a:solidFill>
                        <a:latin typeface="Century Gothic"/>
                        <a:ea typeface="Calibri"/>
                        <a:cs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a:ea typeface="Calibri"/>
                        <a:cs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7.10 </a:t>
                      </a:r>
                      <a:r>
                        <a:rPr lang="en-GB" sz="800" b="0" cap="all" baseline="0" dirty="0">
                          <a:solidFill>
                            <a:schemeClr val="dk1"/>
                          </a:solidFill>
                          <a:latin typeface="Century Gothic" panose="020B0502020202020204" pitchFamily="34" charset="0"/>
                          <a:ea typeface="Calibri"/>
                          <a:cs typeface="Calibri"/>
                          <a:sym typeface="Calibri"/>
                        </a:rPr>
                        <a:t>Space</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7.11 </a:t>
                      </a:r>
                      <a:r>
                        <a:rPr lang="en-GB" sz="800" b="0" cap="all" baseline="0" dirty="0">
                          <a:solidFill>
                            <a:schemeClr val="dk1"/>
                          </a:solidFill>
                          <a:latin typeface="Century Gothic" panose="020B0502020202020204" pitchFamily="34" charset="0"/>
                          <a:ea typeface="Calibri"/>
                          <a:cs typeface="Calibri"/>
                          <a:sym typeface="Calibri"/>
                        </a:rPr>
                        <a:t>human reproduction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582864891"/>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a:latin typeface="Century Gothic" panose="020B0502020202020204" pitchFamily="34" charset="0"/>
                        </a:rPr>
                        <a:t>YEAR 8</a:t>
                      </a:r>
                      <a:endParaRPr sz="800" b="0">
                        <a:latin typeface="Century Gothic" panose="020B0502020202020204" pitchFamily="34" charset="0"/>
                      </a:endParaRPr>
                    </a:p>
                  </a:txBody>
                  <a:tcPr marL="45825" marR="45825" marT="0" marB="0" anchor="ctr"/>
                </a:tc>
                <a:tc gridSpan="3">
                  <a:txBody>
                    <a:bodyPr/>
                    <a:lstStyle/>
                    <a:p>
                      <a:pPr marL="0" marR="0" lvl="0" indent="0" algn="ctr" rtl="0">
                        <a:spcBef>
                          <a:spcPts val="0"/>
                        </a:spcBef>
                        <a:spcAft>
                          <a:spcPts val="0"/>
                        </a:spcAft>
                        <a:buClr>
                          <a:schemeClr val="dk1"/>
                        </a:buClr>
                        <a:buSzPts val="1800"/>
                        <a:buFont typeface="Calibri"/>
                        <a:buNone/>
                      </a:pPr>
                      <a:r>
                        <a:rPr lang="en-GB" sz="800" b="1" cap="all" baseline="0" dirty="0">
                          <a:solidFill>
                            <a:schemeClr val="dk1"/>
                          </a:solidFill>
                          <a:latin typeface="Century Gothic" panose="020B0502020202020204" pitchFamily="34" charset="0"/>
                          <a:ea typeface="Calibri"/>
                          <a:cs typeface="Calibri"/>
                          <a:sym typeface="Calibri"/>
                        </a:rPr>
                        <a:t>BIOLOGY</a:t>
                      </a:r>
                      <a:r>
                        <a:rPr lang="en-GB" sz="800" b="0" cap="all" baseline="0" dirty="0">
                          <a:solidFill>
                            <a:schemeClr val="dk1"/>
                          </a:solidFill>
                          <a:latin typeface="Century Gothic" panose="020B0502020202020204" pitchFamily="34" charset="0"/>
                          <a:ea typeface="Calibri"/>
                          <a:cs typeface="Calibri"/>
                          <a:sym typeface="Calibri"/>
                        </a:rPr>
                        <a:t> – </a:t>
                      </a:r>
                      <a:r>
                        <a:rPr lang="en-GB" sz="800" b="1" cap="all" baseline="0" dirty="0">
                          <a:solidFill>
                            <a:schemeClr val="dk1"/>
                          </a:solidFill>
                          <a:latin typeface="Century Gothic" panose="020B0502020202020204" pitchFamily="34" charset="0"/>
                          <a:ea typeface="Calibri"/>
                          <a:cs typeface="Calibri"/>
                          <a:sym typeface="Calibri"/>
                        </a:rPr>
                        <a:t>8.1</a:t>
                      </a:r>
                      <a:r>
                        <a:rPr lang="en-GB" sz="800" b="0" cap="all" baseline="0" dirty="0">
                          <a:solidFill>
                            <a:schemeClr val="dk1"/>
                          </a:solidFill>
                          <a:latin typeface="Century Gothic" panose="020B0502020202020204" pitchFamily="34" charset="0"/>
                          <a:ea typeface="Calibri"/>
                          <a:cs typeface="Calibri"/>
                          <a:sym typeface="Calibri"/>
                        </a:rPr>
                        <a:t> plant REPRODUCTION</a:t>
                      </a:r>
                    </a:p>
                    <a:p>
                      <a:pPr marL="0" marR="0" lvl="0" indent="0" algn="ctr" rtl="0">
                        <a:spcBef>
                          <a:spcPts val="0"/>
                        </a:spcBef>
                        <a:spcAft>
                          <a:spcPts val="0"/>
                        </a:spcAft>
                        <a:buClr>
                          <a:schemeClr val="dk1"/>
                        </a:buClr>
                        <a:buSzPts val="1800"/>
                        <a:buFont typeface="Calibri"/>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GB" sz="800" b="1" cap="all" baseline="0" dirty="0">
                          <a:solidFill>
                            <a:schemeClr val="dk1"/>
                          </a:solidFill>
                          <a:latin typeface="Century Gothic"/>
                          <a:ea typeface="Calibri"/>
                          <a:cs typeface="Calibri"/>
                          <a:sym typeface="Calibri"/>
                        </a:rPr>
                        <a:t>PHYSICS</a:t>
                      </a:r>
                      <a:r>
                        <a:rPr lang="en-GB" sz="800" b="0" cap="all" baseline="0" dirty="0">
                          <a:solidFill>
                            <a:schemeClr val="dk1"/>
                          </a:solidFill>
                          <a:latin typeface="Century Gothic"/>
                          <a:ea typeface="Calibri"/>
                          <a:cs typeface="Calibri"/>
                          <a:sym typeface="Calibri"/>
                        </a:rPr>
                        <a:t> – </a:t>
                      </a:r>
                      <a:r>
                        <a:rPr lang="en-GB" sz="800" b="1" cap="all" baseline="0" dirty="0">
                          <a:solidFill>
                            <a:schemeClr val="dk1"/>
                          </a:solidFill>
                          <a:latin typeface="Century Gothic"/>
                          <a:ea typeface="Calibri"/>
                          <a:cs typeface="Calibri"/>
                          <a:sym typeface="Calibri"/>
                        </a:rPr>
                        <a:t>8.2</a:t>
                      </a:r>
                      <a:r>
                        <a:rPr lang="en-GB" sz="800" b="0" cap="all" baseline="0" dirty="0">
                          <a:solidFill>
                            <a:schemeClr val="dk1"/>
                          </a:solidFill>
                          <a:latin typeface="Century Gothic"/>
                          <a:ea typeface="Calibri"/>
                          <a:cs typeface="Calibri"/>
                          <a:sym typeface="Calibri"/>
                        </a:rPr>
                        <a:t> ENERGY RESOURCES</a:t>
                      </a: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lang="en-GB"/>
                    </a:p>
                  </a:txBody>
                  <a:tcPr/>
                </a:tc>
                <a:tc gridSpan="5">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 </a:t>
                      </a:r>
                      <a:r>
                        <a:rPr lang="en-GB" sz="800" b="0" cap="all" baseline="0" dirty="0">
                          <a:solidFill>
                            <a:schemeClr val="dk1"/>
                          </a:solidFill>
                          <a:latin typeface="Century Gothic" panose="020B0502020202020204" pitchFamily="34" charset="0"/>
                          <a:ea typeface="Calibri"/>
                          <a:cs typeface="Calibri"/>
                          <a:sym typeface="Calibri"/>
                        </a:rPr>
                        <a:t>–</a:t>
                      </a:r>
                      <a:r>
                        <a:rPr lang="en-GB" sz="800" b="1" cap="all" baseline="0" dirty="0">
                          <a:solidFill>
                            <a:schemeClr val="dk1"/>
                          </a:solidFill>
                          <a:latin typeface="Century Gothic" panose="020B0502020202020204" pitchFamily="34" charset="0"/>
                          <a:ea typeface="Calibri"/>
                          <a:cs typeface="Calibri"/>
                          <a:sym typeface="Calibri"/>
                        </a:rPr>
                        <a:t> 8.3 </a:t>
                      </a:r>
                      <a:r>
                        <a:rPr lang="en-GB" sz="800" b="0" cap="all" baseline="0" dirty="0">
                          <a:solidFill>
                            <a:schemeClr val="dk1"/>
                          </a:solidFill>
                          <a:latin typeface="Century Gothic" panose="020B0502020202020204" pitchFamily="34" charset="0"/>
                          <a:ea typeface="Calibri"/>
                          <a:cs typeface="Calibri"/>
                          <a:sym typeface="Calibri"/>
                        </a:rPr>
                        <a:t>SEPARATION TECHNIQUES</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a:t>
                      </a:r>
                      <a:r>
                        <a:rPr lang="en-GB" sz="800" b="0" cap="all" baseline="0" dirty="0">
                          <a:solidFill>
                            <a:schemeClr val="dk1"/>
                          </a:solidFill>
                          <a:latin typeface="Century Gothic" panose="020B0502020202020204" pitchFamily="34" charset="0"/>
                          <a:ea typeface="Calibri"/>
                          <a:cs typeface="Calibri"/>
                          <a:sym typeface="Calibri"/>
                        </a:rPr>
                        <a:t> –</a:t>
                      </a:r>
                      <a:r>
                        <a:rPr lang="en-GB" sz="800" b="1" cap="all" baseline="0" dirty="0">
                          <a:solidFill>
                            <a:schemeClr val="dk1"/>
                          </a:solidFill>
                          <a:latin typeface="Century Gothic" panose="020B0502020202020204" pitchFamily="34" charset="0"/>
                          <a:ea typeface="Calibri"/>
                          <a:cs typeface="Calibri"/>
                          <a:sym typeface="Calibri"/>
                        </a:rPr>
                        <a:t> 8.4 </a:t>
                      </a:r>
                      <a:r>
                        <a:rPr lang="en-GB" sz="800" b="0" cap="all" baseline="0" dirty="0">
                          <a:solidFill>
                            <a:schemeClr val="dk1"/>
                          </a:solidFill>
                          <a:latin typeface="Century Gothic" panose="020B0502020202020204" pitchFamily="34" charset="0"/>
                          <a:ea typeface="Calibri"/>
                          <a:cs typeface="Calibri"/>
                          <a:sym typeface="Calibri"/>
                        </a:rPr>
                        <a:t>Health &amp; Lifestyle</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gridSpan="4">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a:ea typeface="Calibri"/>
                          <a:cs typeface="Calibri"/>
                          <a:sym typeface="Calibri"/>
                        </a:rPr>
                        <a:t>CHEMISTRY</a:t>
                      </a:r>
                      <a:r>
                        <a:rPr lang="en-GB" sz="800" b="0" cap="all" baseline="0" dirty="0">
                          <a:solidFill>
                            <a:schemeClr val="dk1"/>
                          </a:solidFill>
                          <a:latin typeface="Century Gothic"/>
                          <a:ea typeface="Calibri"/>
                          <a:cs typeface="Calibri"/>
                          <a:sym typeface="Calibri"/>
                        </a:rPr>
                        <a:t> – </a:t>
                      </a:r>
                      <a:r>
                        <a:rPr lang="en-GB" sz="800" b="1" cap="all" baseline="0" dirty="0">
                          <a:solidFill>
                            <a:schemeClr val="dk1"/>
                          </a:solidFill>
                          <a:latin typeface="Century Gothic"/>
                          <a:ea typeface="Calibri"/>
                          <a:cs typeface="Calibri"/>
                          <a:sym typeface="Calibri"/>
                        </a:rPr>
                        <a:t>8.5</a:t>
                      </a:r>
                      <a:r>
                        <a:rPr lang="en-GB" sz="800" b="0" cap="all" baseline="0" dirty="0">
                          <a:solidFill>
                            <a:schemeClr val="dk1"/>
                          </a:solidFill>
                          <a:latin typeface="Century Gothic"/>
                          <a:ea typeface="Calibri"/>
                          <a:cs typeface="Calibri"/>
                          <a:sym typeface="Calibri"/>
                        </a:rPr>
                        <a:t> THE PERIODIC TABLE</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a:ea typeface="Calibri"/>
                          <a:cs typeface="Calibri"/>
                          <a:sym typeface="Calibri"/>
                        </a:rPr>
                        <a:t>Physics – 8.6 </a:t>
                      </a:r>
                      <a:r>
                        <a:rPr lang="en-GB" sz="800" b="0" cap="all" baseline="0" dirty="0">
                          <a:solidFill>
                            <a:schemeClr val="dk1"/>
                          </a:solidFill>
                          <a:latin typeface="Century Gothic"/>
                          <a:ea typeface="Calibri"/>
                          <a:cs typeface="Calibri"/>
                          <a:sym typeface="Calibri"/>
                        </a:rPr>
                        <a:t>light waves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a:t>
                      </a:r>
                      <a:r>
                        <a:rPr lang="en-GB" sz="800" b="0" cap="all" baseline="0" dirty="0">
                          <a:solidFill>
                            <a:schemeClr val="dk1"/>
                          </a:solidFill>
                          <a:latin typeface="Century Gothic" panose="020B0502020202020204" pitchFamily="34" charset="0"/>
                          <a:ea typeface="Calibri"/>
                          <a:cs typeface="Calibri"/>
                          <a:sym typeface="Calibri"/>
                        </a:rPr>
                        <a:t> – </a:t>
                      </a:r>
                      <a:r>
                        <a:rPr lang="en-GB" sz="800" b="1" cap="all" baseline="0" dirty="0">
                          <a:solidFill>
                            <a:schemeClr val="dk1"/>
                          </a:solidFill>
                          <a:latin typeface="Century Gothic" panose="020B0502020202020204" pitchFamily="34" charset="0"/>
                          <a:ea typeface="Calibri"/>
                          <a:cs typeface="Calibri"/>
                          <a:sym typeface="Calibri"/>
                        </a:rPr>
                        <a:t>8.7</a:t>
                      </a:r>
                      <a:r>
                        <a:rPr lang="en-GB" sz="800" b="0" cap="all" baseline="0" dirty="0">
                          <a:solidFill>
                            <a:schemeClr val="dk1"/>
                          </a:solidFill>
                          <a:latin typeface="Century Gothic" panose="020B0502020202020204" pitchFamily="34" charset="0"/>
                          <a:ea typeface="Calibri"/>
                          <a:cs typeface="Calibri"/>
                          <a:sym typeface="Calibri"/>
                        </a:rPr>
                        <a:t> THE EARTH &amp; resources </a:t>
                      </a:r>
                    </a:p>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8.8</a:t>
                      </a:r>
                      <a:r>
                        <a:rPr lang="en-GB" sz="800" b="0" cap="all" baseline="0" dirty="0">
                          <a:solidFill>
                            <a:schemeClr val="dk1"/>
                          </a:solidFill>
                          <a:latin typeface="Century Gothic" panose="020B0502020202020204" pitchFamily="34" charset="0"/>
                          <a:ea typeface="Calibri"/>
                          <a:cs typeface="Calibri"/>
                          <a:sym typeface="Calibri"/>
                        </a:rPr>
                        <a:t>. electricity &amp; magnetism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8.9 </a:t>
                      </a:r>
                      <a:r>
                        <a:rPr lang="en-GB" sz="800" b="0" cap="all" baseline="0" dirty="0">
                          <a:solidFill>
                            <a:schemeClr val="dk1"/>
                          </a:solidFill>
                          <a:latin typeface="Century Gothic" panose="020B0502020202020204" pitchFamily="34" charset="0"/>
                          <a:ea typeface="Calibri"/>
                          <a:cs typeface="Calibri"/>
                          <a:sym typeface="Calibri"/>
                        </a:rPr>
                        <a:t>ecosystem processes </a:t>
                      </a:r>
                    </a:p>
                    <a:p>
                      <a:pPr marL="0" marR="0" lvl="0" indent="0" algn="ctr" rtl="0">
                        <a:lnSpc>
                          <a:spcPct val="107000"/>
                        </a:lnSpc>
                        <a:spcBef>
                          <a:spcPts val="0"/>
                        </a:spcBef>
                        <a:spcAft>
                          <a:spcPts val="0"/>
                        </a:spcAft>
                        <a:buClr>
                          <a:srgbClr val="000000"/>
                        </a:buClr>
                        <a:buSzPts val="1300"/>
                        <a:buFont typeface="Century Gothic"/>
                        <a:buNone/>
                      </a:pPr>
                      <a:endParaRPr lang="en-GB" sz="800" b="1" cap="all" baseline="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Physics – 8.10 </a:t>
                      </a:r>
                      <a:r>
                        <a:rPr lang="en-GB" sz="800" b="0" cap="all" baseline="0" dirty="0">
                          <a:solidFill>
                            <a:schemeClr val="dk1"/>
                          </a:solidFill>
                          <a:latin typeface="Century Gothic" panose="020B0502020202020204" pitchFamily="34" charset="0"/>
                          <a:ea typeface="Calibri"/>
                          <a:cs typeface="Calibri"/>
                          <a:sym typeface="Calibri"/>
                        </a:rPr>
                        <a:t>motion &amp; pressure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cap="all" baseline="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chemistry – 8.11 </a:t>
                      </a:r>
                      <a:r>
                        <a:rPr lang="en-GB" sz="800" b="0" cap="all" baseline="0" dirty="0">
                          <a:solidFill>
                            <a:schemeClr val="dk1"/>
                          </a:solidFill>
                          <a:latin typeface="Century Gothic" panose="020B0502020202020204" pitchFamily="34" charset="0"/>
                          <a:ea typeface="Calibri"/>
                          <a:cs typeface="Calibri"/>
                          <a:sym typeface="Calibri"/>
                        </a:rPr>
                        <a:t>The reactivity series </a:t>
                      </a:r>
                    </a:p>
                    <a:p>
                      <a:pPr marL="0" marR="0" lvl="0" indent="0" algn="ctr">
                        <a:lnSpc>
                          <a:spcPct val="107000"/>
                        </a:lnSpc>
                        <a:spcBef>
                          <a:spcPts val="0"/>
                        </a:spcBef>
                        <a:spcAft>
                          <a:spcPts val="0"/>
                        </a:spcAft>
                        <a:buSzPts val="1300"/>
                        <a:buFont typeface="Century Gothic"/>
                        <a:buNone/>
                      </a:pPr>
                      <a:endParaRPr lang="en-GB" sz="800" b="0" cap="all" baseline="0" dirty="0">
                        <a:solidFill>
                          <a:schemeClr val="dk1"/>
                        </a:solidFill>
                        <a:latin typeface="Century Gothic"/>
                        <a:ea typeface="Calibri"/>
                        <a:cs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cap="all" baseline="0" dirty="0">
                          <a:solidFill>
                            <a:schemeClr val="dk1"/>
                          </a:solidFill>
                          <a:latin typeface="Century Gothic" panose="020B0502020202020204" pitchFamily="34" charset="0"/>
                          <a:ea typeface="Calibri"/>
                          <a:cs typeface="Calibri"/>
                          <a:sym typeface="Calibri"/>
                        </a:rPr>
                        <a:t>Biology – 8.12 </a:t>
                      </a:r>
                      <a:r>
                        <a:rPr lang="en-GB" sz="800" b="0" cap="all" baseline="0" dirty="0">
                          <a:solidFill>
                            <a:schemeClr val="dk1"/>
                          </a:solidFill>
                          <a:latin typeface="Century Gothic" panose="020B0502020202020204" pitchFamily="34" charset="0"/>
                          <a:ea typeface="Calibri"/>
                          <a:cs typeface="Calibri"/>
                          <a:sym typeface="Calibri"/>
                        </a:rPr>
                        <a:t>adaptations &amp; inheritance </a:t>
                      </a:r>
                      <a:endParaRPr lang="en-GB" b="0"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235896682"/>
                  </a:ext>
                </a:extLst>
              </a:tr>
              <a:tr h="161752">
                <a:tc rowSpan="4">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dirty="0">
                          <a:solidFill>
                            <a:schemeClr val="dk1"/>
                          </a:solidFill>
                          <a:latin typeface="Century Gothic" panose="020B0502020202020204" pitchFamily="34" charset="0"/>
                        </a:rPr>
                        <a:t>YEAR 9</a:t>
                      </a:r>
                    </a:p>
                  </a:txBody>
                  <a:tcPr marL="45825" marR="45825" marT="0" marB="0" anchor="ctr"/>
                </a:tc>
                <a:tc gridSpan="20">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i="1">
                          <a:solidFill>
                            <a:schemeClr val="dk1"/>
                          </a:solidFill>
                          <a:latin typeface="Century Gothic" panose="020B0502020202020204" pitchFamily="34" charset="0"/>
                          <a:cs typeface="Calibri"/>
                          <a:sym typeface="Calibri"/>
                        </a:rPr>
                        <a:t>GCSE COMBINED SCIENCE</a:t>
                      </a:r>
                    </a:p>
                  </a:txBody>
                  <a:tcPr marL="45825" marR="45825" marT="0" marB="0" anchor="ctr">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a:solidFill>
                          <a:schemeClr val="dk1"/>
                        </a:solidFill>
                        <a:latin typeface="Century Gothic" panose="020B0502020202020204" pitchFamily="34" charset="0"/>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0">
                          <a:solidFill>
                            <a:schemeClr val="dk1"/>
                          </a:solidFill>
                          <a:latin typeface="Century Gothic" panose="020B0502020202020204" pitchFamily="34" charset="0"/>
                          <a:ea typeface="Calibri"/>
                          <a:cs typeface="Calibri"/>
                          <a:sym typeface="Calibri"/>
                        </a:rPr>
                        <a:t>KS4 TRANSITION</a:t>
                      </a:r>
                    </a:p>
                    <a:p>
                      <a:pPr marL="0" marR="0" lvl="0" indent="0" algn="ctr" rtl="0">
                        <a:lnSpc>
                          <a:spcPct val="107000"/>
                        </a:lnSpc>
                        <a:spcBef>
                          <a:spcPts val="0"/>
                        </a:spcBef>
                        <a:spcAft>
                          <a:spcPts val="0"/>
                        </a:spcAft>
                        <a:buClr>
                          <a:schemeClr val="dk1"/>
                        </a:buClr>
                        <a:buSzPts val="1300"/>
                        <a:buFont typeface="Century Gothic"/>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702951609"/>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9</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a:lnSpc>
                          <a:spcPct val="107000"/>
                        </a:lnSpc>
                        <a:spcBef>
                          <a:spcPts val="0"/>
                        </a:spcBef>
                        <a:spcAft>
                          <a:spcPts val="0"/>
                        </a:spcAft>
                        <a:buNone/>
                      </a:pPr>
                      <a:r>
                        <a:rPr lang="en-US" sz="800" b="1" i="0" u="none" strike="noStrike" noProof="0" dirty="0">
                          <a:solidFill>
                            <a:srgbClr val="000000"/>
                          </a:solidFill>
                          <a:latin typeface="Century Gothic"/>
                        </a:rPr>
                        <a:t>CELL BIOLOGY –</a:t>
                      </a:r>
                      <a:r>
                        <a:rPr lang="en-US" sz="800" b="0" i="0" u="none" strike="noStrike" noProof="0" dirty="0">
                          <a:solidFill>
                            <a:srgbClr val="000000"/>
                          </a:solidFill>
                          <a:latin typeface="Century Gothic"/>
                        </a:rPr>
                        <a:t> Cell Structure  and specialised cells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l">
                        <a:lnSpc>
                          <a:spcPct val="107000"/>
                        </a:lnSpc>
                        <a:spcBef>
                          <a:spcPts val="0"/>
                        </a:spcBef>
                        <a:spcAft>
                          <a:spcPts val="0"/>
                        </a:spcAft>
                        <a:buNone/>
                      </a:pPr>
                      <a:endParaRPr lang="en-US" sz="800" b="0" i="0" u="none" strike="noStrike" noProof="0" dirty="0">
                        <a:solidFill>
                          <a:srgbClr val="000000"/>
                        </a:solidFill>
                        <a:latin typeface="Century Gothic"/>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pPr marL="0" marR="0" lvl="0" indent="0" algn="l">
                        <a:lnSpc>
                          <a:spcPct val="107000"/>
                        </a:lnSpc>
                        <a:spcBef>
                          <a:spcPts val="0"/>
                        </a:spcBef>
                        <a:spcAft>
                          <a:spcPts val="0"/>
                        </a:spcAft>
                        <a:buNone/>
                      </a:pPr>
                      <a:endParaRPr lang="en-US" sz="800" b="0" i="0" u="none" strike="noStrike" noProof="0" dirty="0">
                        <a:solidFill>
                          <a:srgbClr val="000000"/>
                        </a:solidFill>
                        <a:latin typeface="Century Gothic"/>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gridSpan="8">
                  <a:txBody>
                    <a:bodyPr/>
                    <a:lstStyle/>
                    <a:p>
                      <a:r>
                        <a:rPr lang="en-GB" sz="800" b="1" kern="1200" dirty="0">
                          <a:solidFill>
                            <a:schemeClr val="dk1"/>
                          </a:solidFill>
                          <a:latin typeface="Century Gothic"/>
                          <a:ea typeface="+mn-ea"/>
                          <a:cs typeface="Calibri"/>
                        </a:rPr>
                        <a:t>ORGANISATION </a:t>
                      </a:r>
                      <a:r>
                        <a:rPr lang="en-GB" sz="800" b="0" dirty="0">
                          <a:solidFill>
                            <a:schemeClr val="dk1"/>
                          </a:solidFill>
                          <a:latin typeface="Century Gothic"/>
                          <a:cs typeface="Calibri"/>
                        </a:rPr>
                        <a:t>The</a:t>
                      </a:r>
                      <a:r>
                        <a:rPr lang="en-GB" sz="800" b="0" dirty="0">
                          <a:solidFill>
                            <a:schemeClr val="dk1"/>
                          </a:solidFill>
                          <a:latin typeface="Century Gothic"/>
                          <a:cs typeface="Calibri"/>
                          <a:sym typeface="Calibri"/>
                        </a:rPr>
                        <a:t> Heart and Lungs</a:t>
                      </a:r>
                      <a:endParaRPr lang="en-GB"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r>
                        <a:rPr lang="en-GB" sz="800" b="1" dirty="0">
                          <a:solidFill>
                            <a:schemeClr val="dk1"/>
                          </a:solidFill>
                          <a:latin typeface="Century Gothic"/>
                          <a:ea typeface="Calibri"/>
                          <a:cs typeface="Calibri"/>
                        </a:rPr>
                        <a:t>BIOENERGETICS</a:t>
                      </a:r>
                      <a:r>
                        <a:rPr lang="en-GB" sz="800" b="0" dirty="0">
                          <a:solidFill>
                            <a:schemeClr val="dk1"/>
                          </a:solidFill>
                          <a:latin typeface="Century Gothic"/>
                          <a:ea typeface="Calibri"/>
                          <a:cs typeface="Calibri"/>
                        </a:rPr>
                        <a:t>- Respiration &amp; Photosynthesis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6">
                  <a:txBody>
                    <a:bodyPr/>
                    <a:lstStyle/>
                    <a:p>
                      <a:r>
                        <a:rPr lang="en-GB" sz="800" b="1" dirty="0">
                          <a:solidFill>
                            <a:schemeClr val="dk1"/>
                          </a:solidFill>
                          <a:latin typeface="Century Gothic"/>
                          <a:ea typeface="Calibri"/>
                          <a:cs typeface="Calibri"/>
                        </a:rPr>
                        <a:t>BIOENERGETICS</a:t>
                      </a:r>
                      <a:r>
                        <a:rPr lang="en-GB" sz="800" b="0" dirty="0">
                          <a:solidFill>
                            <a:schemeClr val="dk1"/>
                          </a:solidFill>
                          <a:latin typeface="Century Gothic"/>
                          <a:ea typeface="Calibri"/>
                          <a:cs typeface="Calibri"/>
                        </a:rPr>
                        <a:t>- Respiration &amp; Photosynthesis</a:t>
                      </a:r>
                      <a:endParaRPr lang="en-GB"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362781396"/>
                  </a:ext>
                </a:extLst>
              </a:tr>
              <a:tr h="483664">
                <a:tc vMerge="1">
                  <a:txBody>
                    <a:bodyPr/>
                    <a:lstStyle/>
                    <a:p>
                      <a:endParaRPr lang="en-GB"/>
                    </a:p>
                  </a:txBody>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rtl="0">
                        <a:lnSpc>
                          <a:spcPct val="107000"/>
                        </a:lnSpc>
                        <a:spcBef>
                          <a:spcPts val="0"/>
                        </a:spcBef>
                        <a:spcAft>
                          <a:spcPts val="0"/>
                        </a:spcAft>
                        <a:buClr>
                          <a:schemeClr val="dk1"/>
                        </a:buClr>
                        <a:buSzPts val="1300"/>
                        <a:buFont typeface="Century Gothic"/>
                        <a:buNone/>
                      </a:pPr>
                      <a:r>
                        <a:rPr lang="en-US" sz="800" b="1" dirty="0">
                          <a:latin typeface="Century Gothic"/>
                        </a:rPr>
                        <a:t>ATOMIC STRUCTURE &amp; THE PERIODIC TABLE</a:t>
                      </a:r>
                      <a:r>
                        <a:rPr lang="en-US" sz="800" b="0" dirty="0">
                          <a:latin typeface="Century Gothic"/>
                        </a:rPr>
                        <a:t> – how the periodic table is constructed </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US" sz="800" b="0" dirty="0">
                        <a:latin typeface="Century Gothic"/>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US" sz="800" b="0" dirty="0">
                        <a:latin typeface="Century Gothic"/>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lt1">
                        <a:alpha val="40784"/>
                      </a:schemeClr>
                    </a:solidFill>
                  </a:tcPr>
                </a:tc>
                <a:tc gridSpan="8">
                  <a:txBody>
                    <a:bodyPr/>
                    <a:lstStyle/>
                    <a:p>
                      <a:r>
                        <a:rPr lang="en-GB" sz="800" b="1">
                          <a:solidFill>
                            <a:schemeClr val="dk1"/>
                          </a:solidFill>
                          <a:latin typeface="Century Gothic"/>
                          <a:cs typeface="Calibri"/>
                        </a:rPr>
                        <a:t>STRUCTURE &amp; BONDING</a:t>
                      </a:r>
                      <a:r>
                        <a:rPr lang="en-GB" sz="800" b="0">
                          <a:solidFill>
                            <a:schemeClr val="dk1"/>
                          </a:solidFill>
                          <a:latin typeface="Century Gothic"/>
                          <a:cs typeface="Calibri"/>
                        </a:rPr>
                        <a:t> – explaining the properties of matter</a:t>
                      </a:r>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l"/>
                      <a:r>
                        <a:rPr lang="en-US" sz="800" b="1" dirty="0">
                          <a:solidFill>
                            <a:schemeClr val="dk1"/>
                          </a:solidFill>
                          <a:latin typeface="Century Gothic"/>
                          <a:ea typeface="Calibri"/>
                          <a:cs typeface="Calibri"/>
                        </a:rPr>
                        <a:t>QUANTITATIVE CHEMISTRY</a:t>
                      </a:r>
                      <a:r>
                        <a:rPr lang="en-US" sz="800" b="0" dirty="0">
                          <a:solidFill>
                            <a:schemeClr val="dk1"/>
                          </a:solidFill>
                          <a:latin typeface="Century Gothic"/>
                          <a:ea typeface="Calibri"/>
                          <a:cs typeface="Calibri"/>
                        </a:rPr>
                        <a:t> – quantifying changes in reactions </a:t>
                      </a:r>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3">
                  <a:txBody>
                    <a:bodyPr/>
                    <a:lstStyle/>
                    <a:p>
                      <a:r>
                        <a:rPr lang="en-US" sz="800" b="1" dirty="0">
                          <a:solidFill>
                            <a:schemeClr val="dk1"/>
                          </a:solidFill>
                          <a:latin typeface="Century Gothic"/>
                          <a:ea typeface="Calibri"/>
                          <a:cs typeface="Calibri"/>
                        </a:rPr>
                        <a:t>QUANTITATIVE CHEMISTRY</a:t>
                      </a:r>
                      <a:r>
                        <a:rPr lang="en-US" sz="800" b="0" dirty="0">
                          <a:solidFill>
                            <a:schemeClr val="dk1"/>
                          </a:solidFill>
                          <a:latin typeface="Century Gothic"/>
                          <a:ea typeface="Calibri"/>
                          <a:cs typeface="Calibri"/>
                        </a:rPr>
                        <a:t> – quantifying changes in reactions </a:t>
                      </a:r>
                      <a:endParaRPr lang="en-GB"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CHEMICAL CHANGES</a:t>
                      </a:r>
                      <a:r>
                        <a:rPr lang="en-US" sz="800" b="0" i="0" u="none" strike="noStrike" noProof="0" dirty="0">
                          <a:solidFill>
                            <a:schemeClr val="dk1"/>
                          </a:solidFill>
                          <a:latin typeface="Century Gothic"/>
                        </a:rPr>
                        <a:t> – reactions demonstrating the reactivity series</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1735015767"/>
                  </a:ext>
                </a:extLst>
              </a:tr>
              <a:tr h="419306">
                <a:tc vMerge="1">
                  <a:txBody>
                    <a:bodyPr/>
                    <a:lstStyle/>
                    <a:p>
                      <a:endParaRPr lang="en-GB"/>
                    </a:p>
                  </a:txBody>
                  <a:tcP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rtl="0">
                        <a:lnSpc>
                          <a:spcPct val="107000"/>
                        </a:lnSpc>
                        <a:spcBef>
                          <a:spcPts val="0"/>
                        </a:spcBef>
                        <a:spcAft>
                          <a:spcPts val="0"/>
                        </a:spcAft>
                        <a:buClr>
                          <a:schemeClr val="dk1"/>
                        </a:buClr>
                        <a:buSzPts val="1300"/>
                        <a:buFont typeface="Century Gothic"/>
                        <a:buNone/>
                      </a:pPr>
                      <a:r>
                        <a:rPr lang="en-GB" sz="800" b="1" dirty="0">
                          <a:latin typeface="Century Gothic" panose="020B0502020202020204" pitchFamily="34" charset="0"/>
                        </a:rPr>
                        <a:t>ENERGY - </a:t>
                      </a:r>
                      <a:r>
                        <a:rPr lang="en-GB" sz="800" b="0" dirty="0">
                          <a:latin typeface="Century Gothic" panose="020B0502020202020204" pitchFamily="34" charset="0"/>
                        </a:rPr>
                        <a:t>Energy Fundamentals</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GB" sz="800" b="0" dirty="0">
                        <a:latin typeface="Century Gothic" panose="020B0502020202020204" pitchFamily="34" charset="0"/>
                      </a:endParaRPr>
                    </a:p>
                  </a:txBody>
                  <a:tcPr marL="45825" marR="45825" marT="0" marB="0" anchor="ctr">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GB" sz="800" b="0" dirty="0">
                        <a:latin typeface="Century Gothic" panose="020B0502020202020204" pitchFamily="34" charset="0"/>
                      </a:endParaRPr>
                    </a:p>
                  </a:txBody>
                  <a:tcPr marL="45825" marR="45825" marT="0" marB="0" anchor="ctr">
                    <a:solidFill>
                      <a:schemeClr val="lt1">
                        <a:alpha val="40784"/>
                      </a:schemeClr>
                    </a:solidFill>
                  </a:tcPr>
                </a:tc>
                <a:tc gridSpan="8">
                  <a:txBody>
                    <a:bodyPr/>
                    <a:lstStyle/>
                    <a:p>
                      <a:r>
                        <a:rPr lang="en-GB" sz="800" b="1">
                          <a:solidFill>
                            <a:schemeClr val="dk1"/>
                          </a:solidFill>
                          <a:latin typeface="Century Gothic" panose="020B0502020202020204" pitchFamily="34" charset="0"/>
                          <a:cs typeface="Calibri"/>
                          <a:sym typeface="Calibri"/>
                        </a:rPr>
                        <a:t>ELECTRICITY - </a:t>
                      </a:r>
                      <a:r>
                        <a:rPr lang="en-GB" sz="800" b="0">
                          <a:solidFill>
                            <a:schemeClr val="dk1"/>
                          </a:solidFill>
                          <a:latin typeface="Century Gothic" panose="020B0502020202020204" pitchFamily="34" charset="0"/>
                          <a:cs typeface="Calibri"/>
                          <a:sym typeface="Calibri"/>
                        </a:rPr>
                        <a:t>Essential Circuits</a:t>
                      </a:r>
                      <a:endParaRPr lang="en-GB"/>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PARTICLE MODEL - </a:t>
                      </a:r>
                      <a:r>
                        <a:rPr lang="en-GB" sz="800" b="0" dirty="0">
                          <a:solidFill>
                            <a:schemeClr val="dk1"/>
                          </a:solidFill>
                          <a:latin typeface="Century Gothic" panose="020B0502020202020204" pitchFamily="34" charset="0"/>
                          <a:ea typeface="Calibri"/>
                          <a:cs typeface="Calibri"/>
                          <a:sym typeface="Calibri"/>
                        </a:rPr>
                        <a:t>Density and Changing State</a:t>
                      </a: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3">
                  <a:txBody>
                    <a:bodyPr/>
                    <a:lstStyle/>
                    <a:p>
                      <a:r>
                        <a:rPr lang="en-GB" sz="800" b="1" dirty="0">
                          <a:solidFill>
                            <a:schemeClr val="dk1"/>
                          </a:solidFill>
                          <a:latin typeface="Century Gothic" panose="020B0502020202020204" pitchFamily="34" charset="0"/>
                          <a:ea typeface="Calibri"/>
                          <a:cs typeface="Calibri"/>
                          <a:sym typeface="Calibri"/>
                        </a:rPr>
                        <a:t>PARTICLE MODEL - </a:t>
                      </a:r>
                      <a:r>
                        <a:rPr lang="en-GB" sz="800" b="0" dirty="0">
                          <a:solidFill>
                            <a:schemeClr val="dk1"/>
                          </a:solidFill>
                          <a:latin typeface="Century Gothic" panose="020B0502020202020204" pitchFamily="34" charset="0"/>
                          <a:ea typeface="Calibri"/>
                          <a:cs typeface="Calibri"/>
                          <a:sym typeface="Calibri"/>
                        </a:rPr>
                        <a:t>Density and Changing State</a:t>
                      </a:r>
                      <a:endParaRPr lang="en-GB" dirty="0"/>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gridSpan="3">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ATOMIC STRUCTURE - </a:t>
                      </a:r>
                      <a:r>
                        <a:rPr lang="en-GB" sz="800" b="0" dirty="0">
                          <a:solidFill>
                            <a:schemeClr val="dk1"/>
                          </a:solidFill>
                          <a:latin typeface="Century Gothic" panose="020B0502020202020204" pitchFamily="34" charset="0"/>
                          <a:ea typeface="Calibri"/>
                          <a:cs typeface="Calibri"/>
                          <a:sym typeface="Calibri"/>
                        </a:rPr>
                        <a:t>Atomic Structure and radioactivity </a:t>
                      </a:r>
                    </a:p>
                  </a:txBody>
                  <a:tcPr marL="45825" marR="45825"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48613724"/>
                  </a:ext>
                </a:extLst>
              </a:tr>
              <a:tr h="419306">
                <a:tc rowSpan="3">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10</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ECOLOGY</a:t>
                      </a:r>
                      <a:r>
                        <a:rPr lang="en-GB" sz="800" b="0" dirty="0">
                          <a:solidFill>
                            <a:schemeClr val="dk1"/>
                          </a:solidFill>
                          <a:latin typeface="Century Gothic"/>
                          <a:ea typeface="Calibri"/>
                          <a:cs typeface="Calibri"/>
                        </a:rPr>
                        <a:t> – How animals interact with their environment</a:t>
                      </a:r>
                      <a:endParaRPr lang="en-GB" sz="800" dirty="0"/>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gridSpan="4">
                  <a:txBody>
                    <a:bodyPr/>
                    <a:lstStyle/>
                    <a:p>
                      <a:pPr marL="0" marR="0" lvl="0" indent="0" algn="l" rtl="0">
                        <a:lnSpc>
                          <a:spcPct val="107000"/>
                        </a:lnSpc>
                        <a:spcBef>
                          <a:spcPts val="0"/>
                        </a:spcBef>
                        <a:spcAft>
                          <a:spcPts val="0"/>
                        </a:spcAft>
                        <a:buClr>
                          <a:schemeClr val="dk1"/>
                        </a:buClr>
                        <a:buSzPts val="1300"/>
                        <a:buFont typeface="Century Gothic"/>
                        <a:buNone/>
                      </a:pPr>
                      <a:r>
                        <a:rPr lang="en-GB" sz="800" b="1" dirty="0">
                          <a:latin typeface="Century Gothic"/>
                        </a:rPr>
                        <a:t>ORGANISATION </a:t>
                      </a:r>
                      <a:r>
                        <a:rPr lang="en-GB" sz="800" b="0" dirty="0">
                          <a:latin typeface="Century Gothic"/>
                        </a:rPr>
                        <a:t>All about plants</a:t>
                      </a:r>
                    </a:p>
                    <a:p>
                      <a:pPr marL="0" marR="0" lvl="0" indent="0" algn="l" rtl="0">
                        <a:lnSpc>
                          <a:spcPct val="107000"/>
                        </a:lnSpc>
                        <a:spcBef>
                          <a:spcPts val="0"/>
                        </a:spcBef>
                        <a:spcAft>
                          <a:spcPts val="0"/>
                        </a:spcAft>
                        <a:buClr>
                          <a:schemeClr val="dk1"/>
                        </a:buClr>
                        <a:buSzPts val="1300"/>
                        <a:buFont typeface="Century Gothic"/>
                        <a:buNone/>
                      </a:pPr>
                      <a:r>
                        <a:rPr lang="en-GB" sz="800" b="0" dirty="0">
                          <a:latin typeface="Century Gothic" panose="020B0502020202020204" pitchFamily="34" charset="0"/>
                        </a:rPr>
                        <a:t>Protecting our Environment</a:t>
                      </a:r>
                    </a:p>
                  </a:txBody>
                  <a:tcPr marL="45825" marR="45825" marT="0" marB="0" anchor="ctr">
                    <a:solidFill>
                      <a:schemeClr val="lt1">
                        <a:alpha val="40784"/>
                      </a:schemeClr>
                    </a:solidFill>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GB" sz="800" b="0" dirty="0">
                        <a:latin typeface="Century Gothic" panose="020B0502020202020204" pitchFamily="34" charset="0"/>
                      </a:endParaRPr>
                    </a:p>
                  </a:txBody>
                  <a:tcPr marL="45825" marR="45825" marT="0" marB="0" anchor="ctr">
                    <a:solidFill>
                      <a:schemeClr val="lt1">
                        <a:alpha val="40784"/>
                      </a:schemeClr>
                    </a:solidFill>
                  </a:tcPr>
                </a:tc>
                <a:tc hMerge="1">
                  <a:txBody>
                    <a:bodyPr/>
                    <a:lstStyle/>
                    <a:p>
                      <a:pPr marL="0" marR="0" lvl="0" indent="0" algn="l" rtl="0">
                        <a:lnSpc>
                          <a:spcPct val="107000"/>
                        </a:lnSpc>
                        <a:spcBef>
                          <a:spcPts val="0"/>
                        </a:spcBef>
                        <a:spcAft>
                          <a:spcPts val="0"/>
                        </a:spcAft>
                        <a:buClr>
                          <a:schemeClr val="dk1"/>
                        </a:buClr>
                        <a:buSzPts val="1300"/>
                        <a:buFont typeface="Century Gothic"/>
                        <a:buNone/>
                      </a:pPr>
                      <a:endParaRPr lang="en-GB" sz="800" b="0" dirty="0">
                        <a:latin typeface="Century Gothic" panose="020B0502020202020204" pitchFamily="34" charset="0"/>
                      </a:endParaRPr>
                    </a:p>
                  </a:txBody>
                  <a:tcPr marL="45825" marR="45825" marT="0" marB="0" anchor="ctr">
                    <a:solidFill>
                      <a:schemeClr val="lt1">
                        <a:alpha val="40784"/>
                      </a:schemeClr>
                    </a:solidFill>
                  </a:tcPr>
                </a:tc>
                <a:tc gridSpan="4">
                  <a:txBody>
                    <a:bodyPr/>
                    <a:lstStyle/>
                    <a:p>
                      <a:r>
                        <a:rPr lang="en-GB" sz="800" b="1">
                          <a:solidFill>
                            <a:schemeClr val="dk1"/>
                          </a:solidFill>
                          <a:latin typeface="Century Gothic"/>
                          <a:cs typeface="Calibri"/>
                        </a:rPr>
                        <a:t>ORGANISATION</a:t>
                      </a:r>
                      <a:r>
                        <a:rPr lang="en-GB" sz="800" b="0">
                          <a:solidFill>
                            <a:schemeClr val="dk1"/>
                          </a:solidFill>
                          <a:latin typeface="Century Gothic"/>
                          <a:cs typeface="Calibri"/>
                        </a:rPr>
                        <a:t> Health</a:t>
                      </a:r>
                      <a:r>
                        <a:rPr lang="en-GB" sz="800" b="0">
                          <a:solidFill>
                            <a:schemeClr val="dk1"/>
                          </a:solidFill>
                          <a:latin typeface="Century Gothic"/>
                          <a:cs typeface="Calibri"/>
                          <a:sym typeface="Calibri"/>
                        </a:rPr>
                        <a:t> and what affects it</a:t>
                      </a:r>
                      <a:endParaRPr lang="en-GB"/>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5">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ORGANISATION </a:t>
                      </a:r>
                      <a:r>
                        <a:rPr lang="en-GB" sz="800" b="0" dirty="0">
                          <a:solidFill>
                            <a:schemeClr val="dk1"/>
                          </a:solidFill>
                          <a:latin typeface="Century Gothic"/>
                          <a:ea typeface="Calibri"/>
                          <a:cs typeface="Calibri"/>
                        </a:rPr>
                        <a:t>–Enzymes and digestion</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endParaRPr lang="en-GB" sz="800" b="0" dirty="0">
                        <a:solidFill>
                          <a:schemeClr val="dk1"/>
                        </a:solidFill>
                        <a:latin typeface="Century Gothic"/>
                        <a:ea typeface="Calibri"/>
                        <a:cs typeface="Calibri"/>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3">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CELL BIOLOGY –</a:t>
                      </a:r>
                      <a:r>
                        <a:rPr lang="en-GB" sz="800" b="0" dirty="0">
                          <a:solidFill>
                            <a:schemeClr val="dk1"/>
                          </a:solidFill>
                          <a:latin typeface="Century Gothic"/>
                          <a:ea typeface="Calibri"/>
                          <a:cs typeface="Calibri"/>
                        </a:rPr>
                        <a:t>Movement of substances + Microscopes</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gridSpan="2">
                  <a:txBody>
                    <a:bodyPr/>
                    <a:lstStyle/>
                    <a:p>
                      <a:pPr marL="0" marR="0" lvl="0" indent="0" algn="l"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ea typeface="Calibri"/>
                          <a:cs typeface="Calibri"/>
                        </a:rPr>
                        <a:t>INFECTION &amp; RESPONSE –</a:t>
                      </a:r>
                      <a:r>
                        <a:rPr lang="en-GB" sz="800" b="0" dirty="0">
                          <a:solidFill>
                            <a:schemeClr val="dk1"/>
                          </a:solidFill>
                          <a:latin typeface="Century Gothic"/>
                          <a:ea typeface="Calibri"/>
                          <a:cs typeface="Calibri"/>
                        </a:rPr>
                        <a:t> PATHOGENS, INFECTION AND IMMUNITY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r>
                        <a:rPr lang="en-GB" sz="800" b="1">
                          <a:solidFill>
                            <a:schemeClr val="dk1"/>
                          </a:solidFill>
                          <a:latin typeface="Century Gothic"/>
                          <a:ea typeface="Calibri"/>
                          <a:cs typeface="Calibri"/>
                        </a:rPr>
                        <a:t>INFECTION &amp; RESPONSE –</a:t>
                      </a:r>
                      <a:r>
                        <a:rPr lang="en-GB" sz="800" b="0">
                          <a:solidFill>
                            <a:schemeClr val="dk1"/>
                          </a:solidFill>
                          <a:latin typeface="Century Gothic"/>
                          <a:ea typeface="Calibri"/>
                          <a:cs typeface="Calibri"/>
                        </a:rPr>
                        <a:t> PATHOGENS, INFECTION AND IMMUNITY </a:t>
                      </a:r>
                      <a:endParaRPr lang="en-GB"/>
                    </a:p>
                  </a:txBody>
                  <a:tcPr marL="45825" marR="45825" marT="0" marB="0" anchor="ctr">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457486267"/>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CHEMICAL CHANGES</a:t>
                      </a:r>
                      <a:r>
                        <a:rPr lang="en-US" sz="800" b="0" i="0" u="none" strike="noStrike" noProof="0" dirty="0">
                          <a:solidFill>
                            <a:schemeClr val="dk1"/>
                          </a:solidFill>
                          <a:latin typeface="Century Gothic"/>
                        </a:rPr>
                        <a:t> – Electrolysis and Acids </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b="0" i="0" u="none" strike="noStrike" noProof="0" dirty="0">
                        <a:solidFill>
                          <a:schemeClr val="dk1"/>
                        </a:solidFill>
                        <a:latin typeface="Century Gothic"/>
                      </a:endParaRPr>
                    </a:p>
                  </a:txBody>
                  <a:tcPr marL="45825" marR="45825" marT="0" marB="0" anchor="ctr">
                    <a:solidFill>
                      <a:schemeClr val="lt1">
                        <a:alpha val="40784"/>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b="0" i="0" u="none" strike="noStrike" noProof="0" dirty="0">
                        <a:solidFill>
                          <a:schemeClr val="dk1"/>
                        </a:solidFill>
                        <a:latin typeface="Century Gothic"/>
                      </a:endParaRPr>
                    </a:p>
                  </a:txBody>
                  <a:tcPr marL="45825" marR="45825" marT="0" marB="0" anchor="ctr">
                    <a:solidFill>
                      <a:schemeClr val="lt1">
                        <a:alpha val="40784"/>
                      </a:schemeClr>
                    </a:solidFill>
                  </a:tcPr>
                </a:tc>
                <a:tc gridSpan="4">
                  <a:txBody>
                    <a:bodyPr/>
                    <a:lstStyle/>
                    <a:p>
                      <a:r>
                        <a:rPr lang="en-US" sz="800" b="1" dirty="0">
                          <a:solidFill>
                            <a:schemeClr val="dk1"/>
                          </a:solidFill>
                          <a:latin typeface="Century Gothic"/>
                          <a:ea typeface="Calibri"/>
                          <a:cs typeface="Calibri"/>
                        </a:rPr>
                        <a:t>QUANTITATIVE CHEMISTRY</a:t>
                      </a:r>
                      <a:r>
                        <a:rPr lang="en-US" sz="800" b="0" dirty="0">
                          <a:solidFill>
                            <a:schemeClr val="dk1"/>
                          </a:solidFill>
                          <a:latin typeface="Century Gothic"/>
                          <a:ea typeface="Calibri"/>
                          <a:cs typeface="Calibri"/>
                        </a:rPr>
                        <a:t> – higher stoichiometry </a:t>
                      </a:r>
                      <a:endParaRPr lang="en-GB" dirty="0"/>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ENERGY CHANGES - </a:t>
                      </a:r>
                      <a:r>
                        <a:rPr lang="en-US" sz="800" b="0" i="0" u="none" strike="noStrike" noProof="0" dirty="0">
                          <a:solidFill>
                            <a:schemeClr val="dk1"/>
                          </a:solidFill>
                          <a:latin typeface="Century Gothic"/>
                        </a:rPr>
                        <a:t>quantifying changes in reactions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b="0" i="0" u="none" strike="noStrike" noProof="0" dirty="0">
                        <a:solidFill>
                          <a:schemeClr val="dk1"/>
                        </a:solidFill>
                        <a:latin typeface="Century Gothic"/>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RATE &amp; EXTENT OF CHEMICAL CHANGE </a:t>
                      </a:r>
                      <a:r>
                        <a:rPr lang="en-US" sz="800" b="0" i="0" u="none" strike="noStrike" noProof="0" dirty="0">
                          <a:solidFill>
                            <a:schemeClr val="dk1"/>
                          </a:solidFill>
                          <a:latin typeface="Century Gothic"/>
                        </a:rPr>
                        <a:t>- </a:t>
                      </a:r>
                      <a:r>
                        <a:rPr lang="en-US" sz="800" b="0" i="0" u="none" strike="noStrike" noProof="0" dirty="0">
                          <a:solidFill>
                            <a:srgbClr val="000000"/>
                          </a:solidFill>
                          <a:latin typeface="Century Gothic"/>
                        </a:rPr>
                        <a:t>factors affecting rate of reaction</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dirty="0"/>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endParaRPr lang="en-US" sz="800" b="0" i="0" u="none" strike="noStrike" noProof="0" dirty="0">
                        <a:solidFill>
                          <a:srgbClr val="000000"/>
                        </a:solidFill>
                        <a:latin typeface="Century Gothic"/>
                      </a:endParaRP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endParaRPr lang="en-GB" dirty="0"/>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2749783978"/>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10">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dirty="0">
                          <a:latin typeface="Century Gothic" panose="020B0502020202020204" pitchFamily="34" charset="0"/>
                        </a:rPr>
                        <a:t>FORCES – </a:t>
                      </a:r>
                      <a:r>
                        <a:rPr lang="en-GB" sz="800" b="0" dirty="0">
                          <a:latin typeface="Century Gothic" panose="020B0502020202020204" pitchFamily="34" charset="0"/>
                        </a:rPr>
                        <a:t>Newton’s Laws and resultant forces</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lnT w="12700" cap="flat" cmpd="sng" algn="ctr">
                      <a:solidFill>
                        <a:schemeClr val="tx1"/>
                      </a:solidFill>
                      <a:prstDash val="solid"/>
                      <a:round/>
                      <a:headEnd type="none" w="med" len="med"/>
                      <a:tailEnd type="none" w="med" len="med"/>
                    </a:lnT>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gridSpan="9">
                  <a:txBody>
                    <a:bodyPr/>
                    <a:lstStyle/>
                    <a:p>
                      <a:r>
                        <a:rPr lang="en-GB" sz="800" b="1" dirty="0">
                          <a:solidFill>
                            <a:schemeClr val="dk1"/>
                          </a:solidFill>
                          <a:latin typeface="Century Gothic" panose="020B0502020202020204" pitchFamily="34" charset="0"/>
                          <a:ea typeface="Calibri"/>
                          <a:cs typeface="Calibri"/>
                          <a:sym typeface="Calibri"/>
                        </a:rPr>
                        <a:t>WAVES – </a:t>
                      </a:r>
                      <a:r>
                        <a:rPr lang="en-GB" sz="800" b="0" dirty="0">
                          <a:solidFill>
                            <a:schemeClr val="dk1"/>
                          </a:solidFill>
                          <a:latin typeface="Century Gothic" panose="020B0502020202020204" pitchFamily="34" charset="0"/>
                          <a:ea typeface="Calibri"/>
                          <a:cs typeface="Calibri"/>
                          <a:sym typeface="Calibri"/>
                        </a:rPr>
                        <a:t>The structure of waves and Electromagnetic Waves</a:t>
                      </a:r>
                      <a:endParaRPr lang="en-GB" dirty="0"/>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tcPr>
                </a:tc>
                <a:tc hMerge="1">
                  <a:txBody>
                    <a:bodyPr/>
                    <a:lstStyle/>
                    <a:p>
                      <a:endParaRPr lang="en-GB"/>
                    </a:p>
                  </a:txBody>
                  <a:tcPr/>
                </a:tc>
                <a:tc hMerge="1">
                  <a:txBody>
                    <a:bodyPr/>
                    <a:lstStyle/>
                    <a:p>
                      <a:endParaRPr lang="en-GB"/>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846607660"/>
                  </a:ext>
                </a:extLst>
              </a:tr>
              <a:tr h="419306">
                <a:tc rowSpan="3">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11</a:t>
                      </a: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B</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6">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dirty="0">
                          <a:latin typeface="Century Gothic"/>
                        </a:rPr>
                        <a:t>HOMEOSTAIS &amp; RESPONSE</a:t>
                      </a:r>
                      <a:r>
                        <a:rPr lang="en-GB" sz="800" b="0" dirty="0">
                          <a:latin typeface="Century Gothic"/>
                        </a:rPr>
                        <a:t> The nervous systems and endocrine system </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9">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a:cs typeface="Calibri"/>
                        </a:rPr>
                        <a:t>INHERITANCE, VARIATION + EVOLUTION </a:t>
                      </a:r>
                      <a:r>
                        <a:rPr lang="en-GB" sz="800" b="0" dirty="0">
                          <a:solidFill>
                            <a:schemeClr val="dk1"/>
                          </a:solidFill>
                          <a:latin typeface="Century Gothic"/>
                          <a:cs typeface="Calibri"/>
                        </a:rPr>
                        <a:t>– DNA, inheritance, natural section </a:t>
                      </a:r>
                      <a:endParaRPr lang="en-GB" sz="800" b="0" dirty="0">
                        <a:solidFill>
                          <a:schemeClr val="dk1"/>
                        </a:solidFill>
                        <a:latin typeface="Century Gothic" panose="020B0502020202020204" pitchFamily="34" charset="0"/>
                        <a:cs typeface="Calibri"/>
                        <a:sym typeface="Calibri"/>
                      </a:endParaRPr>
                    </a:p>
                    <a:p>
                      <a:pPr marL="0" marR="0" lvl="0" indent="0" algn="ctr" rtl="0">
                        <a:lnSpc>
                          <a:spcPct val="107000"/>
                        </a:lnSpc>
                        <a:spcBef>
                          <a:spcPts val="0"/>
                        </a:spcBef>
                        <a:spcAft>
                          <a:spcPts val="0"/>
                        </a:spcAft>
                        <a:buClr>
                          <a:schemeClr val="dk1"/>
                        </a:buClr>
                        <a:buSzPts val="1300"/>
                        <a:buFont typeface="Century Gothic"/>
                        <a:buNone/>
                      </a:pPr>
                      <a:endParaRPr lang="en-GB" sz="800" b="0" dirty="0">
                        <a:solidFill>
                          <a:schemeClr val="dk1"/>
                        </a:solidFill>
                        <a:latin typeface="Century Gothic" panose="020B0502020202020204" pitchFamily="34" charset="0"/>
                        <a:cs typeface="Calibri"/>
                        <a:sym typeface="Calibri"/>
                      </a:endParaRPr>
                    </a:p>
                  </a:txBody>
                  <a:tcPr marL="45825" marR="45825" marT="0" marB="0" anchor="ctr">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ctr">
                        <a:lnSpc>
                          <a:spcPct val="107000"/>
                        </a:lnSpc>
                        <a:spcBef>
                          <a:spcPts val="0"/>
                        </a:spcBef>
                        <a:spcAft>
                          <a:spcPts val="0"/>
                        </a:spcAft>
                        <a:buNone/>
                      </a:pPr>
                      <a:endParaRPr sz="800" b="0" dirty="0">
                        <a:solidFill>
                          <a:schemeClr val="dk1"/>
                        </a:solidFill>
                        <a:latin typeface="Century Gothic"/>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1" dirty="0">
                        <a:solidFill>
                          <a:schemeClr val="dk1"/>
                        </a:solidFill>
                        <a:latin typeface="Century Gothic"/>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rowSpan="3" gridSpan="3">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0" i="1" dirty="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endParaRPr sz="800" b="1" dirty="0">
                        <a:solidFill>
                          <a:schemeClr val="dk1"/>
                        </a:solidFill>
                        <a:latin typeface="Century Gothic"/>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rowSpan="3" hMerge="1">
                  <a:txBody>
                    <a:bodyPr/>
                    <a:lstStyle/>
                    <a:p>
                      <a:endParaRPr lang="en-GB"/>
                    </a:p>
                  </a:txBody>
                  <a:tcPr>
                    <a:lnL w="12700" cap="flat" cmpd="sng" algn="ctr">
                      <a:solidFill>
                        <a:schemeClr val="tx1"/>
                      </a:solidFill>
                      <a:prstDash val="solid"/>
                      <a:round/>
                      <a:headEnd type="none" w="med" len="med"/>
                      <a:tailEnd type="none" w="med" len="med"/>
                    </a:lnL>
                  </a:tcPr>
                </a:tc>
                <a:tc rowSpan="3" h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1" dirty="0">
                        <a:solidFill>
                          <a:schemeClr val="dk1"/>
                        </a:solidFill>
                        <a:latin typeface="Century Gothic"/>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lt1">
                        <a:alpha val="40784"/>
                      </a:schemeClr>
                    </a:solidFill>
                  </a:tcPr>
                </a:tc>
                <a:tc rowSpan="3">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dirty="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710201789"/>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C</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3">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endParaRPr lang="en-US" sz="800" b="0" i="0" u="none" strike="noStrike" noProof="0" dirty="0">
                        <a:solidFill>
                          <a:srgbClr val="000000"/>
                        </a:solidFill>
                        <a:latin typeface="Century Gothic"/>
                      </a:endParaRP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ORGANIC CHEMISTRY </a:t>
                      </a:r>
                      <a:r>
                        <a:rPr lang="en-US" sz="800" b="0" i="0" u="none" strike="noStrike" noProof="0" dirty="0">
                          <a:solidFill>
                            <a:schemeClr val="dk1"/>
                          </a:solidFill>
                          <a:latin typeface="Century Gothic"/>
                        </a:rPr>
                        <a:t>– reactions of carbon-based compounds </a:t>
                      </a:r>
                    </a:p>
                  </a:txBody>
                  <a:tcPr marL="45825" marR="45825" marT="0" marB="0" anchor="ctr"/>
                </a:tc>
                <a:tc hMerge="1">
                  <a:txBody>
                    <a:bodyPr/>
                    <a:lstStyle/>
                    <a:p>
                      <a:endParaRPr lang="en-GB"/>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5">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CHEMICAL ANALYSIS </a:t>
                      </a:r>
                      <a:r>
                        <a:rPr lang="en-US" sz="800" b="0" i="0" u="none" strike="noStrike" noProof="0" dirty="0">
                          <a:solidFill>
                            <a:srgbClr val="000000"/>
                          </a:solidFill>
                          <a:latin typeface="Century Gothic"/>
                        </a:rPr>
                        <a:t>– </a:t>
                      </a:r>
                      <a:r>
                        <a:rPr lang="en-US" sz="800" b="0" i="0" u="none" strike="noStrike" noProof="0" dirty="0">
                          <a:solidFill>
                            <a:schemeClr val="dk1"/>
                          </a:solidFill>
                          <a:latin typeface="Century Gothic"/>
                        </a:rPr>
                        <a:t>identification techniques </a:t>
                      </a:r>
                      <a:endParaRPr lang="en-US" sz="800" b="0" i="0" u="none" strike="noStrike" noProof="0" dirty="0">
                        <a:solidFill>
                          <a:srgbClr val="000000"/>
                        </a:solidFill>
                        <a:latin typeface="Century Gothic"/>
                      </a:endParaRPr>
                    </a:p>
                  </a:txBody>
                  <a:tcPr marL="45825" marR="45825" marT="0" marB="0" anchor="ctr">
                    <a:solidFill>
                      <a:schemeClr val="lt1">
                        <a:alpha val="40784"/>
                      </a:schemeClr>
                    </a:solidFill>
                  </a:tcPr>
                </a:tc>
                <a:tc hMerge="1">
                  <a:txBody>
                    <a:bodyPr/>
                    <a:lstStyle/>
                    <a:p>
                      <a:endParaRPr lang="en-GB"/>
                    </a:p>
                  </a:txBody>
                  <a:tcPr/>
                </a:tc>
                <a:tc hMerge="1">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CHEMICAL ANALYSIS </a:t>
                      </a:r>
                      <a:r>
                        <a:rPr lang="en-US" sz="800" b="0" i="0" u="none" strike="noStrike" noProof="0" dirty="0">
                          <a:solidFill>
                            <a:srgbClr val="000000"/>
                          </a:solidFill>
                          <a:latin typeface="Century Gothic"/>
                        </a:rPr>
                        <a:t>– </a:t>
                      </a:r>
                      <a:r>
                        <a:rPr lang="en-US" sz="800" b="0" i="0" u="none" strike="noStrike" noProof="0" dirty="0">
                          <a:solidFill>
                            <a:schemeClr val="dk1"/>
                          </a:solidFill>
                          <a:latin typeface="Century Gothic"/>
                        </a:rPr>
                        <a:t>identification techniques </a:t>
                      </a:r>
                    </a:p>
                  </a:txBody>
                  <a:tcPr marL="45825" marR="45825" marT="0" marB="0" anchor="ctr">
                    <a:solidFill>
                      <a:schemeClr val="lt1">
                        <a:alpha val="40784"/>
                      </a:schemeClr>
                    </a:solidFill>
                  </a:tcPr>
                </a:tc>
                <a:tc hMerge="1">
                  <a:txBody>
                    <a:bodyPr/>
                    <a:lstStyle/>
                    <a:p>
                      <a:endParaRPr/>
                    </a:p>
                  </a:txBody>
                  <a:tcPr marL="45825" marR="45825" marT="0" marB="0" anchor="ctr">
                    <a:lnT w="12700" cap="flat" cmpd="sng" algn="ctr">
                      <a:solidFill>
                        <a:schemeClr val="tx1"/>
                      </a:solidFill>
                      <a:prstDash val="solid"/>
                      <a:round/>
                      <a:headEnd type="none" w="med" len="med"/>
                      <a:tailEnd type="none" w="med" len="med"/>
                    </a:lnT>
                  </a:tcPr>
                </a:tc>
                <a:tc hMerge="1">
                  <a:txBody>
                    <a:bodyPr/>
                    <a:lstStyle/>
                    <a:p>
                      <a:endParaRPr lang="en-GB"/>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4">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i="0" u="none" strike="noStrike" noProof="0" dirty="0">
                          <a:solidFill>
                            <a:schemeClr val="dk1"/>
                          </a:solidFill>
                          <a:latin typeface="Century Gothic"/>
                        </a:rPr>
                        <a:t>CHEMISTRY OF THE ATMOSPHERE </a:t>
                      </a:r>
                      <a:r>
                        <a:rPr lang="en-US" sz="800" b="0" i="0" u="none" strike="noStrike" noProof="0" dirty="0">
                          <a:solidFill>
                            <a:srgbClr val="000000"/>
                          </a:solidFill>
                          <a:latin typeface="Century Gothic"/>
                        </a:rPr>
                        <a:t>– </a:t>
                      </a:r>
                      <a:r>
                        <a:rPr lang="en-US" sz="800" b="0" i="0" u="none" strike="noStrike" noProof="0" dirty="0">
                          <a:solidFill>
                            <a:schemeClr val="dk1"/>
                          </a:solidFill>
                          <a:latin typeface="Century Gothic"/>
                        </a:rPr>
                        <a:t>evolution of the atmosphere, pollutants and climate change</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a:p>
                  </a:txBody>
                  <a:tcPr marL="45825" marR="45825" marT="0" marB="0" anchor="ctr"/>
                </a:tc>
                <a:tc hMerge="1">
                  <a:txBody>
                    <a:bodyPr/>
                    <a:lstStyle/>
                    <a:p>
                      <a:endParaRPr lang="en-GB"/>
                    </a:p>
                  </a:txBody>
                  <a:tcPr/>
                </a:tc>
                <a:tc hMerge="1">
                  <a:txBody>
                    <a:bodyPr/>
                    <a:lstStyle/>
                    <a:p>
                      <a:endParaRPr lang="en-GB"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3">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b="1" i="0" u="none" strike="noStrike" noProof="0" dirty="0">
                          <a:solidFill>
                            <a:schemeClr val="dk1"/>
                          </a:solidFill>
                          <a:latin typeface="Century Gothic"/>
                        </a:rPr>
                        <a:t>USING RESOURCES </a:t>
                      </a:r>
                      <a:r>
                        <a:rPr lang="en-GB" sz="800" b="0" i="0" u="none" strike="noStrike" noProof="0" dirty="0">
                          <a:solidFill>
                            <a:schemeClr val="dk1"/>
                          </a:solidFill>
                          <a:latin typeface="Century Gothic"/>
                        </a:rPr>
                        <a:t>– recycling of materials </a:t>
                      </a:r>
                    </a:p>
                  </a:txBody>
                  <a:tcPr marL="45825" marR="45825"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dirty="0"/>
                    </a:p>
                  </a:txBody>
                  <a:tcPr marL="45825" marR="45825" marT="0" marB="0" anchor="ctr"/>
                </a:tc>
                <a:tc gridSpan="3" vMerge="1">
                  <a:txBody>
                    <a:bodyPr/>
                    <a:lstStyle/>
                    <a:p>
                      <a:pPr marL="0" marR="0" lvl="0" indent="0" algn="ctr">
                        <a:lnSpc>
                          <a:spcPct val="107000"/>
                        </a:lnSpc>
                        <a:spcBef>
                          <a:spcPts val="0"/>
                        </a:spcBef>
                        <a:spcAft>
                          <a:spcPts val="0"/>
                        </a:spcAft>
                        <a:buNone/>
                      </a:pPr>
                      <a:endParaRPr sz="800" b="0" i="0" u="none" strike="noStrike" noProof="0" dirty="0">
                        <a:solidFill>
                          <a:schemeClr val="dk1"/>
                        </a:solidFill>
                        <a:latin typeface="Century Gothic"/>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vMerge="1">
                  <a:txBody>
                    <a:bodyPr/>
                    <a:lstStyle/>
                    <a:p>
                      <a:endParaRPr lang="en-GB"/>
                    </a:p>
                  </a:txBody>
                  <a:tcPr/>
                </a:tc>
                <a:tc hMerge="1" vMerge="1">
                  <a:txBody>
                    <a:bodyPr/>
                    <a:lstStyle/>
                    <a:p>
                      <a:endParaRPr lang="en-GB"/>
                    </a:p>
                  </a:txBody>
                  <a:tcPr/>
                </a:tc>
                <a:tc vMerge="1">
                  <a:txBody>
                    <a:bodyPr/>
                    <a:lstStyle/>
                    <a:p>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370259478"/>
                  </a:ext>
                </a:extLst>
              </a:tr>
              <a:tr h="419306">
                <a:tc vMerge="1">
                  <a:txBody>
                    <a:bodyPr/>
                    <a:lstStyle/>
                    <a:p>
                      <a:pPr marL="0" marR="0" lvl="0" indent="0" algn="ctr" rtl="0">
                        <a:lnSpc>
                          <a:spcPct val="107000"/>
                        </a:lnSpc>
                        <a:spcBef>
                          <a:spcPts val="0"/>
                        </a:spcBef>
                        <a:spcAft>
                          <a:spcPts val="0"/>
                        </a:spcAft>
                        <a:buClr>
                          <a:schemeClr val="dk1"/>
                        </a:buClr>
                        <a:buSzPts val="1000"/>
                        <a:buFont typeface="Century Gothic"/>
                        <a:buNone/>
                      </a:pPr>
                      <a:endParaRPr sz="800" b="0" u="none">
                        <a:solidFill>
                          <a:schemeClr val="dk1"/>
                        </a:solidFill>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chemeClr val="dk1"/>
                        </a:buClr>
                        <a:buSzPts val="1300"/>
                        <a:buFont typeface="Century Gothic"/>
                        <a:buNone/>
                      </a:pPr>
                      <a:r>
                        <a:rPr lang="en-GB" sz="800" b="1">
                          <a:latin typeface="Century Gothic" panose="020B0502020202020204" pitchFamily="34" charset="0"/>
                        </a:rPr>
                        <a:t>P</a:t>
                      </a:r>
                      <a:endParaRPr sz="800" b="1">
                        <a:latin typeface="Century Gothic" panose="020B0502020202020204" pitchFamily="34" charset="0"/>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gridSpan="4">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WAVES – </a:t>
                      </a:r>
                      <a:r>
                        <a:rPr lang="en-GB" sz="800" b="0" dirty="0">
                          <a:solidFill>
                            <a:schemeClr val="dk1"/>
                          </a:solidFill>
                          <a:latin typeface="Century Gothic" panose="020B0502020202020204" pitchFamily="34" charset="0"/>
                          <a:ea typeface="Calibri"/>
                          <a:cs typeface="Calibri"/>
                          <a:sym typeface="Calibri"/>
                        </a:rPr>
                        <a:t>The structure of waves and Electromagnetic Waves</a:t>
                      </a:r>
                    </a:p>
                  </a:txBody>
                  <a:tcPr marL="45825" marR="45825" marT="0" marB="0" anchor="ctr">
                    <a:lnL w="12700" cap="flat" cmpd="sng" algn="ctr">
                      <a:solidFill>
                        <a:schemeClr val="tx1"/>
                      </a:solidFill>
                      <a:prstDash val="solid"/>
                      <a:round/>
                      <a:headEnd type="none" w="med" len="med"/>
                      <a:tailEnd type="none" w="med" len="med"/>
                    </a:lnL>
                    <a:solidFill>
                      <a:schemeClr val="lt1">
                        <a:alpha val="40784"/>
                      </a:schemeClr>
                    </a:solidFill>
                  </a:tcPr>
                </a:tc>
                <a:tc hMerge="1">
                  <a:txBody>
                    <a:bodyPr/>
                    <a:lstStyle/>
                    <a:p>
                      <a:endParaRPr lang="en-GB"/>
                    </a:p>
                  </a:txBody>
                  <a:tcPr/>
                </a:tc>
                <a:tc hMerge="1">
                  <a:txBody>
                    <a:bodyPr/>
                    <a:lstStyle/>
                    <a:p>
                      <a:endParaRPr lang="en-GB"/>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gridSpan="6">
                  <a:txBody>
                    <a:bodyPr/>
                    <a:lstStyle/>
                    <a:p>
                      <a:pPr algn="ctr"/>
                      <a:r>
                        <a:rPr lang="en-GB" sz="800" b="1" dirty="0">
                          <a:solidFill>
                            <a:schemeClr val="dk1"/>
                          </a:solidFill>
                          <a:latin typeface="Century Gothic" panose="020B0502020202020204" pitchFamily="34" charset="0"/>
                          <a:ea typeface="Calibri"/>
                          <a:cs typeface="Calibri"/>
                          <a:sym typeface="Calibri"/>
                        </a:rPr>
                        <a:t>ELECTROMAGNETISM – </a:t>
                      </a:r>
                      <a:r>
                        <a:rPr lang="en-GB" sz="800" b="0" dirty="0">
                          <a:solidFill>
                            <a:schemeClr val="dk1"/>
                          </a:solidFill>
                          <a:latin typeface="Century Gothic" panose="020B0502020202020204" pitchFamily="34" charset="0"/>
                          <a:ea typeface="Calibri"/>
                          <a:cs typeface="Calibri"/>
                          <a:sym typeface="Calibri"/>
                        </a:rPr>
                        <a:t>Magnetism and Electromagnetism</a:t>
                      </a:r>
                      <a:endParaRPr lang="en-GB" dirty="0"/>
                    </a:p>
                  </a:txBody>
                  <a:tcPr marL="45825" marR="45825" marT="0" marB="0" anchor="ctr">
                    <a:solidFill>
                      <a:schemeClr val="lt1">
                        <a:alpha val="40784"/>
                      </a:schemeClr>
                    </a:solidFill>
                  </a:tcPr>
                </a:tc>
                <a:tc hMerge="1">
                  <a:txBody>
                    <a:bodyPr/>
                    <a:lstStyle/>
                    <a:p>
                      <a:endParaRPr/>
                    </a:p>
                  </a:txBody>
                  <a:tcPr marL="45825" marR="45825" marT="0" marB="0" anchor="ctr"/>
                </a:tc>
                <a:tc hMerge="1">
                  <a:txBody>
                    <a:bodyPr/>
                    <a:lstStyle/>
                    <a:p>
                      <a:endParaRPr lang="en-GB"/>
                    </a:p>
                  </a:txBody>
                  <a:tcPr/>
                </a:tc>
                <a:tc hMerge="1">
                  <a:txBody>
                    <a:bodyPr/>
                    <a:lstStyle/>
                    <a:p>
                      <a:endParaRPr lang="en-GB"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a:p>
                  </a:txBody>
                  <a:tcPr marL="45825" marR="45825" marT="0" marB="0" anchor="ctr"/>
                </a:tc>
                <a:tc gridSpan="5">
                  <a:txBody>
                    <a:bodyPr/>
                    <a:lstStyle/>
                    <a:p>
                      <a:pPr marL="0" marR="0" lvl="0" indent="0" algn="ctr" defTabSz="914400" rtl="0" eaLnBrk="1" fontAlgn="auto" latinLnBrk="0" hangingPunct="1">
                        <a:lnSpc>
                          <a:spcPct val="107000"/>
                        </a:lnSpc>
                        <a:spcBef>
                          <a:spcPts val="0"/>
                        </a:spcBef>
                        <a:spcAft>
                          <a:spcPts val="0"/>
                        </a:spcAft>
                        <a:buClr>
                          <a:schemeClr val="dk1"/>
                        </a:buClr>
                        <a:buSzPts val="1300"/>
                        <a:buFont typeface="Century Gothic"/>
                        <a:buNone/>
                        <a:tabLst/>
                        <a:defRPr/>
                      </a:pPr>
                      <a:r>
                        <a:rPr lang="en-GB" sz="800" b="1" dirty="0">
                          <a:solidFill>
                            <a:schemeClr val="dk1"/>
                          </a:solidFill>
                          <a:latin typeface="Century Gothic" panose="020B0502020202020204" pitchFamily="34" charset="0"/>
                          <a:ea typeface="Calibri"/>
                          <a:cs typeface="Calibri"/>
                          <a:sym typeface="Calibri"/>
                        </a:rPr>
                        <a:t>SPACE (TRIPLE ONLY) – </a:t>
                      </a:r>
                      <a:r>
                        <a:rPr lang="en-GB" sz="800" b="0" dirty="0">
                          <a:solidFill>
                            <a:schemeClr val="dk1"/>
                          </a:solidFill>
                          <a:latin typeface="Century Gothic" panose="020B0502020202020204" pitchFamily="34" charset="0"/>
                          <a:ea typeface="Calibri"/>
                          <a:cs typeface="Calibri"/>
                          <a:sym typeface="Calibri"/>
                        </a:rPr>
                        <a:t>evolution of the universe, structure of the solar system </a:t>
                      </a:r>
                    </a:p>
                  </a:txBody>
                  <a:tcPr marL="45825" marR="45825" marT="0" marB="0" anchor="ctr">
                    <a:lnT w="12700" cap="flat" cmpd="sng" algn="ctr">
                      <a:solidFill>
                        <a:schemeClr val="tx1"/>
                      </a:solidFill>
                      <a:prstDash val="solid"/>
                      <a:round/>
                      <a:headEnd type="none" w="med" len="med"/>
                      <a:tailEnd type="none" w="med" len="med"/>
                    </a:lnT>
                    <a:solidFill>
                      <a:schemeClr val="lt1">
                        <a:alpha val="40784"/>
                      </a:schemeClr>
                    </a:solidFill>
                  </a:tcPr>
                </a:tc>
                <a:tc hMerge="1">
                  <a:txBody>
                    <a:bodyPr/>
                    <a:lstStyle/>
                    <a:p>
                      <a:endParaRPr dirty="0"/>
                    </a:p>
                  </a:txBody>
                  <a:tcPr marL="45825" marR="45825"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3" vMerge="1">
                  <a:txBody>
                    <a:bodyPr/>
                    <a:lstStyle/>
                    <a:p>
                      <a:pPr marL="0" marR="0" lvl="0" indent="0" algn="ctr" rtl="0">
                        <a:lnSpc>
                          <a:spcPct val="107000"/>
                        </a:lnSpc>
                        <a:spcBef>
                          <a:spcPts val="0"/>
                        </a:spcBef>
                        <a:spcAft>
                          <a:spcPts val="0"/>
                        </a:spcAft>
                        <a:buClr>
                          <a:schemeClr val="dk1"/>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vMerge="1">
                  <a:txBody>
                    <a:bodyPr/>
                    <a:lstStyle/>
                    <a:p>
                      <a:endParaRPr lang="en-GB"/>
                    </a:p>
                  </a:txBody>
                  <a:tcPr/>
                </a:tc>
                <a:tc hMerge="1" vMerge="1">
                  <a:txBody>
                    <a:bodyPr/>
                    <a:lstStyle/>
                    <a:p>
                      <a:endParaRPr lang="en-GB"/>
                    </a:p>
                  </a:txBody>
                  <a:tcPr/>
                </a:tc>
                <a:tc vMerge="1">
                  <a:txBody>
                    <a:bodyPr/>
                    <a:lstStyle/>
                    <a:p>
                      <a:endParaRPr lang="en-GB"/>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2149082740"/>
                  </a:ext>
                </a:extLst>
              </a:tr>
            </a:tbl>
          </a:graphicData>
        </a:graphic>
      </p:graphicFrame>
      <p:graphicFrame>
        <p:nvGraphicFramePr>
          <p:cNvPr id="4" name="Table 3">
            <a:extLst>
              <a:ext uri="{FF2B5EF4-FFF2-40B4-BE49-F238E27FC236}">
                <a16:creationId xmlns:a16="http://schemas.microsoft.com/office/drawing/2014/main" id="{91B9796E-B412-2283-D8F3-54DE8ACAD4D4}"/>
              </a:ext>
            </a:extLst>
          </p:cNvPr>
          <p:cNvGraphicFramePr>
            <a:graphicFrameLocks noGrp="1"/>
          </p:cNvGraphicFramePr>
          <p:nvPr>
            <p:extLst>
              <p:ext uri="{D42A27DB-BD31-4B8C-83A1-F6EECF244321}">
                <p14:modId xmlns:p14="http://schemas.microsoft.com/office/powerpoint/2010/main" val="1137339628"/>
              </p:ext>
            </p:extLst>
          </p:nvPr>
        </p:nvGraphicFramePr>
        <p:xfrm>
          <a:off x="240600" y="10740497"/>
          <a:ext cx="11708090" cy="2097260"/>
        </p:xfrm>
        <a:graphic>
          <a:graphicData uri="http://schemas.openxmlformats.org/drawingml/2006/table">
            <a:tbl>
              <a:tblPr>
                <a:noFill/>
              </a:tblPr>
              <a:tblGrid>
                <a:gridCol w="962576">
                  <a:extLst>
                    <a:ext uri="{9D8B030D-6E8A-4147-A177-3AD203B41FA5}">
                      <a16:colId xmlns:a16="http://schemas.microsoft.com/office/drawing/2014/main" val="1135959345"/>
                    </a:ext>
                  </a:extLst>
                </a:gridCol>
                <a:gridCol w="1732067">
                  <a:extLst>
                    <a:ext uri="{9D8B030D-6E8A-4147-A177-3AD203B41FA5}">
                      <a16:colId xmlns:a16="http://schemas.microsoft.com/office/drawing/2014/main" val="2042399438"/>
                    </a:ext>
                  </a:extLst>
                </a:gridCol>
                <a:gridCol w="1777602">
                  <a:extLst>
                    <a:ext uri="{9D8B030D-6E8A-4147-A177-3AD203B41FA5}">
                      <a16:colId xmlns:a16="http://schemas.microsoft.com/office/drawing/2014/main" val="71566049"/>
                    </a:ext>
                  </a:extLst>
                </a:gridCol>
                <a:gridCol w="1719494">
                  <a:extLst>
                    <a:ext uri="{9D8B030D-6E8A-4147-A177-3AD203B41FA5}">
                      <a16:colId xmlns:a16="http://schemas.microsoft.com/office/drawing/2014/main" val="4211017936"/>
                    </a:ext>
                  </a:extLst>
                </a:gridCol>
                <a:gridCol w="1720604">
                  <a:extLst>
                    <a:ext uri="{9D8B030D-6E8A-4147-A177-3AD203B41FA5}">
                      <a16:colId xmlns:a16="http://schemas.microsoft.com/office/drawing/2014/main" val="25383146"/>
                    </a:ext>
                  </a:extLst>
                </a:gridCol>
                <a:gridCol w="1934938">
                  <a:extLst>
                    <a:ext uri="{9D8B030D-6E8A-4147-A177-3AD203B41FA5}">
                      <a16:colId xmlns:a16="http://schemas.microsoft.com/office/drawing/2014/main" val="2960391917"/>
                    </a:ext>
                  </a:extLst>
                </a:gridCol>
                <a:gridCol w="1860809">
                  <a:extLst>
                    <a:ext uri="{9D8B030D-6E8A-4147-A177-3AD203B41FA5}">
                      <a16:colId xmlns:a16="http://schemas.microsoft.com/office/drawing/2014/main" val="4197321890"/>
                    </a:ext>
                  </a:extLst>
                </a:gridCol>
              </a:tblGrid>
              <a:tr h="159367">
                <a:tc gridSpan="7">
                  <a:txBody>
                    <a:bodyPr/>
                    <a:lstStyle/>
                    <a:p>
                      <a:pPr marL="0" marR="0" lvl="0" indent="0" algn="ctr" rtl="0">
                        <a:lnSpc>
                          <a:spcPct val="107000"/>
                        </a:lnSpc>
                        <a:spcBef>
                          <a:spcPts val="0"/>
                        </a:spcBef>
                        <a:spcAft>
                          <a:spcPts val="0"/>
                        </a:spcAft>
                        <a:buClr>
                          <a:schemeClr val="dk1"/>
                        </a:buClr>
                        <a:buSzPts val="1000"/>
                        <a:buFont typeface="Century Gothic"/>
                        <a:buNone/>
                      </a:pPr>
                      <a:r>
                        <a:rPr lang="en-GB" sz="1050" b="0">
                          <a:latin typeface="Century Gothic" panose="020B0502020202020204" pitchFamily="34" charset="0"/>
                        </a:rPr>
                        <a:t>GCSE COMBINED SCIENCE</a:t>
                      </a:r>
                      <a:endParaRPr sz="1050" b="0">
                        <a:latin typeface="Century Gothic" panose="020B0502020202020204" pitchFamily="34" charset="0"/>
                      </a:endParaRPr>
                    </a:p>
                  </a:txBody>
                  <a:tcPr marL="45825" marR="45825" marT="0" marB="0"/>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1</a:t>
                      </a:r>
                      <a:endParaRPr sz="800" b="0">
                        <a:latin typeface="Century Gothic" panose="020B0502020202020204" pitchFamily="34" charset="0"/>
                      </a:endParaRPr>
                    </a:p>
                  </a:txBody>
                  <a:tcPr marL="45825" marR="45825" marT="0" marB="0" anchor="ctr"/>
                </a:tc>
                <a:tc hMerge="1">
                  <a:txBody>
                    <a:bodyPr/>
                    <a:lstStyle/>
                    <a:p>
                      <a:pPr marL="0" marR="0" lvl="0" indent="0" algn="ctr" rtl="0">
                        <a:lnSpc>
                          <a:spcPct val="107000"/>
                        </a:lnSpc>
                        <a:spcBef>
                          <a:spcPts val="0"/>
                        </a:spcBef>
                        <a:spcAft>
                          <a:spcPts val="0"/>
                        </a:spcAft>
                        <a:buClr>
                          <a:schemeClr val="dk1"/>
                        </a:buClr>
                        <a:buSzPts val="900"/>
                        <a:buFont typeface="Century Gothic"/>
                        <a:buNone/>
                      </a:pPr>
                      <a:endParaRPr lang="en-GB" sz="800" b="0" u="none">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2</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3</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4</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5</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tc hMerge="1">
                  <a:txBody>
                    <a:bodyPr/>
                    <a:lstStyle/>
                    <a:p>
                      <a:pPr marL="0" marR="0" lvl="0" indent="0" algn="ctr" rtl="0">
                        <a:lnSpc>
                          <a:spcPct val="107000"/>
                        </a:lnSpc>
                        <a:spcBef>
                          <a:spcPts val="0"/>
                        </a:spcBef>
                        <a:spcAft>
                          <a:spcPts val="0"/>
                        </a:spcAft>
                        <a:buClr>
                          <a:schemeClr val="dk1"/>
                        </a:buClr>
                        <a:buSzPts val="900"/>
                        <a:buFont typeface="Century Gothic"/>
                        <a:buNone/>
                      </a:pPr>
                      <a:r>
                        <a:rPr lang="en-GB" sz="800" b="0" u="none">
                          <a:solidFill>
                            <a:schemeClr val="dk1"/>
                          </a:solidFill>
                          <a:latin typeface="Century Gothic" panose="020B0502020202020204" pitchFamily="34" charset="0"/>
                        </a:rPr>
                        <a:t>HT 6</a:t>
                      </a:r>
                      <a:endParaRPr sz="800" b="0">
                        <a:latin typeface="Century Gothic" panose="020B0502020202020204" pitchFamily="34" charset="0"/>
                      </a:endParaRPr>
                    </a:p>
                  </a:txBody>
                  <a:tcPr marL="45825" marR="45825"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9027470"/>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u="none">
                          <a:solidFill>
                            <a:schemeClr val="dk1"/>
                          </a:solidFill>
                          <a:latin typeface="Century Gothic" panose="020B0502020202020204" pitchFamily="34" charset="0"/>
                        </a:rPr>
                        <a:t>YEAR 10</a:t>
                      </a:r>
                      <a:endParaRPr sz="800" b="0">
                        <a:latin typeface="Century Gothic" panose="020B0502020202020204" pitchFamily="34" charset="0"/>
                      </a:endParaRPr>
                    </a:p>
                  </a:txBody>
                  <a:tcPr marL="45825" marR="45825" marT="0" marB="0" anchor="ctr"/>
                </a:tc>
                <a:tc>
                  <a:txBody>
                    <a:bodyPr/>
                    <a:lstStyle/>
                    <a:p>
                      <a:pPr marL="0" marR="0" lvl="0" indent="0" algn="ctr" rtl="0">
                        <a:lnSpc>
                          <a:spcPct val="107000"/>
                        </a:lnSpc>
                        <a:spcBef>
                          <a:spcPts val="0"/>
                        </a:spcBef>
                        <a:spcAft>
                          <a:spcPts val="0"/>
                        </a:spcAft>
                        <a:buClr>
                          <a:srgbClr val="000000"/>
                        </a:buClr>
                        <a:buSzPts val="1100"/>
                        <a:buFont typeface="Calibri"/>
                        <a:buNone/>
                      </a:pPr>
                      <a:r>
                        <a:rPr lang="en-GB" sz="800" b="1">
                          <a:solidFill>
                            <a:schemeClr val="dk1"/>
                          </a:solidFill>
                          <a:latin typeface="Century Gothic" panose="020B0502020202020204" pitchFamily="34" charset="0"/>
                        </a:rPr>
                        <a:t>BIOLOGY – INFECTION AND RESPONSE</a:t>
                      </a:r>
                    </a:p>
                    <a:p>
                      <a:pPr marL="0" marR="0" lvl="0" indent="0" algn="ctr" rtl="0">
                        <a:lnSpc>
                          <a:spcPct val="107000"/>
                        </a:lnSpc>
                        <a:spcBef>
                          <a:spcPts val="0"/>
                        </a:spcBef>
                        <a:spcAft>
                          <a:spcPts val="0"/>
                        </a:spcAft>
                        <a:buClr>
                          <a:srgbClr val="000000"/>
                        </a:buClr>
                        <a:buSzPts val="1100"/>
                        <a:buFont typeface="Calibri"/>
                        <a:buNone/>
                      </a:pPr>
                      <a:r>
                        <a:rPr lang="en-GB" sz="800" b="0">
                          <a:solidFill>
                            <a:schemeClr val="dk1"/>
                          </a:solidFill>
                          <a:latin typeface="Century Gothic" panose="020B0502020202020204" pitchFamily="34" charset="0"/>
                        </a:rPr>
                        <a:t>Levels of organisation</a:t>
                      </a:r>
                    </a:p>
                    <a:p>
                      <a:pPr marL="0" marR="0" lvl="0" indent="0" algn="ctr" rtl="0">
                        <a:lnSpc>
                          <a:spcPct val="107000"/>
                        </a:lnSpc>
                        <a:spcBef>
                          <a:spcPts val="0"/>
                        </a:spcBef>
                        <a:spcAft>
                          <a:spcPts val="0"/>
                        </a:spcAft>
                        <a:buClr>
                          <a:srgbClr val="000000"/>
                        </a:buClr>
                        <a:buSzPts val="1100"/>
                        <a:buFont typeface="Calibri"/>
                        <a:buNone/>
                      </a:pPr>
                      <a:endParaRPr lang="en-GB" sz="800" b="1">
                        <a:solidFill>
                          <a:schemeClr val="dk1"/>
                        </a:solidFill>
                        <a:latin typeface="Century Gothic" panose="020B0502020202020204" pitchFamily="34" charset="0"/>
                      </a:endParaRPr>
                    </a:p>
                    <a:p>
                      <a:pPr marL="0" marR="0" lvl="0" indent="0" algn="ctr" rtl="0">
                        <a:lnSpc>
                          <a:spcPct val="107000"/>
                        </a:lnSpc>
                        <a:spcBef>
                          <a:spcPts val="0"/>
                        </a:spcBef>
                        <a:spcAft>
                          <a:spcPts val="0"/>
                        </a:spcAft>
                        <a:buClr>
                          <a:srgbClr val="000000"/>
                        </a:buClr>
                        <a:buSzPts val="1100"/>
                        <a:buFont typeface="Calibri"/>
                        <a:buNone/>
                      </a:pPr>
                      <a:r>
                        <a:rPr lang="en-GB" sz="800" b="1">
                          <a:solidFill>
                            <a:schemeClr val="dk1"/>
                          </a:solidFill>
                          <a:latin typeface="Century Gothic" panose="020B0502020202020204" pitchFamily="34" charset="0"/>
                        </a:rPr>
                        <a:t>PHYSICS – ENERGY</a:t>
                      </a:r>
                    </a:p>
                    <a:p>
                      <a:pPr marL="0" marR="0" lvl="0" indent="0" algn="ctr" rtl="0">
                        <a:lnSpc>
                          <a:spcPct val="107000"/>
                        </a:lnSpc>
                        <a:spcBef>
                          <a:spcPts val="0"/>
                        </a:spcBef>
                        <a:spcAft>
                          <a:spcPts val="0"/>
                        </a:spcAft>
                        <a:buClr>
                          <a:srgbClr val="000000"/>
                        </a:buClr>
                        <a:buSzPts val="1100"/>
                        <a:buFont typeface="Calibri"/>
                        <a:buNone/>
                      </a:pPr>
                      <a:r>
                        <a:rPr lang="en-GB" sz="800" b="0">
                          <a:solidFill>
                            <a:schemeClr val="dk1"/>
                          </a:solidFill>
                          <a:latin typeface="Century Gothic" panose="020B0502020202020204" pitchFamily="34" charset="0"/>
                        </a:rPr>
                        <a:t>Energy, symbolic</a:t>
                      </a:r>
                      <a:endParaRPr sz="800" b="0">
                        <a:solidFill>
                          <a:schemeClr val="dk1"/>
                        </a:solidFill>
                        <a:latin typeface="Century Gothic" panose="020B0502020202020204" pitchFamily="34" charset="0"/>
                      </a:endParaRPr>
                    </a:p>
                    <a:p>
                      <a:pPr marL="0" marR="0" lvl="0" indent="0" algn="ctr" rtl="0">
                        <a:spcBef>
                          <a:spcPts val="0"/>
                        </a:spcBef>
                        <a:spcAft>
                          <a:spcPts val="0"/>
                        </a:spcAft>
                        <a:buClr>
                          <a:schemeClr val="dk1"/>
                        </a:buClr>
                        <a:buSzPts val="1800"/>
                        <a:buFont typeface="Calibri"/>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CHEMICAL CHANGES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Reactions, sub-atomic, properties of matter</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_ ENERGY CHANGES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symbolic</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PHYSICS – ELECTRICITY</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Energy, sub-atomic, properties of matter</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PHYSICS _ ENERGY PT3</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Energy, science, earth</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BIOLOGY – BIOENERGETICS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reactions, symbolic</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PHYSICS – PARTICLE MODEL OF MATTER</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Energy, properties of matter, forces</a:t>
                      </a: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PHYSICS – FORCES</a:t>
                      </a:r>
                    </a:p>
                    <a:p>
                      <a:pPr marL="0" marR="0" lvl="0" indent="0" algn="ctr" rtl="0">
                        <a:lnSpc>
                          <a:spcPct val="107000"/>
                        </a:lnSpc>
                        <a:spcBef>
                          <a:spcPts val="0"/>
                        </a:spcBef>
                        <a:spcAft>
                          <a:spcPts val="0"/>
                        </a:spcAft>
                        <a:buClr>
                          <a:srgbClr val="000000"/>
                        </a:buClr>
                        <a:buSzPts val="1300"/>
                        <a:buFont typeface="Century Gothic"/>
                        <a:buNone/>
                      </a:pPr>
                      <a:endParaRPr lang="en-GB" sz="800" b="1">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CHEMISTRY OF THE ATMOSPHERE</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Earth science</a:t>
                      </a: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endParaRPr lang="en-GB" sz="800" b="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dirty="0">
                          <a:solidFill>
                            <a:schemeClr val="dk1"/>
                          </a:solidFill>
                          <a:latin typeface="Century Gothic" panose="020B0502020202020204" pitchFamily="34" charset="0"/>
                          <a:ea typeface="Calibri"/>
                          <a:cs typeface="Calibri"/>
                          <a:sym typeface="Calibri"/>
                        </a:rPr>
                        <a:t>BIOLOGY – HOMEOSTASIS</a:t>
                      </a:r>
                    </a:p>
                    <a:p>
                      <a:pPr marL="0" marR="0" lvl="0" indent="0" algn="ctr" rtl="0">
                        <a:lnSpc>
                          <a:spcPct val="107000"/>
                        </a:lnSpc>
                        <a:spcBef>
                          <a:spcPts val="0"/>
                        </a:spcBef>
                        <a:spcAft>
                          <a:spcPts val="0"/>
                        </a:spcAft>
                        <a:buClr>
                          <a:srgbClr val="000000"/>
                        </a:buClr>
                        <a:buSzPts val="1300"/>
                        <a:buFont typeface="Century Gothic"/>
                        <a:buNone/>
                      </a:pPr>
                      <a:r>
                        <a:rPr lang="en-GB" sz="800" b="0" dirty="0">
                          <a:solidFill>
                            <a:schemeClr val="dk1"/>
                          </a:solidFill>
                          <a:latin typeface="Century Gothic" panose="020B0502020202020204" pitchFamily="34" charset="0"/>
                          <a:ea typeface="Calibri"/>
                          <a:cs typeface="Calibri"/>
                          <a:sym typeface="Calibri"/>
                        </a:rPr>
                        <a:t>Levels of organisation</a:t>
                      </a:r>
                    </a:p>
                    <a:p>
                      <a:pPr marL="0" marR="0" lvl="0" indent="0" algn="ctr" rtl="0">
                        <a:lnSpc>
                          <a:spcPct val="107000"/>
                        </a:lnSpc>
                        <a:spcBef>
                          <a:spcPts val="0"/>
                        </a:spcBef>
                        <a:spcAft>
                          <a:spcPts val="0"/>
                        </a:spcAft>
                        <a:buClr>
                          <a:srgbClr val="000000"/>
                        </a:buClr>
                        <a:buSzPts val="1300"/>
                        <a:buFont typeface="Century Gothic"/>
                        <a:buNone/>
                      </a:pPr>
                      <a:endParaRPr lang="en-GB" sz="800" b="0" dirty="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dirty="0">
                          <a:solidFill>
                            <a:schemeClr val="dk1"/>
                          </a:solidFill>
                          <a:latin typeface="Century Gothic" panose="020B0502020202020204" pitchFamily="34" charset="0"/>
                          <a:ea typeface="Calibri"/>
                          <a:cs typeface="Calibri"/>
                          <a:sym typeface="Calibri"/>
                        </a:rPr>
                        <a:t>PHYSICS – WAVES</a:t>
                      </a:r>
                    </a:p>
                    <a:p>
                      <a:pPr marL="0" marR="0" lvl="0" indent="0" algn="ctr" rtl="0">
                        <a:lnSpc>
                          <a:spcPct val="107000"/>
                        </a:lnSpc>
                        <a:spcBef>
                          <a:spcPts val="0"/>
                        </a:spcBef>
                        <a:spcAft>
                          <a:spcPts val="0"/>
                        </a:spcAft>
                        <a:buClr>
                          <a:srgbClr val="000000"/>
                        </a:buClr>
                        <a:buSzPts val="1300"/>
                        <a:buFont typeface="Century Gothic"/>
                        <a:buNone/>
                      </a:pPr>
                      <a:r>
                        <a:rPr lang="en-GB" sz="800" b="0" dirty="0">
                          <a:solidFill>
                            <a:schemeClr val="dk1"/>
                          </a:solidFill>
                          <a:latin typeface="Century Gothic" panose="020B0502020202020204" pitchFamily="34" charset="0"/>
                          <a:ea typeface="Calibri"/>
                          <a:cs typeface="Calibri"/>
                          <a:sym typeface="Calibri"/>
                        </a:rPr>
                        <a:t>Waves, energy</a:t>
                      </a: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extLst>
                  <a:ext uri="{0D108BD9-81ED-4DB2-BD59-A6C34878D82A}">
                    <a16:rowId xmlns:a16="http://schemas.microsoft.com/office/drawing/2014/main" val="3305553819"/>
                  </a:ext>
                </a:extLst>
              </a:tr>
              <a:tr h="598627">
                <a:tc>
                  <a:txBody>
                    <a:bodyPr/>
                    <a:lstStyle/>
                    <a:p>
                      <a:pPr marL="0" marR="0" lvl="0" indent="0" algn="ctr" rtl="0">
                        <a:lnSpc>
                          <a:spcPct val="107000"/>
                        </a:lnSpc>
                        <a:spcBef>
                          <a:spcPts val="0"/>
                        </a:spcBef>
                        <a:spcAft>
                          <a:spcPts val="0"/>
                        </a:spcAft>
                        <a:buClr>
                          <a:schemeClr val="dk1"/>
                        </a:buClr>
                        <a:buSzPts val="1000"/>
                        <a:buFont typeface="Century Gothic"/>
                        <a:buNone/>
                      </a:pPr>
                      <a:r>
                        <a:rPr lang="en-GB" sz="800" b="0">
                          <a:latin typeface="Century Gothic" panose="020B0502020202020204" pitchFamily="34" charset="0"/>
                        </a:rPr>
                        <a:t>YEAR 11</a:t>
                      </a:r>
                      <a:endParaRPr sz="800" b="0">
                        <a:latin typeface="Century Gothic" panose="020B0502020202020204" pitchFamily="34" charset="0"/>
                      </a:endParaRPr>
                    </a:p>
                  </a:txBody>
                  <a:tcPr marL="45825" marR="45825" marT="0" marB="0" anchor="ctr"/>
                </a:tc>
                <a:tc>
                  <a:txBody>
                    <a:bodyPr/>
                    <a:lstStyle/>
                    <a:p>
                      <a:pPr marL="0" marR="0" lvl="0" indent="0" algn="ctr" rtl="0">
                        <a:spcBef>
                          <a:spcPts val="0"/>
                        </a:spcBef>
                        <a:spcAft>
                          <a:spcPts val="0"/>
                        </a:spcAft>
                        <a:buClr>
                          <a:schemeClr val="dk1"/>
                        </a:buClr>
                        <a:buSzPts val="1800"/>
                        <a:buFont typeface="Calibri"/>
                        <a:buNone/>
                      </a:pPr>
                      <a:r>
                        <a:rPr lang="en-GB" sz="800" b="1">
                          <a:solidFill>
                            <a:schemeClr val="dk1"/>
                          </a:solidFill>
                          <a:latin typeface="Century Gothic" panose="020B0502020202020204" pitchFamily="34" charset="0"/>
                          <a:ea typeface="Calibri"/>
                          <a:cs typeface="Calibri"/>
                          <a:sym typeface="Calibri"/>
                        </a:rPr>
                        <a:t>PHYSICS – MOTION</a:t>
                      </a:r>
                    </a:p>
                    <a:p>
                      <a:pPr marL="0" marR="0" lvl="0" indent="0" algn="ctr" rtl="0">
                        <a:spcBef>
                          <a:spcPts val="0"/>
                        </a:spcBef>
                        <a:spcAft>
                          <a:spcPts val="0"/>
                        </a:spcAft>
                        <a:buClr>
                          <a:schemeClr val="dk1"/>
                        </a:buClr>
                        <a:buSzPts val="1800"/>
                        <a:buFont typeface="Calibri"/>
                        <a:buNone/>
                      </a:pPr>
                      <a:r>
                        <a:rPr lang="en-GB" sz="800" b="0">
                          <a:solidFill>
                            <a:schemeClr val="dk1"/>
                          </a:solidFill>
                          <a:latin typeface="Century Gothic" panose="020B0502020202020204" pitchFamily="34" charset="0"/>
                          <a:ea typeface="Calibri"/>
                          <a:cs typeface="Calibri"/>
                          <a:sym typeface="Calibri"/>
                        </a:rPr>
                        <a:t>Forces</a:t>
                      </a:r>
                    </a:p>
                    <a:p>
                      <a:pPr marL="0" marR="0" lvl="0" indent="0" algn="ctr" rtl="0">
                        <a:spcBef>
                          <a:spcPts val="0"/>
                        </a:spcBef>
                        <a:spcAft>
                          <a:spcPts val="0"/>
                        </a:spcAft>
                        <a:buClr>
                          <a:schemeClr val="dk1"/>
                        </a:buClr>
                        <a:buSzPts val="1800"/>
                        <a:buFont typeface="Calibri"/>
                        <a:buNone/>
                      </a:pPr>
                      <a:endParaRPr lang="en-GB" sz="800" b="1">
                        <a:solidFill>
                          <a:schemeClr val="dk1"/>
                        </a:solidFill>
                        <a:latin typeface="Century Gothic" panose="020B0502020202020204" pitchFamily="34" charset="0"/>
                        <a:ea typeface="Calibri"/>
                        <a:cs typeface="Calibri"/>
                        <a:sym typeface="Calibri"/>
                      </a:endParaRPr>
                    </a:p>
                    <a:p>
                      <a:pPr marL="0" marR="0" lvl="0" indent="0" algn="ctr" rtl="0">
                        <a:spcBef>
                          <a:spcPts val="0"/>
                        </a:spcBef>
                        <a:spcAft>
                          <a:spcPts val="0"/>
                        </a:spcAft>
                        <a:buClr>
                          <a:schemeClr val="dk1"/>
                        </a:buClr>
                        <a:buSzPts val="1800"/>
                        <a:buFont typeface="Calibri"/>
                        <a:buNone/>
                      </a:pPr>
                      <a:r>
                        <a:rPr lang="en-GB" sz="800" b="1">
                          <a:solidFill>
                            <a:schemeClr val="dk1"/>
                          </a:solidFill>
                          <a:latin typeface="Century Gothic" panose="020B0502020202020204" pitchFamily="34" charset="0"/>
                          <a:ea typeface="Calibri"/>
                          <a:cs typeface="Calibri"/>
                          <a:sym typeface="Calibri"/>
                        </a:rPr>
                        <a:t>CHEMISTRY – QUANTITATIVE CHEMISTRY</a:t>
                      </a:r>
                    </a:p>
                    <a:p>
                      <a:pPr marL="0" marR="0" lvl="0" indent="0" algn="ctr" rtl="0">
                        <a:spcBef>
                          <a:spcPts val="0"/>
                        </a:spcBef>
                        <a:spcAft>
                          <a:spcPts val="0"/>
                        </a:spcAft>
                        <a:buClr>
                          <a:schemeClr val="dk1"/>
                        </a:buClr>
                        <a:buSzPts val="1800"/>
                        <a:buFont typeface="Calibri"/>
                        <a:buNone/>
                      </a:pPr>
                      <a:r>
                        <a:rPr lang="en-GB" sz="800" b="0">
                          <a:solidFill>
                            <a:schemeClr val="dk1"/>
                          </a:solidFill>
                          <a:latin typeface="Century Gothic" panose="020B0502020202020204" pitchFamily="34" charset="0"/>
                          <a:ea typeface="Calibri"/>
                          <a:cs typeface="Calibri"/>
                          <a:sym typeface="Calibri"/>
                        </a:rPr>
                        <a:t>Stoichiometry</a:t>
                      </a:r>
                    </a:p>
                    <a:p>
                      <a:pPr marL="0" marR="0" lvl="0" indent="0" algn="ctr" rtl="0">
                        <a:spcBef>
                          <a:spcPts val="0"/>
                        </a:spcBef>
                        <a:spcAft>
                          <a:spcPts val="0"/>
                        </a:spcAft>
                        <a:buClr>
                          <a:schemeClr val="dk1"/>
                        </a:buClr>
                        <a:buSzPts val="1800"/>
                        <a:buFont typeface="Calibri"/>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R w="12700" cap="flat" cmpd="sng" algn="ctr">
                      <a:solidFill>
                        <a:schemeClr val="tx1"/>
                      </a:solidFill>
                      <a:prstDash val="solid"/>
                      <a:round/>
                      <a:headEnd type="none" w="med" len="med"/>
                      <a:tailEnd type="none" w="med" len="med"/>
                    </a:lnR>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USING RESOURCES</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p>
                      <a:pPr marL="0" marR="0" lvl="0" indent="0" algn="ctr" rtl="0">
                        <a:lnSpc>
                          <a:spcPct val="107000"/>
                        </a:lnSpc>
                        <a:spcBef>
                          <a:spcPts val="0"/>
                        </a:spcBef>
                        <a:spcAft>
                          <a:spcPts val="0"/>
                        </a:spcAft>
                        <a:buClr>
                          <a:srgbClr val="000000"/>
                        </a:buClr>
                        <a:buSzPts val="1300"/>
                        <a:buFont typeface="Century Gothic"/>
                        <a:buNone/>
                      </a:pPr>
                      <a:r>
                        <a:rPr lang="en-GB" sz="800" b="1">
                          <a:solidFill>
                            <a:schemeClr val="dk1"/>
                          </a:solidFill>
                          <a:latin typeface="Century Gothic" panose="020B0502020202020204" pitchFamily="34" charset="0"/>
                          <a:ea typeface="Calibri"/>
                          <a:cs typeface="Calibri"/>
                          <a:sym typeface="Calibri"/>
                        </a:rPr>
                        <a:t>CHEMISTRY – ORGANIC CHEMISTRY</a:t>
                      </a:r>
                    </a:p>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Properties of matter, symbolic, 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CHEMISTRY – CHEMISTRY OF THE ATMOSPHERE</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Earth, science, energy</a:t>
                      </a:r>
                    </a:p>
                    <a:p>
                      <a:pPr marL="0" marR="0" lvl="0" indent="0" algn="ctr" rtl="0">
                        <a:lnSpc>
                          <a:spcPct val="107000"/>
                        </a:lnSpc>
                        <a:spcBef>
                          <a:spcPts val="0"/>
                        </a:spcBef>
                        <a:spcAft>
                          <a:spcPts val="0"/>
                        </a:spcAft>
                        <a:buClr>
                          <a:srgbClr val="000000"/>
                        </a:buClr>
                        <a:buSzPts val="1300"/>
                        <a:buFont typeface="Century Gothic"/>
                        <a:buNone/>
                      </a:pPr>
                      <a:endParaRPr lang="en-GB" sz="800" b="0">
                        <a:latin typeface="Century Gothic" panose="020B0502020202020204" pitchFamily="34" charset="0"/>
                      </a:endParaRPr>
                    </a:p>
                    <a:p>
                      <a:pPr marL="0" marR="0" lvl="0" indent="0" algn="ctr" rtl="0">
                        <a:lnSpc>
                          <a:spcPct val="107000"/>
                        </a:lnSpc>
                        <a:spcBef>
                          <a:spcPts val="0"/>
                        </a:spcBef>
                        <a:spcAft>
                          <a:spcPts val="0"/>
                        </a:spcAft>
                        <a:buClr>
                          <a:srgbClr val="000000"/>
                        </a:buClr>
                        <a:buSzPts val="1300"/>
                        <a:buFont typeface="Century Gothic"/>
                        <a:buNone/>
                      </a:pPr>
                      <a:r>
                        <a:rPr lang="en-GB" sz="800" b="1">
                          <a:latin typeface="Century Gothic" panose="020B0502020202020204" pitchFamily="34" charset="0"/>
                        </a:rPr>
                        <a:t>CHEMISTRY – CHEMICAL ANALYSIS</a:t>
                      </a:r>
                    </a:p>
                    <a:p>
                      <a:pPr marL="0" marR="0" lvl="0" indent="0" algn="ctr" rtl="0">
                        <a:lnSpc>
                          <a:spcPct val="107000"/>
                        </a:lnSpc>
                        <a:spcBef>
                          <a:spcPts val="0"/>
                        </a:spcBef>
                        <a:spcAft>
                          <a:spcPts val="0"/>
                        </a:spcAft>
                        <a:buClr>
                          <a:srgbClr val="000000"/>
                        </a:buClr>
                        <a:buSzPts val="1300"/>
                        <a:buFont typeface="Century Gothic"/>
                        <a:buNone/>
                      </a:pPr>
                      <a:r>
                        <a:rPr lang="en-GB" sz="800" b="0">
                          <a:latin typeface="Century Gothic" panose="020B0502020202020204" pitchFamily="34" charset="0"/>
                        </a:rPr>
                        <a:t>Properties of matter, symbolic</a:t>
                      </a:r>
                    </a:p>
                    <a:p>
                      <a:pPr marL="0" marR="0" lvl="0" indent="0" algn="ctr" rtl="0">
                        <a:lnSpc>
                          <a:spcPct val="107000"/>
                        </a:lnSpc>
                        <a:spcBef>
                          <a:spcPts val="0"/>
                        </a:spcBef>
                        <a:spcAft>
                          <a:spcPts val="0"/>
                        </a:spcAft>
                        <a:buClr>
                          <a:srgbClr val="000000"/>
                        </a:buClr>
                        <a:buSzPts val="1300"/>
                        <a:buFont typeface="Century Gothic"/>
                        <a:buNone/>
                      </a:pPr>
                      <a:endParaRPr sz="800" b="0">
                        <a:latin typeface="Century Gothic" panose="020B0502020202020204" pitchFamily="34" charset="0"/>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gridSpan="2">
                  <a:txBody>
                    <a:bodyPr/>
                    <a:lstStyle/>
                    <a:p>
                      <a:pPr marL="0" marR="0" lvl="0" indent="0" algn="ctr" rtl="0">
                        <a:lnSpc>
                          <a:spcPct val="107000"/>
                        </a:lnSpc>
                        <a:spcBef>
                          <a:spcPts val="0"/>
                        </a:spcBef>
                        <a:spcAft>
                          <a:spcPts val="0"/>
                        </a:spcAft>
                        <a:buClr>
                          <a:srgbClr val="000000"/>
                        </a:buClr>
                        <a:buSzPts val="1300"/>
                        <a:buFont typeface="Century Gothic"/>
                        <a:buNone/>
                      </a:pPr>
                      <a:r>
                        <a:rPr lang="en-GB" sz="800" b="0">
                          <a:solidFill>
                            <a:schemeClr val="dk1"/>
                          </a:solidFill>
                          <a:latin typeface="Century Gothic" panose="020B0502020202020204" pitchFamily="34" charset="0"/>
                          <a:ea typeface="Calibri"/>
                          <a:cs typeface="Calibri"/>
                          <a:sym typeface="Calibri"/>
                        </a:rPr>
                        <a:t>KNOWLEDGE AND SKILLS RECALL AND RETRIEVAL BASED ON: IN CLASS ASSESSMENT, FEEDBACK AND QUESTION LEVEL ANALYSIS SPECIFIC TO CLASS REQUIREMENTS</a:t>
                      </a: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hMerge="1">
                  <a:txBody>
                    <a:bodyPr/>
                    <a:lstStyle/>
                    <a:p>
                      <a:pPr marL="0" marR="0" lvl="0" indent="0" algn="ctr" rtl="0">
                        <a:lnSpc>
                          <a:spcPct val="107000"/>
                        </a:lnSpc>
                        <a:spcBef>
                          <a:spcPts val="0"/>
                        </a:spcBef>
                        <a:spcAft>
                          <a:spcPts val="0"/>
                        </a:spcAft>
                        <a:buClr>
                          <a:srgbClr val="000000"/>
                        </a:buClr>
                        <a:buSzPts val="1300"/>
                        <a:buFont typeface="Century Gothic"/>
                        <a:buNone/>
                      </a:pPr>
                      <a:endParaRPr sz="800" b="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lt1">
                        <a:alpha val="40784"/>
                      </a:schemeClr>
                    </a:solidFill>
                  </a:tcPr>
                </a:tc>
                <a:tc>
                  <a:txBody>
                    <a:bodyPr/>
                    <a:lstStyle/>
                    <a:p>
                      <a:pPr marL="0" marR="0" lvl="0" indent="0" algn="ctr" rtl="0">
                        <a:lnSpc>
                          <a:spcPct val="107000"/>
                        </a:lnSpc>
                        <a:spcBef>
                          <a:spcPts val="0"/>
                        </a:spcBef>
                        <a:spcAft>
                          <a:spcPts val="0"/>
                        </a:spcAft>
                        <a:buClr>
                          <a:srgbClr val="000000"/>
                        </a:buClr>
                        <a:buSzPts val="1300"/>
                        <a:buFont typeface="Century Gothic"/>
                        <a:buNone/>
                      </a:pPr>
                      <a:endParaRPr sz="800" b="0" dirty="0">
                        <a:solidFill>
                          <a:schemeClr val="dk1"/>
                        </a:solidFill>
                        <a:latin typeface="Century Gothic" panose="020B0502020202020204" pitchFamily="34" charset="0"/>
                        <a:ea typeface="Calibri"/>
                        <a:cs typeface="Calibri"/>
                        <a:sym typeface="Calibri"/>
                      </a:endParaRPr>
                    </a:p>
                  </a:txBody>
                  <a:tcPr marL="45825" marR="4582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alpha val="40784"/>
                      </a:schemeClr>
                    </a:solidFill>
                  </a:tcPr>
                </a:tc>
                <a:extLst>
                  <a:ext uri="{0D108BD9-81ED-4DB2-BD59-A6C34878D82A}">
                    <a16:rowId xmlns:a16="http://schemas.microsoft.com/office/drawing/2014/main" val="239744676"/>
                  </a:ext>
                </a:extLst>
              </a:tr>
            </a:tbl>
          </a:graphicData>
        </a:graphic>
      </p:graphicFrame>
    </p:spTree>
    <p:extLst>
      <p:ext uri="{BB962C8B-B14F-4D97-AF65-F5344CB8AC3E}">
        <p14:creationId xmlns:p14="http://schemas.microsoft.com/office/powerpoint/2010/main" val="32548732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d404649-e5bd-443b-9c42-6b5100a6ac50" xsi:nil="true"/>
    <lcf76f155ced4ddcb4097134ff3c332f xmlns="470a88dc-197c-4d36-baa4-315a7d7d2807">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25D939408E8274FB638F403C2C62EAD" ma:contentTypeVersion="15" ma:contentTypeDescription="Create a new document." ma:contentTypeScope="" ma:versionID="63e3172bd641cd2f01b339f4e2bba165">
  <xsd:schema xmlns:xsd="http://www.w3.org/2001/XMLSchema" xmlns:xs="http://www.w3.org/2001/XMLSchema" xmlns:p="http://schemas.microsoft.com/office/2006/metadata/properties" xmlns:ns2="470a88dc-197c-4d36-baa4-315a7d7d2807" xmlns:ns3="fd404649-e5bd-443b-9c42-6b5100a6ac50" targetNamespace="http://schemas.microsoft.com/office/2006/metadata/properties" ma:root="true" ma:fieldsID="51d1ae63af5cd2e4570c1bc59370b048" ns2:_="" ns3:_="">
    <xsd:import namespace="470a88dc-197c-4d36-baa4-315a7d7d2807"/>
    <xsd:import namespace="fd404649-e5bd-443b-9c42-6b5100a6ac50"/>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0a88dc-197c-4d36-baa4-315a7d7d28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729b4424-a9dd-45e5-907d-9e2d43929c35"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d404649-e5bd-443b-9c42-6b5100a6ac50"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e01ef2d5-6fa1-4859-9737-60e88b8d2a9d}" ma:internalName="TaxCatchAll" ma:showField="CatchAllData" ma:web="fd404649-e5bd-443b-9c42-6b5100a6ac50">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15ED0A-BA02-4EE1-A484-AC2FCC6B2866}">
  <ds:schemaRefs>
    <ds:schemaRef ds:uri="http://schemas.microsoft.com/office/2006/metadata/properties"/>
    <ds:schemaRef ds:uri="http://purl.org/dc/dcmitype/"/>
    <ds:schemaRef ds:uri="http://www.w3.org/XML/1998/namespace"/>
    <ds:schemaRef ds:uri="http://purl.org/dc/terms/"/>
    <ds:schemaRef ds:uri="fd404649-e5bd-443b-9c42-6b5100a6ac50"/>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70a88dc-197c-4d36-baa4-315a7d7d2807"/>
  </ds:schemaRefs>
</ds:datastoreItem>
</file>

<file path=customXml/itemProps2.xml><?xml version="1.0" encoding="utf-8"?>
<ds:datastoreItem xmlns:ds="http://schemas.openxmlformats.org/officeDocument/2006/customXml" ds:itemID="{688700E5-B2B3-4FC1-9CE0-29762E536EA2}">
  <ds:schemaRefs>
    <ds:schemaRef ds:uri="http://schemas.microsoft.com/sharepoint/v3/contenttype/forms"/>
  </ds:schemaRefs>
</ds:datastoreItem>
</file>

<file path=customXml/itemProps3.xml><?xml version="1.0" encoding="utf-8"?>
<ds:datastoreItem xmlns:ds="http://schemas.openxmlformats.org/officeDocument/2006/customXml" ds:itemID="{D8FA18A2-252D-4668-B18B-71EA2AD1A391}">
  <ds:schemaRefs>
    <ds:schemaRef ds:uri="470a88dc-197c-4d36-baa4-315a7d7d2807"/>
    <ds:schemaRef ds:uri="fd404649-e5bd-443b-9c42-6b5100a6ac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93</TotalTime>
  <Words>707</Words>
  <Application>Microsoft Office PowerPoint</Application>
  <PresentationFormat>Widescreen</PresentationFormat>
  <Paragraphs>144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Arial</vt:lpstr>
      <vt:lpstr>Calibri</vt:lpstr>
      <vt:lpstr>Century Gothic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V Trull</dc:creator>
  <cp:lastModifiedBy>Miss E Thorneloe</cp:lastModifiedBy>
  <cp:revision>3</cp:revision>
  <dcterms:created xsi:type="dcterms:W3CDTF">2024-09-22T18:46:11Z</dcterms:created>
  <dcterms:modified xsi:type="dcterms:W3CDTF">2026-06-25T08:28:10Z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0x010100125D939408E8274FB638F403C2C62EAD</vt:lpwstr>
  </property>
  <property fmtid="{D5CDD505-2E9C-101B-9397-08002B2CF9AE}" pid="3" name="MediaServiceImageTags">
    <vt:lpwstr/>
  </property>
</Properties>
</file>