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5143500" type="screen16x9"/>
  <p:notesSz cx="6858000" cy="9144000"/>
  <p:embeddedFontLst>
    <p:embeddedFont>
      <p:font typeface="Open Sans" panose="020B0606030504020204" pitchFamily="3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1.fntdata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7d1e43469c_2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g37d1e43469c_2_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u="non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g37d1e43469c_2_7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7d1e43469c_2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g37d1e43469c_2_1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g37d1e43469c_2_15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7d1e43469c_2_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8" name="Google Shape;138;g37d1e43469c_2_2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u="non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g37d1e43469c_2_2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7d1e43469c_2_2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g37d1e43469c_2_2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95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b="0" u="none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u="non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g37d1e43469c_2_24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7d1e43469c_2_2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g37d1e43469c_2_2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95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b="0" u="none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u="non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g37d1e43469c_2_25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7d1e43469c_2_2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g37d1e43469c_2_26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u="none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u="none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g37d1e43469c_2_26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7d1e43469c_2_2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2" name="Google Shape;192;g37d1e43469c_2_2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93" name="Google Shape;193;g37d1e43469c_2_28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5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5"/>
          <p:cNvSpPr txBox="1"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59" name="Google Shape;59;p1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title"/>
          </p:nvPr>
        </p:nvSpPr>
        <p:spPr>
          <a:xfrm>
            <a:off x="623888" y="1282303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1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7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8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8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2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8" name="Google Shape;78;p18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2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1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400" cy="27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1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1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96" name="Google Shape;96;p21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97" name="Google Shape;97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3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2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</p:sp>
      <p:sp>
        <p:nvSpPr>
          <p:cNvPr id="103" name="Google Shape;103;p22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300" cy="28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04" name="Google Shape;104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3"/>
          <p:cNvSpPr txBox="1">
            <a:spLocks noGrp="1"/>
          </p:cNvSpPr>
          <p:nvPr>
            <p:ph type="body" idx="1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4"/>
          <p:cNvSpPr txBox="1">
            <a:spLocks noGrp="1"/>
          </p:cNvSpPr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4"/>
          <p:cNvSpPr txBox="1">
            <a:spLocks noGrp="1"/>
          </p:cNvSpPr>
          <p:nvPr>
            <p:ph type="body" idx="1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cdn.unifrog.org/video/y1k9j77e83/480.mp4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unifrog.org/video/hfxcu5f6a6/480.mp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unifrog.org/video/78772e2fj4/480.mp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s://www.unifrog.org/placement/parent-guides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unifrog.org/placement/guides/for-students-a-guide-to-work-placements" TargetMode="External"/><Relationship Id="rId5" Type="http://schemas.openxmlformats.org/officeDocument/2006/relationships/hyperlink" Target="https://www.unifrog.org/placement/parent-guides/how-to-use-the-placements-tool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5"/>
          <p:cNvSpPr txBox="1">
            <a:spLocks noGrp="1"/>
          </p:cNvSpPr>
          <p:nvPr>
            <p:ph type="title"/>
          </p:nvPr>
        </p:nvSpPr>
        <p:spPr>
          <a:xfrm>
            <a:off x="244486" y="252985"/>
            <a:ext cx="8696700" cy="5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Open Sans"/>
              <a:buNone/>
            </a:pPr>
            <a:r>
              <a:rPr lang="en" sz="2400" b="1">
                <a:latin typeface="Open Sans"/>
                <a:ea typeface="Open Sans"/>
                <a:cs typeface="Open Sans"/>
                <a:sym typeface="Open Sans"/>
              </a:rPr>
              <a:t>Important information</a:t>
            </a:r>
            <a:endParaRPr/>
          </a:p>
        </p:txBody>
      </p:sp>
      <p:sp>
        <p:nvSpPr>
          <p:cNvPr id="125" name="Google Shape;125;p25"/>
          <p:cNvSpPr/>
          <p:nvPr/>
        </p:nvSpPr>
        <p:spPr>
          <a:xfrm>
            <a:off x="257585" y="962600"/>
            <a:ext cx="8528400" cy="4551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68575" tIns="0" rIns="68575" bIns="34275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Unifrog’s 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Placements tool is a work experience admin management tool. It helps with </a:t>
            </a:r>
            <a:r>
              <a:rPr lang="en" sz="15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getting all the ne</a:t>
            </a:r>
            <a:r>
              <a:rPr lang="en" sz="1500" b="1">
                <a:latin typeface="Open Sans"/>
                <a:ea typeface="Open Sans"/>
                <a:cs typeface="Open Sans"/>
                <a:sym typeface="Open Sans"/>
              </a:rPr>
              <a:t>cessary information and agreements for work experience</a:t>
            </a: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 to take place. </a:t>
            </a:r>
            <a:endParaRPr sz="15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6" name="Google Shape;126;p25"/>
          <p:cNvSpPr txBox="1"/>
          <p:nvPr/>
        </p:nvSpPr>
        <p:spPr>
          <a:xfrm>
            <a:off x="257575" y="1672922"/>
            <a:ext cx="85764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The tool also includes a </a:t>
            </a: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searchable database of placement contacts</a:t>
            </a: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to help schools and colleges source placements for students.</a:t>
            </a:r>
            <a:endParaRPr sz="15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7" name="Google Shape;127;p25">
            <a:hlinkClick r:id="rId3" action="ppaction://hlinksldjump"/>
          </p:cNvPr>
          <p:cNvSpPr/>
          <p:nvPr/>
        </p:nvSpPr>
        <p:spPr>
          <a:xfrm>
            <a:off x="353175" y="3450275"/>
            <a:ext cx="8279700" cy="938100"/>
          </a:xfrm>
          <a:prstGeom prst="roundRect">
            <a:avLst>
              <a:gd name="adj" fmla="val 10404"/>
            </a:avLst>
          </a:prstGeom>
          <a:solidFill>
            <a:srgbClr val="FFD5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25"/>
          <p:cNvSpPr txBox="1"/>
          <p:nvPr/>
        </p:nvSpPr>
        <p:spPr>
          <a:xfrm>
            <a:off x="1588575" y="3557677"/>
            <a:ext cx="58089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23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See the </a:t>
            </a:r>
            <a:r>
              <a:rPr lang="en" u="sng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 action="ppaction://hlinksldjump"/>
              </a:rPr>
              <a:t>final slide</a:t>
            </a:r>
            <a:r>
              <a:rPr lang="en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of this presentation for helpful Unifrog resources around Work Experience placements!</a:t>
            </a:r>
            <a:endParaRPr/>
          </a:p>
        </p:txBody>
      </p:sp>
      <p:sp>
        <p:nvSpPr>
          <p:cNvPr id="129" name="Google Shape;129;p25"/>
          <p:cNvSpPr txBox="1"/>
          <p:nvPr/>
        </p:nvSpPr>
        <p:spPr>
          <a:xfrm>
            <a:off x="257575" y="2460700"/>
            <a:ext cx="83754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230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Students should only log a placement in the Placements tool </a:t>
            </a: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after</a:t>
            </a: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they have agreed a placement with an employer.</a:t>
            </a:r>
            <a:endParaRPr sz="15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6"/>
          <p:cNvSpPr txBox="1"/>
          <p:nvPr/>
        </p:nvSpPr>
        <p:spPr>
          <a:xfrm>
            <a:off x="1223683" y="2366682"/>
            <a:ext cx="6760200" cy="13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Open Sans"/>
              <a:buNone/>
            </a:pPr>
            <a:r>
              <a:rPr lang="en" sz="42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Unifrog and The Placements tool </a:t>
            </a:r>
            <a:endParaRPr sz="4200" b="0" i="1" u="sng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Google Shape;141;p27"/>
          <p:cNvGrpSpPr/>
          <p:nvPr/>
        </p:nvGrpSpPr>
        <p:grpSpPr>
          <a:xfrm>
            <a:off x="3922275" y="2132800"/>
            <a:ext cx="4885048" cy="2408400"/>
            <a:chOff x="3922275" y="2132800"/>
            <a:chExt cx="4885048" cy="2408400"/>
          </a:xfrm>
        </p:grpSpPr>
        <p:pic>
          <p:nvPicPr>
            <p:cNvPr id="142" name="Google Shape;142;p27" title="toad-phone-landscape.png"/>
            <p:cNvPicPr preferRelativeResize="0"/>
            <p:nvPr/>
          </p:nvPicPr>
          <p:blipFill rotWithShape="1">
            <a:blip r:embed="rId3">
              <a:alphaModFix/>
            </a:blip>
            <a:srcRect b="12800"/>
            <a:stretch/>
          </p:blipFill>
          <p:spPr>
            <a:xfrm>
              <a:off x="3922275" y="2132800"/>
              <a:ext cx="4885048" cy="2408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3" name="Google Shape;143;p27" title="2.png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rot="750787">
              <a:off x="6457276" y="2513675"/>
              <a:ext cx="2187199" cy="11592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4" name="Google Shape;144;p27"/>
          <p:cNvSpPr txBox="1">
            <a:spLocks noGrp="1"/>
          </p:cNvSpPr>
          <p:nvPr>
            <p:ph type="title"/>
          </p:nvPr>
        </p:nvSpPr>
        <p:spPr>
          <a:xfrm>
            <a:off x="282728" y="252985"/>
            <a:ext cx="8696700" cy="5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Open Sans"/>
              <a:buNone/>
            </a:pPr>
            <a:r>
              <a:rPr lang="en" sz="2400" b="1">
                <a:latin typeface="Open Sans"/>
                <a:ea typeface="Open Sans"/>
                <a:cs typeface="Open Sans"/>
                <a:sym typeface="Open Sans"/>
              </a:rPr>
              <a:t>What is Unifrog? </a:t>
            </a:r>
            <a:endParaRPr/>
          </a:p>
        </p:txBody>
      </p:sp>
      <p:sp>
        <p:nvSpPr>
          <p:cNvPr id="145" name="Google Shape;145;p27"/>
          <p:cNvSpPr/>
          <p:nvPr/>
        </p:nvSpPr>
        <p:spPr>
          <a:xfrm>
            <a:off x="267579" y="918169"/>
            <a:ext cx="8480100" cy="33645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68575" tIns="0" rIns="68575" bIns="34275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Unifrog is an </a:t>
            </a:r>
            <a:r>
              <a:rPr lang="en" sz="18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online careers platform</a:t>
            </a:r>
            <a:r>
              <a:rPr lang="en" sz="18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used by over half of the secondary schools and colleges in the UK. The platform has various tools to help students research careers and future pathways,</a:t>
            </a:r>
            <a:br>
              <a:rPr lang="en" sz="1800"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8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draft CVs and personal statements,</a:t>
            </a:r>
            <a:br>
              <a:rPr lang="en" sz="1800"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8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and manage work experience. </a:t>
            </a:r>
            <a:br>
              <a:rPr lang="en" sz="18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500"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5"/>
              </a:rPr>
              <a:t>2 min overview of Unifrog as a whole</a:t>
            </a:r>
            <a:endParaRPr sz="150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8"/>
          <p:cNvSpPr txBox="1">
            <a:spLocks noGrp="1"/>
          </p:cNvSpPr>
          <p:nvPr>
            <p:ph type="title"/>
          </p:nvPr>
        </p:nvSpPr>
        <p:spPr>
          <a:xfrm>
            <a:off x="245560" y="254495"/>
            <a:ext cx="8696700" cy="5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Open Sans"/>
              <a:buNone/>
            </a:pPr>
            <a:r>
              <a:rPr lang="en" sz="2400" b="1">
                <a:latin typeface="Open Sans"/>
                <a:ea typeface="Open Sans"/>
                <a:cs typeface="Open Sans"/>
                <a:sym typeface="Open Sans"/>
              </a:rPr>
              <a:t>Using the Unifrog Placements tool</a:t>
            </a:r>
            <a:endParaRPr/>
          </a:p>
        </p:txBody>
      </p:sp>
      <p:sp>
        <p:nvSpPr>
          <p:cNvPr id="152" name="Google Shape;152;p28"/>
          <p:cNvSpPr/>
          <p:nvPr/>
        </p:nvSpPr>
        <p:spPr>
          <a:xfrm>
            <a:off x="266825" y="956775"/>
            <a:ext cx="8336400" cy="29430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68575" tIns="0" rIns="68575" bIns="34275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Unifrog</a:t>
            </a: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’s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Placements tool </a:t>
            </a:r>
            <a:r>
              <a:rPr lang="en" sz="15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helps schools, students, parents</a:t>
            </a:r>
            <a:br>
              <a:rPr lang="en" sz="1500" b="1"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and employers </a:t>
            </a:r>
            <a:r>
              <a:rPr lang="en" sz="1500" b="1">
                <a:latin typeface="Open Sans"/>
                <a:ea typeface="Open Sans"/>
                <a:cs typeface="Open Sans"/>
                <a:sym typeface="Open Sans"/>
              </a:rPr>
              <a:t>with the admin behind</a:t>
            </a:r>
            <a:r>
              <a:rPr lang="en" sz="15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work experience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sz="150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More than </a:t>
            </a: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1900</a:t>
            </a: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schools use this tool to organise</a:t>
            </a:r>
            <a:b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work experience, and </a:t>
            </a: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345,000+</a:t>
            </a: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placements have</a:t>
            </a:r>
            <a:b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been processed through the tool! 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500"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2 min overview of the Placement</a:t>
            </a:r>
            <a:r>
              <a:rPr lang="en" sz="1500" u="sng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s </a:t>
            </a:r>
            <a:r>
              <a:rPr lang="en" sz="150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tool</a:t>
            </a:r>
            <a:endParaRPr sz="15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3" name="Google Shape;153;p28" title="phone screen mockup.png"/>
          <p:cNvPicPr preferRelativeResize="0"/>
          <p:nvPr/>
        </p:nvPicPr>
        <p:blipFill rotWithShape="1">
          <a:blip r:embed="rId4">
            <a:alphaModFix/>
          </a:blip>
          <a:srcRect r="10817"/>
          <a:stretch/>
        </p:blipFill>
        <p:spPr>
          <a:xfrm rot="-6">
            <a:off x="5803150" y="1895252"/>
            <a:ext cx="2670625" cy="15870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9"/>
          <p:cNvSpPr txBox="1">
            <a:spLocks noGrp="1"/>
          </p:cNvSpPr>
          <p:nvPr>
            <p:ph type="title"/>
          </p:nvPr>
        </p:nvSpPr>
        <p:spPr>
          <a:xfrm>
            <a:off x="244486" y="252985"/>
            <a:ext cx="8696700" cy="5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Open Sans"/>
              <a:buNone/>
            </a:pPr>
            <a:r>
              <a:rPr lang="en" sz="2400" b="1">
                <a:latin typeface="Open Sans"/>
                <a:ea typeface="Open Sans"/>
                <a:cs typeface="Open Sans"/>
                <a:sym typeface="Open Sans"/>
              </a:rPr>
              <a:t>Using the Unifrog Placements tool</a:t>
            </a:r>
            <a:endParaRPr/>
          </a:p>
        </p:txBody>
      </p:sp>
      <p:sp>
        <p:nvSpPr>
          <p:cNvPr id="160" name="Google Shape;160;p29"/>
          <p:cNvSpPr/>
          <p:nvPr/>
        </p:nvSpPr>
        <p:spPr>
          <a:xfrm>
            <a:off x="263594" y="3984015"/>
            <a:ext cx="6992700" cy="2703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68575" tIns="0" rIns="68575" bIns="34275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Here’s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everything parents/guardians need to know about placements forms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endParaRPr sz="15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61" name="Google Shape;161;p29" title="Device-outline-iPad.png"/>
          <p:cNvPicPr preferRelativeResize="0"/>
          <p:nvPr/>
        </p:nvPicPr>
        <p:blipFill rotWithShape="1">
          <a:blip r:embed="rId4">
            <a:alphaModFix/>
          </a:blip>
          <a:srcRect r="12808"/>
          <a:stretch/>
        </p:blipFill>
        <p:spPr>
          <a:xfrm>
            <a:off x="6446750" y="1496496"/>
            <a:ext cx="2697252" cy="218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9" title="phone screen mockup (1).png"/>
          <p:cNvPicPr preferRelativeResize="0"/>
          <p:nvPr/>
        </p:nvPicPr>
        <p:blipFill rotWithShape="1">
          <a:blip r:embed="rId5">
            <a:alphaModFix/>
          </a:blip>
          <a:srcRect l="15881" t="-453" r="19162" b="5953"/>
          <a:stretch/>
        </p:blipFill>
        <p:spPr>
          <a:xfrm>
            <a:off x="6756901" y="1678821"/>
            <a:ext cx="2387100" cy="184044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9"/>
          <p:cNvSpPr txBox="1"/>
          <p:nvPr/>
        </p:nvSpPr>
        <p:spPr>
          <a:xfrm>
            <a:off x="241148" y="1670469"/>
            <a:ext cx="30381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This starts off a chain of forms.</a:t>
            </a:r>
            <a:endParaRPr sz="15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4" name="Google Shape;164;p29"/>
          <p:cNvSpPr txBox="1"/>
          <p:nvPr/>
        </p:nvSpPr>
        <p:spPr>
          <a:xfrm>
            <a:off x="228881" y="857263"/>
            <a:ext cx="83754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After</a:t>
            </a: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the student has agreed a placement with an employer, they need to log into their Unifrog account to log the Placement. </a:t>
            </a:r>
            <a:endParaRPr/>
          </a:p>
        </p:txBody>
      </p:sp>
      <p:sp>
        <p:nvSpPr>
          <p:cNvPr id="165" name="Google Shape;165;p29"/>
          <p:cNvSpPr txBox="1"/>
          <p:nvPr/>
        </p:nvSpPr>
        <p:spPr>
          <a:xfrm>
            <a:off x="241148" y="2137175"/>
            <a:ext cx="6023700" cy="14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After the student completes the first form:</a:t>
            </a:r>
            <a:endParaRPr sz="15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238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●"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The system emails the employer to complete their form</a:t>
            </a:r>
            <a:endParaRPr sz="15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238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●"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The parent/guardian form comes next</a:t>
            </a:r>
            <a:endParaRPr sz="15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238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●"/>
            </a:pP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The school/college completes their permission form </a:t>
            </a:r>
            <a:endParaRPr sz="15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0"/>
          <p:cNvSpPr/>
          <p:nvPr/>
        </p:nvSpPr>
        <p:spPr>
          <a:xfrm>
            <a:off x="296375" y="845075"/>
            <a:ext cx="7810800" cy="1653900"/>
          </a:xfrm>
          <a:prstGeom prst="roundRect">
            <a:avLst>
              <a:gd name="adj" fmla="val 10404"/>
            </a:avLst>
          </a:prstGeom>
          <a:solidFill>
            <a:srgbClr val="FFD5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30"/>
          <p:cNvSpPr/>
          <p:nvPr/>
        </p:nvSpPr>
        <p:spPr>
          <a:xfrm>
            <a:off x="296375" y="2648233"/>
            <a:ext cx="7810800" cy="1653900"/>
          </a:xfrm>
          <a:prstGeom prst="roundRect">
            <a:avLst>
              <a:gd name="adj" fmla="val 10404"/>
            </a:avLst>
          </a:prstGeom>
          <a:solidFill>
            <a:srgbClr val="C9F0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30"/>
          <p:cNvSpPr txBox="1">
            <a:spLocks noGrp="1"/>
          </p:cNvSpPr>
          <p:nvPr>
            <p:ph type="title"/>
          </p:nvPr>
        </p:nvSpPr>
        <p:spPr>
          <a:xfrm>
            <a:off x="244483" y="252975"/>
            <a:ext cx="2107500" cy="5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Open Sans"/>
              <a:buNone/>
            </a:pPr>
            <a:r>
              <a:rPr lang="en" sz="2400" b="1">
                <a:latin typeface="Open Sans"/>
                <a:ea typeface="Open Sans"/>
                <a:cs typeface="Open Sans"/>
                <a:sym typeface="Open Sans"/>
              </a:rPr>
              <a:t>Next steps</a:t>
            </a:r>
            <a:endParaRPr/>
          </a:p>
        </p:txBody>
      </p:sp>
      <p:sp>
        <p:nvSpPr>
          <p:cNvPr id="174" name="Google Shape;174;p30"/>
          <p:cNvSpPr/>
          <p:nvPr/>
        </p:nvSpPr>
        <p:spPr>
          <a:xfrm>
            <a:off x="328025" y="1365491"/>
            <a:ext cx="7521000" cy="8442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68575" tIns="0" rIns="68575" bIns="34275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Open Sans"/>
                <a:ea typeface="Open Sans"/>
                <a:cs typeface="Open Sans"/>
                <a:sym typeface="Open Sans"/>
              </a:rPr>
              <a:t>        </a:t>
            </a: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Agree a placement with an employer.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500"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        L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og the information on the Unifrog plac</a:t>
            </a: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ements tool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endParaRPr sz="15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5" name="Google Shape;175;p30"/>
          <p:cNvSpPr/>
          <p:nvPr/>
        </p:nvSpPr>
        <p:spPr>
          <a:xfrm>
            <a:off x="328025" y="3131039"/>
            <a:ext cx="8221200" cy="1201200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txBody>
          <a:bodyPr spcFirstLastPara="1" wrap="square" lIns="68575" tIns="0" rIns="68575" bIns="34275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" sz="1500" b="1"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 b="1">
                <a:latin typeface="Open Sans"/>
                <a:ea typeface="Open Sans"/>
                <a:cs typeface="Open Sans"/>
                <a:sym typeface="Open Sans"/>
              </a:rPr>
              <a:t>        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Support your child to source a placement. Encourage them to log it on Unifrog. </a:t>
            </a:r>
            <a:endParaRPr sz="150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        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Look out for an email from Unifrog once the student and the employer have</a:t>
            </a:r>
            <a:br>
              <a:rPr lang="en" sz="1500"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>
                <a:latin typeface="Open Sans"/>
                <a:ea typeface="Open Sans"/>
                <a:cs typeface="Open Sans"/>
                <a:sym typeface="Open Sans"/>
              </a:rPr>
              <a:t>        </a:t>
            </a: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completed their forms. </a:t>
            </a:r>
            <a:endParaRPr sz="150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endParaRPr sz="1500"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76" name="Google Shape;176;p30"/>
          <p:cNvGrpSpPr/>
          <p:nvPr/>
        </p:nvGrpSpPr>
        <p:grpSpPr>
          <a:xfrm>
            <a:off x="390561" y="1357579"/>
            <a:ext cx="296266" cy="296266"/>
            <a:chOff x="3061450" y="0"/>
            <a:chExt cx="5143501" cy="5143501"/>
          </a:xfrm>
        </p:grpSpPr>
        <p:sp>
          <p:nvSpPr>
            <p:cNvPr id="177" name="Google Shape;177;p30"/>
            <p:cNvSpPr/>
            <p:nvPr/>
          </p:nvSpPr>
          <p:spPr>
            <a:xfrm>
              <a:off x="3555525" y="473250"/>
              <a:ext cx="4197000" cy="4197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5275" tIns="5275" rIns="5275" bIns="52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"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78" name="Google Shape;178;p30" title="circle-check-filled-svgrepo-com (2).png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061450" y="0"/>
              <a:ext cx="5143501" cy="514350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79" name="Google Shape;179;p30"/>
          <p:cNvGrpSpPr/>
          <p:nvPr/>
        </p:nvGrpSpPr>
        <p:grpSpPr>
          <a:xfrm>
            <a:off x="390561" y="1897746"/>
            <a:ext cx="296266" cy="296266"/>
            <a:chOff x="3061450" y="0"/>
            <a:chExt cx="5143501" cy="5143501"/>
          </a:xfrm>
        </p:grpSpPr>
        <p:sp>
          <p:nvSpPr>
            <p:cNvPr id="180" name="Google Shape;180;p30"/>
            <p:cNvSpPr/>
            <p:nvPr/>
          </p:nvSpPr>
          <p:spPr>
            <a:xfrm>
              <a:off x="3555525" y="473250"/>
              <a:ext cx="4197000" cy="4197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5275" tIns="5275" rIns="5275" bIns="52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"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1" name="Google Shape;181;p30" title="circle-check-filled-svgrepo-com (2).png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061450" y="0"/>
              <a:ext cx="5143501" cy="514350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2" name="Google Shape;182;p30"/>
          <p:cNvGrpSpPr/>
          <p:nvPr/>
        </p:nvGrpSpPr>
        <p:grpSpPr>
          <a:xfrm>
            <a:off x="390561" y="3044990"/>
            <a:ext cx="296266" cy="296266"/>
            <a:chOff x="3061450" y="0"/>
            <a:chExt cx="5143501" cy="5143501"/>
          </a:xfrm>
        </p:grpSpPr>
        <p:sp>
          <p:nvSpPr>
            <p:cNvPr id="183" name="Google Shape;183;p30"/>
            <p:cNvSpPr/>
            <p:nvPr/>
          </p:nvSpPr>
          <p:spPr>
            <a:xfrm>
              <a:off x="3555525" y="473250"/>
              <a:ext cx="4197000" cy="4197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5275" tIns="5275" rIns="5275" bIns="52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"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4" name="Google Shape;184;p30" title="circle-check-filled-svgrepo-com (2).png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061450" y="0"/>
              <a:ext cx="5143501" cy="5143501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5" name="Google Shape;185;p30"/>
          <p:cNvGrpSpPr/>
          <p:nvPr/>
        </p:nvGrpSpPr>
        <p:grpSpPr>
          <a:xfrm>
            <a:off x="390561" y="3580375"/>
            <a:ext cx="296266" cy="296266"/>
            <a:chOff x="3061450" y="0"/>
            <a:chExt cx="5143501" cy="5143501"/>
          </a:xfrm>
        </p:grpSpPr>
        <p:sp>
          <p:nvSpPr>
            <p:cNvPr id="186" name="Google Shape;186;p30"/>
            <p:cNvSpPr/>
            <p:nvPr/>
          </p:nvSpPr>
          <p:spPr>
            <a:xfrm>
              <a:off x="3555525" y="473250"/>
              <a:ext cx="4197000" cy="4197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5275" tIns="5275" rIns="5275" bIns="52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"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7" name="Google Shape;187;p30" title="circle-check-filled-svgrepo-com (2).png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061450" y="0"/>
              <a:ext cx="5143501" cy="51435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8" name="Google Shape;188;p30"/>
          <p:cNvSpPr txBox="1"/>
          <p:nvPr/>
        </p:nvSpPr>
        <p:spPr>
          <a:xfrm>
            <a:off x="276686" y="844829"/>
            <a:ext cx="3000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Students</a:t>
            </a:r>
            <a:endParaRPr/>
          </a:p>
        </p:txBody>
      </p:sp>
      <p:sp>
        <p:nvSpPr>
          <p:cNvPr id="189" name="Google Shape;189;p30"/>
          <p:cNvSpPr txBox="1"/>
          <p:nvPr/>
        </p:nvSpPr>
        <p:spPr>
          <a:xfrm>
            <a:off x="228884" y="2638467"/>
            <a:ext cx="3000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Parents/Carers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1"/>
          <p:cNvSpPr/>
          <p:nvPr/>
        </p:nvSpPr>
        <p:spPr>
          <a:xfrm>
            <a:off x="334625" y="3565844"/>
            <a:ext cx="7084200" cy="762000"/>
          </a:xfrm>
          <a:prstGeom prst="roundRect">
            <a:avLst>
              <a:gd name="adj" fmla="val 16667"/>
            </a:avLst>
          </a:prstGeom>
          <a:solidFill>
            <a:srgbClr val="FFD5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31"/>
          <p:cNvSpPr txBox="1">
            <a:spLocks noGrp="1"/>
          </p:cNvSpPr>
          <p:nvPr>
            <p:ph type="title"/>
          </p:nvPr>
        </p:nvSpPr>
        <p:spPr>
          <a:xfrm>
            <a:off x="244486" y="252985"/>
            <a:ext cx="8696700" cy="5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93EAD"/>
              </a:buClr>
              <a:buSzPts val="2400"/>
              <a:buFont typeface="Open Sans"/>
              <a:buNone/>
            </a:pPr>
            <a:r>
              <a:rPr lang="en" sz="2400" b="1">
                <a:latin typeface="Open Sans"/>
                <a:ea typeface="Open Sans"/>
                <a:cs typeface="Open Sans"/>
                <a:sym typeface="Open Sans"/>
              </a:rPr>
              <a:t>More info</a:t>
            </a:r>
            <a:endParaRPr/>
          </a:p>
        </p:txBody>
      </p:sp>
      <p:sp>
        <p:nvSpPr>
          <p:cNvPr id="197" name="Google Shape;197;p31"/>
          <p:cNvSpPr txBox="1"/>
          <p:nvPr/>
        </p:nvSpPr>
        <p:spPr>
          <a:xfrm>
            <a:off x="812212" y="919701"/>
            <a:ext cx="6297600" cy="3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Unifrog have created </a:t>
            </a:r>
            <a:r>
              <a:rPr lang="en" sz="15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 set of guides about placements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" sz="150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here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endParaRPr sz="1500" i="1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98" name="Google Shape;198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64966" y="994008"/>
            <a:ext cx="1769442" cy="1655895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31"/>
          <p:cNvSpPr txBox="1"/>
          <p:nvPr/>
        </p:nvSpPr>
        <p:spPr>
          <a:xfrm>
            <a:off x="7231177" y="2532626"/>
            <a:ext cx="1617900" cy="5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9625" tIns="29800" rIns="59625" bIns="298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78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Scan the QR to</a:t>
            </a:r>
            <a:br>
              <a:rPr lang="en" sz="1478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" sz="1478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see all </a:t>
            </a:r>
            <a:r>
              <a:rPr lang="en" sz="1478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guides</a:t>
            </a:r>
            <a:endParaRPr sz="956"/>
          </a:p>
        </p:txBody>
      </p:sp>
      <p:sp>
        <p:nvSpPr>
          <p:cNvPr id="200" name="Google Shape;200;p31"/>
          <p:cNvSpPr txBox="1"/>
          <p:nvPr/>
        </p:nvSpPr>
        <p:spPr>
          <a:xfrm>
            <a:off x="525425" y="3565844"/>
            <a:ext cx="60429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 tip</a:t>
            </a: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: check out the apprenticeships tool on Unifrog to research local employers who may be open to hosting a placement. </a:t>
            </a:r>
            <a:endParaRPr sz="1500" i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1" name="Google Shape;201;p31"/>
          <p:cNvSpPr txBox="1"/>
          <p:nvPr/>
        </p:nvSpPr>
        <p:spPr>
          <a:xfrm>
            <a:off x="812212" y="1484425"/>
            <a:ext cx="6297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5"/>
              </a:rPr>
              <a:t>This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is the best </a:t>
            </a: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guide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to start with</a:t>
            </a:r>
            <a:b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(it includes </a:t>
            </a:r>
            <a:r>
              <a:rPr lang="en" sz="15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 short animation of how the whole process works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).</a:t>
            </a:r>
            <a:endParaRPr sz="1500" i="1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2" name="Google Shape;202;p31"/>
          <p:cNvSpPr txBox="1"/>
          <p:nvPr/>
        </p:nvSpPr>
        <p:spPr>
          <a:xfrm>
            <a:off x="812212" y="2395649"/>
            <a:ext cx="6297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Next, we recommend looking at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" sz="150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6"/>
              </a:rPr>
              <a:t>this guide</a:t>
            </a:r>
            <a:b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1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it includes </a:t>
            </a:r>
            <a:r>
              <a:rPr lang="en" sz="15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advice on how to find a placement)</a:t>
            </a:r>
            <a:r>
              <a:rPr lang="en" sz="15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sz="1500" i="1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03" name="Google Shape;203;p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850977" y="3455744"/>
            <a:ext cx="1382400" cy="982200"/>
          </a:xfrm>
          <a:prstGeom prst="roundRect">
            <a:avLst>
              <a:gd name="adj" fmla="val 7203"/>
            </a:avLst>
          </a:prstGeom>
          <a:noFill/>
          <a:ln>
            <a:noFill/>
          </a:ln>
        </p:spPr>
      </p:pic>
      <p:pic>
        <p:nvPicPr>
          <p:cNvPr id="204" name="Google Shape;204;p31" title="1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7250" y="919701"/>
            <a:ext cx="300000" cy="3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31" title="2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27250" y="1495148"/>
            <a:ext cx="300000" cy="3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31" title="3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27250" y="2396812"/>
            <a:ext cx="300000" cy="3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Unifrog tri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448</Words>
  <Application>Microsoft Office PowerPoint</Application>
  <PresentationFormat>On-screen Show (16:9)</PresentationFormat>
  <Paragraphs>43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Open Sans</vt:lpstr>
      <vt:lpstr>Arial</vt:lpstr>
      <vt:lpstr>Simple Light</vt:lpstr>
      <vt:lpstr>Office Theme</vt:lpstr>
      <vt:lpstr>Important information</vt:lpstr>
      <vt:lpstr>PowerPoint Presentation</vt:lpstr>
      <vt:lpstr>What is Unifrog? </vt:lpstr>
      <vt:lpstr>Using the Unifrog Placements tool</vt:lpstr>
      <vt:lpstr>Using the Unifrog Placements tool</vt:lpstr>
      <vt:lpstr>Next steps</vt:lpstr>
      <vt:lpstr>More info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S Goldrick</dc:creator>
  <cp:lastModifiedBy>Mr S Goldrick</cp:lastModifiedBy>
  <cp:revision>1</cp:revision>
  <dcterms:modified xsi:type="dcterms:W3CDTF">2025-10-07T20:33:41Z</dcterms:modified>
</cp:coreProperties>
</file>