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6858000" cx="12192000"/>
  <p:notesSz cx="6797675" cy="9926625"/>
  <p:embeddedFontLst>
    <p:embeddedFont>
      <p:font typeface="Century Gothic"/>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jO9CKOfUmz66jAxvLoblv0XTN3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3D1A190-61E8-49D4-BEF8-0F73E6F7199E}">
  <a:tblStyle styleId="{93D1A190-61E8-49D4-BEF8-0F73E6F7199E}"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D2E92F13-9D7B-4406-B0CB-82BD0D9A84E1}"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 styleId="{923ECA2A-2157-4648-BC3A-94ACAE5DB591}" styleName="Table_2">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CenturyGothic-bold.fntdata"/><Relationship Id="rId10" Type="http://schemas.openxmlformats.org/officeDocument/2006/relationships/slide" Target="slides/slide5.xml"/><Relationship Id="rId32" Type="http://schemas.openxmlformats.org/officeDocument/2006/relationships/font" Target="fonts/CenturyGothic-regular.fntdata"/><Relationship Id="rId13" Type="http://schemas.openxmlformats.org/officeDocument/2006/relationships/slide" Target="slides/slide8.xml"/><Relationship Id="rId35" Type="http://schemas.openxmlformats.org/officeDocument/2006/relationships/font" Target="fonts/CenturyGothic-boldItalic.fntdata"/><Relationship Id="rId12" Type="http://schemas.openxmlformats.org/officeDocument/2006/relationships/slide" Target="slides/slide7.xml"/><Relationship Id="rId34" Type="http://schemas.openxmlformats.org/officeDocument/2006/relationships/font" Target="fonts/CenturyGothic-italic.fntdata"/><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9750"/>
            <a:ext cx="2946400" cy="496888"/>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 name="Google Shape;79;p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 name="Google Shape;98;p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7" name="Google Shape;127;p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163" name="Google Shape;163;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179" name="Google Shape;179;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194" name="Google Shape;194;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210" name="Google Shape;210;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226" name="Google Shape;226;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242" name="Google Shape;24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
        <p:nvSpPr>
          <p:cNvPr id="258" name="Google Shape;258;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3" name="Google Shape;273;p2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3" name="Google Shape;293;p2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9" name="Google Shape;299;p2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9" name="Google Shape;319;p2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5" name="Google Shape;325;p2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5" name="Google Shape;345;p3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3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1" name="Google Shape;351;p3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Section A Mark Scheme – Print double sided with slide three</a:t>
            </a:r>
            <a:endParaRPr/>
          </a:p>
        </p:txBody>
      </p:sp>
      <p:sp>
        <p:nvSpPr>
          <p:cNvPr id="352" name="Google Shape;352;p37: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4" name="Google Shape;364;p3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Q5 Mark Scheme - All</a:t>
            </a:r>
            <a:endParaRPr/>
          </a:p>
        </p:txBody>
      </p:sp>
      <p:sp>
        <p:nvSpPr>
          <p:cNvPr id="365" name="Google Shape;365;p38: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6" name="Google Shape;386;p3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Section A Mark Scheme </a:t>
            </a:r>
            <a:endParaRPr/>
          </a:p>
        </p:txBody>
      </p:sp>
      <p:sp>
        <p:nvSpPr>
          <p:cNvPr id="387" name="Google Shape;387;p39: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9" name="Google Shape;399;p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Q5 Mark Scheme - All</a:t>
            </a:r>
            <a:endParaRPr/>
          </a:p>
        </p:txBody>
      </p:sp>
      <p:sp>
        <p:nvSpPr>
          <p:cNvPr id="400" name="Google Shape;400;p2: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1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t>
            </a:r>
            <a:endParaRPr/>
          </a:p>
        </p:txBody>
      </p:sp>
      <p:sp>
        <p:nvSpPr>
          <p:cNvPr id="421" name="Google Shape;421;p1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t>
            </a:r>
            <a:endParaRPr/>
          </a:p>
        </p:txBody>
      </p:sp>
      <p:sp>
        <p:nvSpPr>
          <p:cNvPr id="433" name="Google Shape;433;p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5" name="Google Shape;445;p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1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t>
            </a:r>
            <a:endParaRPr/>
          </a:p>
        </p:txBody>
      </p:sp>
      <p:sp>
        <p:nvSpPr>
          <p:cNvPr id="457" name="Google Shape;457;p1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1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t>
            </a:r>
            <a:endParaRPr/>
          </a:p>
        </p:txBody>
      </p:sp>
      <p:sp>
        <p:nvSpPr>
          <p:cNvPr id="468" name="Google Shape;468;p1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27"/>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7"/>
          <p:cNvSpPr txBox="1"/>
          <p:nvPr>
            <p:ph idx="1" type="body"/>
          </p:nvPr>
        </p:nvSpPr>
        <p:spPr>
          <a:xfrm>
            <a:off x="838201"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27"/>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7"/>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7"/>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1" name="Shape 21"/>
        <p:cNvGrpSpPr/>
        <p:nvPr/>
      </p:nvGrpSpPr>
      <p:grpSpPr>
        <a:xfrm>
          <a:off x="0" y="0"/>
          <a:ext cx="0" cy="0"/>
          <a:chOff x="0" y="0"/>
          <a:chExt cx="0" cy="0"/>
        </a:xfrm>
      </p:grpSpPr>
      <p:sp>
        <p:nvSpPr>
          <p:cNvPr id="22" name="Google Shape;22;p28"/>
          <p:cNvSpPr txBox="1"/>
          <p:nvPr>
            <p:ph type="title"/>
          </p:nvPr>
        </p:nvSpPr>
        <p:spPr>
          <a:xfrm>
            <a:off x="839789"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4" name="Google Shape;24;p2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2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6" name="Google Shape;26;p2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28"/>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28"/>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8"/>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0" name="Shape 30"/>
        <p:cNvGrpSpPr/>
        <p:nvPr/>
      </p:nvGrpSpPr>
      <p:grpSpPr>
        <a:xfrm>
          <a:off x="0" y="0"/>
          <a:ext cx="0" cy="0"/>
          <a:chOff x="0" y="0"/>
          <a:chExt cx="0" cy="0"/>
        </a:xfrm>
      </p:grpSpPr>
      <p:sp>
        <p:nvSpPr>
          <p:cNvPr id="31" name="Google Shape;31;p1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3" name="Google Shape;33;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6" name="Shape 36"/>
        <p:cNvGrpSpPr/>
        <p:nvPr/>
      </p:nvGrpSpPr>
      <p:grpSpPr>
        <a:xfrm>
          <a:off x="0" y="0"/>
          <a:ext cx="0" cy="0"/>
          <a:chOff x="0" y="0"/>
          <a:chExt cx="0" cy="0"/>
        </a:xfrm>
      </p:grpSpPr>
      <p:sp>
        <p:nvSpPr>
          <p:cNvPr id="37" name="Google Shape;37;p32"/>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2"/>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2"/>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0" name="Shape 40"/>
        <p:cNvGrpSpPr/>
        <p:nvPr/>
      </p:nvGrpSpPr>
      <p:grpSpPr>
        <a:xfrm>
          <a:off x="0" y="0"/>
          <a:ext cx="0" cy="0"/>
          <a:chOff x="0" y="0"/>
          <a:chExt cx="0" cy="0"/>
        </a:xfrm>
      </p:grpSpPr>
      <p:sp>
        <p:nvSpPr>
          <p:cNvPr id="41" name="Google Shape;41;p29"/>
          <p:cNvSpPr txBox="1"/>
          <p:nvPr>
            <p:ph type="title"/>
          </p:nvPr>
        </p:nvSpPr>
        <p:spPr>
          <a:xfrm>
            <a:off x="831850" y="1709740"/>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9"/>
          <p:cNvSpPr txBox="1"/>
          <p:nvPr>
            <p:ph idx="1" type="body"/>
          </p:nvPr>
        </p:nvSpPr>
        <p:spPr>
          <a:xfrm>
            <a:off x="831850" y="4589465"/>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3" name="Google Shape;43;p29"/>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9"/>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9"/>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31"/>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1"/>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31"/>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1"/>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1" name="Shape 51"/>
        <p:cNvGrpSpPr/>
        <p:nvPr/>
      </p:nvGrpSpPr>
      <p:grpSpPr>
        <a:xfrm>
          <a:off x="0" y="0"/>
          <a:ext cx="0" cy="0"/>
          <a:chOff x="0" y="0"/>
          <a:chExt cx="0" cy="0"/>
        </a:xfrm>
      </p:grpSpPr>
      <p:sp>
        <p:nvSpPr>
          <p:cNvPr id="52" name="Google Shape;52;p33"/>
          <p:cNvSpPr txBox="1"/>
          <p:nvPr>
            <p:ph type="title"/>
          </p:nvPr>
        </p:nvSpPr>
        <p:spPr>
          <a:xfrm>
            <a:off x="839789" y="457200"/>
            <a:ext cx="393223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3"/>
          <p:cNvSpPr txBox="1"/>
          <p:nvPr>
            <p:ph idx="1" type="body"/>
          </p:nvPr>
        </p:nvSpPr>
        <p:spPr>
          <a:xfrm>
            <a:off x="5183188" y="987427"/>
            <a:ext cx="6172201"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4" name="Google Shape;54;p33"/>
          <p:cNvSpPr txBox="1"/>
          <p:nvPr>
            <p:ph idx="2" type="body"/>
          </p:nvPr>
        </p:nvSpPr>
        <p:spPr>
          <a:xfrm>
            <a:off x="839789" y="2057400"/>
            <a:ext cx="393223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5" name="Google Shape;55;p33"/>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3"/>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3"/>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839789" y="457200"/>
            <a:ext cx="393223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4"/>
          <p:cNvSpPr/>
          <p:nvPr>
            <p:ph idx="2" type="pic"/>
          </p:nvPr>
        </p:nvSpPr>
        <p:spPr>
          <a:xfrm>
            <a:off x="5183188" y="987427"/>
            <a:ext cx="6172201" cy="4873625"/>
          </a:xfrm>
          <a:prstGeom prst="rect">
            <a:avLst/>
          </a:prstGeom>
          <a:noFill/>
          <a:ln>
            <a:noFill/>
          </a:ln>
        </p:spPr>
      </p:sp>
      <p:sp>
        <p:nvSpPr>
          <p:cNvPr id="61" name="Google Shape;61;p34"/>
          <p:cNvSpPr txBox="1"/>
          <p:nvPr>
            <p:ph idx="1" type="body"/>
          </p:nvPr>
        </p:nvSpPr>
        <p:spPr>
          <a:xfrm>
            <a:off x="839789" y="2057400"/>
            <a:ext cx="393223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4"/>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4"/>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5" name="Shape 65"/>
        <p:cNvGrpSpPr/>
        <p:nvPr/>
      </p:nvGrpSpPr>
      <p:grpSpPr>
        <a:xfrm>
          <a:off x="0" y="0"/>
          <a:ext cx="0" cy="0"/>
          <a:chOff x="0" y="0"/>
          <a:chExt cx="0" cy="0"/>
        </a:xfrm>
      </p:grpSpPr>
      <p:sp>
        <p:nvSpPr>
          <p:cNvPr id="66" name="Google Shape;66;p35"/>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5"/>
          <p:cNvSpPr txBox="1"/>
          <p:nvPr>
            <p:ph idx="1" type="body"/>
          </p:nvPr>
        </p:nvSpPr>
        <p:spPr>
          <a:xfrm rot="5400000">
            <a:off x="3920332"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35"/>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35"/>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5"/>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1" name="Shape 71"/>
        <p:cNvGrpSpPr/>
        <p:nvPr/>
      </p:nvGrpSpPr>
      <p:grpSpPr>
        <a:xfrm>
          <a:off x="0" y="0"/>
          <a:ext cx="0" cy="0"/>
          <a:chOff x="0" y="0"/>
          <a:chExt cx="0" cy="0"/>
        </a:xfrm>
      </p:grpSpPr>
      <p:sp>
        <p:nvSpPr>
          <p:cNvPr id="72" name="Google Shape;72;p3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4" name="Google Shape;74;p36"/>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36"/>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6"/>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2.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5"/>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5"/>
          <p:cNvSpPr txBox="1"/>
          <p:nvPr>
            <p:ph idx="1" type="body"/>
          </p:nvPr>
        </p:nvSpPr>
        <p:spPr>
          <a:xfrm>
            <a:off x="838201"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5"/>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5"/>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5"/>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jpg"/><Relationship Id="rId4" Type="http://schemas.openxmlformats.org/officeDocument/2006/relationships/image" Target="../media/image6.png"/><Relationship Id="rId5"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jpg"/><Relationship Id="rId4" Type="http://schemas.openxmlformats.org/officeDocument/2006/relationships/image" Target="../media/image6.png"/><Relationship Id="rId5"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jpg"/><Relationship Id="rId4" Type="http://schemas.openxmlformats.org/officeDocument/2006/relationships/image" Target="../media/image6.png"/><Relationship Id="rId5"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8"/>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None/>
            </a:pPr>
            <a:r>
              <a:rPr b="1" lang="en-GB" u="sng">
                <a:latin typeface="Century Gothic"/>
                <a:ea typeface="Century Gothic"/>
                <a:cs typeface="Century Gothic"/>
                <a:sym typeface="Century Gothic"/>
              </a:rPr>
              <a:t>BTHCC English Curriculum</a:t>
            </a:r>
            <a:endParaRPr/>
          </a:p>
        </p:txBody>
      </p:sp>
      <p:sp>
        <p:nvSpPr>
          <p:cNvPr id="82" name="Google Shape;82;p8"/>
          <p:cNvSpPr txBox="1"/>
          <p:nvPr>
            <p:ph idx="1" type="body"/>
          </p:nvPr>
        </p:nvSpPr>
        <p:spPr>
          <a:xfrm>
            <a:off x="838201" y="1527048"/>
            <a:ext cx="10515600" cy="496582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0"/>
              </a:spcBef>
              <a:spcAft>
                <a:spcPts val="0"/>
              </a:spcAft>
              <a:buClr>
                <a:schemeClr val="dk1"/>
              </a:buClr>
              <a:buSzPct val="110000"/>
              <a:buFont typeface="Arial"/>
              <a:buNone/>
            </a:pPr>
            <a:r>
              <a:rPr b="1" i="1" lang="en-GB" sz="1000">
                <a:latin typeface="Century Gothic"/>
                <a:ea typeface="Century Gothic"/>
                <a:cs typeface="Century Gothic"/>
                <a:sym typeface="Century Gothic"/>
              </a:rPr>
              <a:t>Mission Statement</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In English, we connect with others through empathy, expression and curiosity. Rooted in Catholic Social Teaching, we recognise the dignity of every individual and the power of written and oral language to shape moral understanding. The words we read and the stories we share enable students to question the world, reflect on their values and understand their responsibility to others. We aim to equip students with the knowledge and skills to use the English language (in all of its forms: written and verbally) with confidence, integrity and purpose.</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b="1" i="1" lang="en-GB" sz="1000">
                <a:latin typeface="Century Gothic"/>
                <a:ea typeface="Century Gothic"/>
                <a:cs typeface="Century Gothic"/>
                <a:sym typeface="Century Gothic"/>
              </a:rPr>
              <a:t>Curriculum Intent</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Our curriculum is shaped by the principles of Catholic Social Teaching, particularly human dignity, solidarity, the pursuit of justice and the common good. These principles are explored through carefully sequenced binary themes: Heroes and Villains, Conflict and Peace, Justice and Injustice, Power and Greed, and Morality and Corruption.</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Through these themes, students examine how individuals and societies act, make choices and are shaped by moral and social forces. They engage critically with a diverse range of texts, using literature and language to deepen their understanding of themselves, others and the world around them.</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At the heart of our curriculum is a relational approach. We build strong, purposeful relationships with our students, enabling us to know them as readers, writers and individuals. This understanding allows us to challenge, support and inspire our students to succeed and to see themselves reflected in—and empowered by—the curriculum.</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b="1" i="1" lang="en-GB" sz="1000">
                <a:latin typeface="Century Gothic"/>
                <a:ea typeface="Century Gothic"/>
                <a:cs typeface="Century Gothic"/>
                <a:sym typeface="Century Gothic"/>
              </a:rPr>
              <a:t>Key Stage 3</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At Key Stage 3, we integrate reading, writing and oracy through a thematic approach that builds on Key Stage 2 foundations. Our curriculum is carefully sequenced so that knowledge and skills are revisited and embedded over time.</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We provide a balanced and ambitious diet of fiction and non-fiction, ensuring that students engage with a wide range of voices, viewpoints and contexts. Students learn to read critically, write with purpose and speak with clarity, developing the confidence to articulate their ideas and respond thoughtfully to others.</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Assessment is purposeful and regular. Retrieval practice, ‘do nows’, extended writing and low-stakes knowledge checks are used alongside two summative assessments each year. This ensures that knowledge is retained, applied and transferred across all areas of both English Language and English Literature.</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b="1" i="1" lang="en-GB" sz="1000">
                <a:latin typeface="Century Gothic"/>
                <a:ea typeface="Century Gothic"/>
                <a:cs typeface="Century Gothic"/>
                <a:sym typeface="Century Gothic"/>
              </a:rPr>
              <a:t>Key Stage 4</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At Key Stage 4, students study English Language and Literature in alternating half-termly cycles. This deliberate spacing strengthens long-term retention and supports students in making connections across texts, themes and skills. Students deepen their understanding of how writers present ideas about society, morality and the human condition, preparing them to engage critically and independently.</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b="1" i="1" lang="en-GB" sz="1000">
                <a:latin typeface="Century Gothic"/>
                <a:ea typeface="Century Gothic"/>
                <a:cs typeface="Century Gothic"/>
                <a:sym typeface="Century Gothic"/>
              </a:rPr>
              <a:t>Key Stage 5</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A-Level Literature: Students study Aspects of Tragedy and Elements of Crime Writing through a structured, linear programme sequencing the teaching of literary methods, generic conventions, contexts and critical theory in a spiralling nature as AQA specification B set texts are taught.  They explore complex moral and social issues, analysing how texts reflect and challenge ideas about justice, responsibility and human nature.</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A-Level Language: Students study Textual Variations and Representations and Language Diversity and Change sequencing the linguistic methods, forms, modes and critical theory in a spiralling nature as the AQA specification topics are taught.  They examine how language shapes identity, power and representation, developing a critical awareness of how language operates within society.</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b="1" i="1" lang="en-GB" sz="1000">
                <a:latin typeface="Century Gothic"/>
                <a:ea typeface="Century Gothic"/>
                <a:cs typeface="Century Gothic"/>
                <a:sym typeface="Century Gothic"/>
              </a:rPr>
              <a:t>Curriculum Implementation</a:t>
            </a:r>
            <a:endParaRPr b="1"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Across all key stages, ‘do nows’, retrieval practice and explicit vocabulary instruction underpin learning. These are systematically planned to ensure students know more, remember more and communicate with precision and confidence and are able to develop their God-given talents.</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Clr>
                <a:schemeClr val="dk1"/>
              </a:buClr>
              <a:buSzPct val="110000"/>
              <a:buFont typeface="Arial"/>
              <a:buNone/>
            </a:pPr>
            <a:r>
              <a:rPr i="1" lang="en-GB" sz="1000">
                <a:latin typeface="Century Gothic"/>
                <a:ea typeface="Century Gothic"/>
                <a:cs typeface="Century Gothic"/>
                <a:sym typeface="Century Gothic"/>
              </a:rPr>
              <a:t>Our relational approach remains central: we adapt teaching in response to what we know about our students, ensuring that all learners feel supported, challenged and valued.</a:t>
            </a:r>
            <a:endParaRPr i="1" sz="1000">
              <a:latin typeface="Century Gothic"/>
              <a:ea typeface="Century Gothic"/>
              <a:cs typeface="Century Gothic"/>
              <a:sym typeface="Century Gothic"/>
            </a:endParaRPr>
          </a:p>
          <a:p>
            <a:pPr indent="0" lvl="0" marL="0" rtl="0" algn="l">
              <a:lnSpc>
                <a:spcPct val="100000"/>
              </a:lnSpc>
              <a:spcBef>
                <a:spcPts val="0"/>
              </a:spcBef>
              <a:spcAft>
                <a:spcPts val="0"/>
              </a:spcAft>
              <a:buSzPct val="110000"/>
              <a:buNone/>
            </a:pPr>
            <a:r>
              <a:rPr i="1" lang="en-GB" sz="1000">
                <a:latin typeface="Century Gothic"/>
                <a:ea typeface="Century Gothic"/>
                <a:cs typeface="Century Gothic"/>
                <a:sym typeface="Century Gothic"/>
              </a:rPr>
              <a:t>We extend learning beyond the classroom through theatre visits, author and poet engagement, expert lectures and wider reading opportunities. These experiences broaden students’ horizons, connect them to the wider world and encourage them to see themselves as active participants in society.</a:t>
            </a:r>
            <a:endParaRPr b="1" i="1" sz="1200">
              <a:latin typeface="Century Gothic"/>
              <a:ea typeface="Century Gothic"/>
              <a:cs typeface="Century Gothic"/>
              <a:sym typeface="Century Gothic"/>
            </a:endParaRPr>
          </a:p>
        </p:txBody>
      </p:sp>
      <p:pic>
        <p:nvPicPr>
          <p:cNvPr descr="Blessed Thomas Holford Catholic College - Home | Facebook" id="83" name="Google Shape;83;p8"/>
          <p:cNvPicPr preferRelativeResize="0"/>
          <p:nvPr/>
        </p:nvPicPr>
        <p:blipFill rotWithShape="1">
          <a:blip r:embed="rId3">
            <a:alphaModFix/>
          </a:blip>
          <a:srcRect b="0" l="0" r="0" t="0"/>
          <a:stretch/>
        </p:blipFill>
        <p:spPr>
          <a:xfrm>
            <a:off x="11108737" y="-1291"/>
            <a:ext cx="985838" cy="90011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3"/>
          <p:cNvSpPr txBox="1"/>
          <p:nvPr>
            <p:ph type="title"/>
          </p:nvPr>
        </p:nvSpPr>
        <p:spPr>
          <a:xfrm>
            <a:off x="1739890" y="170551"/>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600"/>
              <a:buFont typeface="Century Gothic"/>
              <a:buNone/>
            </a:pPr>
            <a:r>
              <a:rPr b="1" lang="en-GB" sz="1600" u="sng">
                <a:latin typeface="Century Gothic"/>
                <a:ea typeface="Century Gothic"/>
                <a:cs typeface="Century Gothic"/>
                <a:sym typeface="Century Gothic"/>
              </a:rPr>
              <a:t>Domains (binary theme)</a:t>
            </a:r>
            <a:endParaRPr/>
          </a:p>
        </p:txBody>
      </p:sp>
      <p:sp>
        <p:nvSpPr>
          <p:cNvPr id="89" name="Google Shape;89;p3"/>
          <p:cNvSpPr txBox="1"/>
          <p:nvPr>
            <p:ph idx="1" type="body"/>
          </p:nvPr>
        </p:nvSpPr>
        <p:spPr>
          <a:xfrm>
            <a:off x="1739890" y="990972"/>
            <a:ext cx="4009103"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600"/>
              <a:buChar char="•"/>
            </a:pPr>
            <a:r>
              <a:rPr lang="en-GB" sz="1600">
                <a:latin typeface="Century Gothic"/>
                <a:ea typeface="Century Gothic"/>
                <a:cs typeface="Century Gothic"/>
                <a:sym typeface="Century Gothic"/>
              </a:rPr>
              <a:t>Y7 - Heroes and villains</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Y8 - Conflict and peace</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Y9 - Justice and injustice</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Y10 - Power and greed</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Y11 - Morality and corruption</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Y12 Lit - Tragedy</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Y13 Lit - Crime</a:t>
            </a:r>
            <a:endParaRPr/>
          </a:p>
          <a:p>
            <a:pPr indent="-228600" lvl="0" marL="228600" rtl="0" algn="l">
              <a:lnSpc>
                <a:spcPct val="90000"/>
              </a:lnSpc>
              <a:spcBef>
                <a:spcPts val="1000"/>
              </a:spcBef>
              <a:spcAft>
                <a:spcPts val="0"/>
              </a:spcAft>
              <a:buClr>
                <a:schemeClr val="dk1"/>
              </a:buClr>
              <a:buSzPts val="1600"/>
              <a:buChar char="•"/>
            </a:pPr>
            <a:r>
              <a:rPr lang="en-GB" sz="1600">
                <a:latin typeface="Century Gothic"/>
                <a:ea typeface="Century Gothic"/>
                <a:cs typeface="Century Gothic"/>
                <a:sym typeface="Century Gothic"/>
              </a:rPr>
              <a:t>Y12 &amp; 13 Lang – The power and impact of language</a:t>
            </a:r>
            <a:endParaRPr/>
          </a:p>
        </p:txBody>
      </p:sp>
      <p:sp>
        <p:nvSpPr>
          <p:cNvPr id="90" name="Google Shape;90;p3"/>
          <p:cNvSpPr txBox="1"/>
          <p:nvPr/>
        </p:nvSpPr>
        <p:spPr>
          <a:xfrm>
            <a:off x="5131110" y="190127"/>
            <a:ext cx="5604623"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0000"/>
              </a:buClr>
              <a:buSzPts val="1600"/>
              <a:buFont typeface="Century Gothic"/>
              <a:buNone/>
            </a:pPr>
            <a:r>
              <a:rPr b="1" i="0" lang="en-GB" sz="1600" u="sng" cap="none" strike="noStrike">
                <a:solidFill>
                  <a:srgbClr val="000000"/>
                </a:solidFill>
                <a:latin typeface="Century Gothic"/>
                <a:ea typeface="Century Gothic"/>
                <a:cs typeface="Century Gothic"/>
                <a:sym typeface="Century Gothic"/>
              </a:rPr>
              <a:t>Concepts</a:t>
            </a:r>
            <a:endParaRPr b="0" i="0" sz="1400" u="none" cap="none" strike="noStrike">
              <a:solidFill>
                <a:srgbClr val="000000"/>
              </a:solidFill>
              <a:latin typeface="Arial"/>
              <a:ea typeface="Arial"/>
              <a:cs typeface="Arial"/>
              <a:sym typeface="Arial"/>
            </a:endParaRPr>
          </a:p>
        </p:txBody>
      </p:sp>
      <p:sp>
        <p:nvSpPr>
          <p:cNvPr id="91" name="Google Shape;91;p3"/>
          <p:cNvSpPr txBox="1"/>
          <p:nvPr/>
        </p:nvSpPr>
        <p:spPr>
          <a:xfrm>
            <a:off x="5131110" y="1010550"/>
            <a:ext cx="5604623" cy="4760539"/>
          </a:xfrm>
          <a:prstGeom prst="rect">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rgbClr val="000000"/>
              </a:buClr>
              <a:buSzPts val="1600"/>
              <a:buFont typeface="Calibri"/>
              <a:buAutoNum type="arabicPeriod"/>
            </a:pPr>
            <a:r>
              <a:rPr b="0" i="0" lang="en-GB" sz="1600" u="none" cap="none" strike="noStrike">
                <a:solidFill>
                  <a:srgbClr val="000000"/>
                </a:solidFill>
                <a:latin typeface="Century Gothic"/>
                <a:ea typeface="Century Gothic"/>
                <a:cs typeface="Century Gothic"/>
                <a:sym typeface="Century Gothic"/>
              </a:rPr>
              <a:t>Become effective and independent readers of fiction and non-fiction texts.</a:t>
            </a:r>
            <a:endParaRPr b="0" i="0" sz="1400" u="none" cap="none" strike="noStrike">
              <a:solidFill>
                <a:srgbClr val="000000"/>
              </a:solidFill>
              <a:latin typeface="Arial"/>
              <a:ea typeface="Arial"/>
              <a:cs typeface="Arial"/>
              <a:sym typeface="Arial"/>
            </a:endParaRPr>
          </a:p>
          <a:p>
            <a:pPr indent="-342900" lvl="0" marL="342900" marR="0" rtl="0" algn="l">
              <a:lnSpc>
                <a:spcPct val="90000"/>
              </a:lnSpc>
              <a:spcBef>
                <a:spcPts val="1000"/>
              </a:spcBef>
              <a:spcAft>
                <a:spcPts val="0"/>
              </a:spcAft>
              <a:buClr>
                <a:srgbClr val="000000"/>
              </a:buClr>
              <a:buSzPts val="1600"/>
              <a:buFont typeface="Calibri"/>
              <a:buAutoNum type="arabicPeriod"/>
            </a:pPr>
            <a:r>
              <a:rPr b="0" i="0" lang="en-GB" sz="1600" u="none" cap="none" strike="noStrike">
                <a:solidFill>
                  <a:srgbClr val="000000"/>
                </a:solidFill>
                <a:latin typeface="Century Gothic"/>
                <a:ea typeface="Century Gothic"/>
                <a:cs typeface="Century Gothic"/>
                <a:sym typeface="Century Gothic"/>
              </a:rPr>
              <a:t>Foster an appreciation of the English language and how writers communicate. </a:t>
            </a:r>
            <a:endParaRPr b="0" i="0" sz="1400" u="none" cap="none" strike="noStrike">
              <a:solidFill>
                <a:srgbClr val="000000"/>
              </a:solidFill>
              <a:latin typeface="Arial"/>
              <a:ea typeface="Arial"/>
              <a:cs typeface="Arial"/>
              <a:sym typeface="Arial"/>
            </a:endParaRPr>
          </a:p>
          <a:p>
            <a:pPr indent="-342900" lvl="0" marL="342900" marR="0" rtl="0" algn="l">
              <a:lnSpc>
                <a:spcPct val="90000"/>
              </a:lnSpc>
              <a:spcBef>
                <a:spcPts val="1000"/>
              </a:spcBef>
              <a:spcAft>
                <a:spcPts val="0"/>
              </a:spcAft>
              <a:buClr>
                <a:srgbClr val="000000"/>
              </a:buClr>
              <a:buSzPts val="1600"/>
              <a:buFont typeface="Calibri"/>
              <a:buAutoNum type="arabicPeriod"/>
            </a:pPr>
            <a:r>
              <a:rPr b="0" i="0" lang="en-GB" sz="1600" u="none" cap="none" strike="noStrike">
                <a:solidFill>
                  <a:srgbClr val="000000"/>
                </a:solidFill>
                <a:latin typeface="Century Gothic"/>
                <a:ea typeface="Century Gothic"/>
                <a:cs typeface="Century Gothic"/>
                <a:sym typeface="Century Gothic"/>
              </a:rPr>
              <a:t>Become confident, creative and assured writers who are able to express their personal voice.</a:t>
            </a:r>
            <a:endParaRPr b="0" i="0" sz="1400" u="none" cap="none" strike="noStrike">
              <a:solidFill>
                <a:srgbClr val="000000"/>
              </a:solidFill>
              <a:latin typeface="Arial"/>
              <a:ea typeface="Arial"/>
              <a:cs typeface="Arial"/>
              <a:sym typeface="Arial"/>
            </a:endParaRPr>
          </a:p>
          <a:p>
            <a:pPr indent="-342900" lvl="0" marL="342900" marR="0" rtl="0" algn="l">
              <a:lnSpc>
                <a:spcPct val="90000"/>
              </a:lnSpc>
              <a:spcBef>
                <a:spcPts val="1000"/>
              </a:spcBef>
              <a:spcAft>
                <a:spcPts val="0"/>
              </a:spcAft>
              <a:buClr>
                <a:srgbClr val="000000"/>
              </a:buClr>
              <a:buSzPts val="1600"/>
              <a:buFont typeface="Calibri"/>
              <a:buAutoNum type="arabicPeriod"/>
            </a:pPr>
            <a:r>
              <a:rPr b="0" i="0" lang="en-GB" sz="1600" u="none" cap="none" strike="noStrike">
                <a:solidFill>
                  <a:srgbClr val="000000"/>
                </a:solidFill>
                <a:latin typeface="Century Gothic"/>
                <a:ea typeface="Century Gothic"/>
                <a:cs typeface="Century Gothic"/>
                <a:sym typeface="Century Gothic"/>
              </a:rPr>
              <a:t>Communicate accurately and clearly using the power of the written word. </a:t>
            </a:r>
            <a:endParaRPr b="0" i="0" sz="1400" u="none" cap="none" strike="noStrike">
              <a:solidFill>
                <a:srgbClr val="000000"/>
              </a:solidFill>
              <a:latin typeface="Arial"/>
              <a:ea typeface="Arial"/>
              <a:cs typeface="Arial"/>
              <a:sym typeface="Arial"/>
            </a:endParaRPr>
          </a:p>
          <a:p>
            <a:pPr indent="-342900" lvl="0" marL="342900" marR="0" rtl="0" algn="l">
              <a:lnSpc>
                <a:spcPct val="90000"/>
              </a:lnSpc>
              <a:spcBef>
                <a:spcPts val="1000"/>
              </a:spcBef>
              <a:spcAft>
                <a:spcPts val="0"/>
              </a:spcAft>
              <a:buClr>
                <a:srgbClr val="000000"/>
              </a:buClr>
              <a:buSzPts val="1600"/>
              <a:buFont typeface="Calibri"/>
              <a:buAutoNum type="arabicPeriod"/>
            </a:pPr>
            <a:r>
              <a:rPr b="0" i="0" lang="en-GB" sz="1600" u="none" cap="none" strike="noStrike">
                <a:solidFill>
                  <a:srgbClr val="000000"/>
                </a:solidFill>
                <a:latin typeface="Century Gothic"/>
                <a:ea typeface="Century Gothic"/>
                <a:cs typeface="Century Gothic"/>
                <a:sym typeface="Century Gothic"/>
              </a:rPr>
              <a:t>Express and articulate personal views and develop an appreciation of different perspectives. </a:t>
            </a:r>
            <a:endParaRPr b="0" i="0" sz="1400" u="none" cap="none" strike="noStrike">
              <a:solidFill>
                <a:srgbClr val="000000"/>
              </a:solidFill>
              <a:latin typeface="Arial"/>
              <a:ea typeface="Arial"/>
              <a:cs typeface="Arial"/>
              <a:sym typeface="Arial"/>
            </a:endParaRPr>
          </a:p>
          <a:p>
            <a:pPr indent="-241300" lvl="0" marL="342900" marR="0" rtl="0" algn="l">
              <a:lnSpc>
                <a:spcPct val="90000"/>
              </a:lnSpc>
              <a:spcBef>
                <a:spcPts val="1000"/>
              </a:spcBef>
              <a:spcAft>
                <a:spcPts val="0"/>
              </a:spcAft>
              <a:buClr>
                <a:schemeClr val="dk1"/>
              </a:buClr>
              <a:buSzPts val="1600"/>
              <a:buFont typeface="Calibri"/>
              <a:buNone/>
            </a:pPr>
            <a:r>
              <a:t/>
            </a:r>
            <a:endParaRPr b="0" i="0" sz="1600" u="none" cap="none" strike="noStrike">
              <a:solidFill>
                <a:srgbClr val="000000"/>
              </a:solidFill>
              <a:latin typeface="Century Gothic"/>
              <a:ea typeface="Century Gothic"/>
              <a:cs typeface="Century Gothic"/>
              <a:sym typeface="Century Gothic"/>
            </a:endParaRPr>
          </a:p>
          <a:p>
            <a:pPr indent="-241300" lvl="0" marL="342900" marR="0" rtl="0" algn="l">
              <a:lnSpc>
                <a:spcPct val="90000"/>
              </a:lnSpc>
              <a:spcBef>
                <a:spcPts val="1000"/>
              </a:spcBef>
              <a:spcAft>
                <a:spcPts val="0"/>
              </a:spcAft>
              <a:buClr>
                <a:schemeClr val="dk1"/>
              </a:buClr>
              <a:buSzPts val="1600"/>
              <a:buFont typeface="Calibri"/>
              <a:buNone/>
            </a:pPr>
            <a:r>
              <a:t/>
            </a:r>
            <a:endParaRPr b="0" i="0" sz="1600" u="none" cap="none" strike="noStrike">
              <a:solidFill>
                <a:srgbClr val="000000"/>
              </a:solidFill>
              <a:latin typeface="Century Gothic"/>
              <a:ea typeface="Century Gothic"/>
              <a:cs typeface="Century Gothic"/>
              <a:sym typeface="Century Gothic"/>
            </a:endParaRPr>
          </a:p>
        </p:txBody>
      </p:sp>
      <p:sp>
        <p:nvSpPr>
          <p:cNvPr id="92" name="Google Shape;92;p3"/>
          <p:cNvSpPr txBox="1"/>
          <p:nvPr/>
        </p:nvSpPr>
        <p:spPr>
          <a:xfrm>
            <a:off x="5839203" y="2562372"/>
            <a:ext cx="60975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93" name="Google Shape;93;p3"/>
          <p:cNvSpPr/>
          <p:nvPr/>
        </p:nvSpPr>
        <p:spPr>
          <a:xfrm>
            <a:off x="1945824" y="3823318"/>
            <a:ext cx="184731" cy="369332"/>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aphicFrame>
        <p:nvGraphicFramePr>
          <p:cNvPr id="94" name="Google Shape;94;p3"/>
          <p:cNvGraphicFramePr/>
          <p:nvPr/>
        </p:nvGraphicFramePr>
        <p:xfrm>
          <a:off x="1791383" y="3978365"/>
          <a:ext cx="3000000" cy="3000000"/>
        </p:xfrm>
        <a:graphic>
          <a:graphicData uri="http://schemas.openxmlformats.org/drawingml/2006/table">
            <a:tbl>
              <a:tblPr>
                <a:noFill/>
                <a:tableStyleId>{93D1A190-61E8-49D4-BEF8-0F73E6F7199E}</a:tableStyleId>
              </a:tblPr>
              <a:tblGrid>
                <a:gridCol w="3095250"/>
                <a:gridCol w="3677025"/>
                <a:gridCol w="2172075"/>
              </a:tblGrid>
              <a:tr h="269175">
                <a:tc gridSpan="3">
                  <a:txBody>
                    <a:bodyPr/>
                    <a:lstStyle/>
                    <a:p>
                      <a:pPr indent="0" lvl="0" marL="0" marR="0" rtl="0" algn="ctr">
                        <a:lnSpc>
                          <a:spcPct val="100000"/>
                        </a:lnSpc>
                        <a:spcBef>
                          <a:spcPts val="0"/>
                        </a:spcBef>
                        <a:spcAft>
                          <a:spcPts val="0"/>
                        </a:spcAft>
                        <a:buClr>
                          <a:schemeClr val="dk1"/>
                        </a:buClr>
                        <a:buSzPts val="800"/>
                        <a:buFont typeface="Century Gothic"/>
                        <a:buNone/>
                      </a:pPr>
                      <a:r>
                        <a:rPr lang="en-GB" sz="1400" u="none" cap="none" strike="noStrike">
                          <a:solidFill>
                            <a:schemeClr val="dk1"/>
                          </a:solidFill>
                          <a:latin typeface="Century Gothic"/>
                          <a:ea typeface="Century Gothic"/>
                          <a:cs typeface="Century Gothic"/>
                          <a:sym typeface="Century Gothic"/>
                        </a:rPr>
                        <a:t>End points</a:t>
                      </a:r>
                      <a:endParaRPr sz="40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149550">
                <a:tc>
                  <a:txBody>
                    <a:bodyPr/>
                    <a:lstStyle/>
                    <a:p>
                      <a:pPr indent="0" lvl="0" marL="0" marR="0" rtl="0" algn="ctr">
                        <a:lnSpc>
                          <a:spcPct val="100000"/>
                        </a:lnSpc>
                        <a:spcBef>
                          <a:spcPts val="0"/>
                        </a:spcBef>
                        <a:spcAft>
                          <a:spcPts val="0"/>
                        </a:spcAft>
                        <a:buClr>
                          <a:schemeClr val="dk1"/>
                        </a:buClr>
                        <a:buSzPts val="800"/>
                        <a:buFont typeface="Century Gothic"/>
                        <a:buNone/>
                      </a:pPr>
                      <a:r>
                        <a:rPr lang="en-GB" sz="1400" u="none" cap="none" strike="noStrike">
                          <a:solidFill>
                            <a:schemeClr val="dk1"/>
                          </a:solidFill>
                          <a:latin typeface="Century Gothic"/>
                          <a:ea typeface="Century Gothic"/>
                          <a:cs typeface="Century Gothic"/>
                          <a:sym typeface="Century Gothic"/>
                        </a:rPr>
                        <a:t>Reading </a:t>
                      </a:r>
                      <a:endParaRPr sz="40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1400" u="none" cap="none" strike="noStrike">
                          <a:solidFill>
                            <a:schemeClr val="dk1"/>
                          </a:solidFill>
                          <a:latin typeface="Century Gothic"/>
                          <a:ea typeface="Century Gothic"/>
                          <a:cs typeface="Century Gothic"/>
                          <a:sym typeface="Century Gothic"/>
                        </a:rPr>
                        <a:t>Writing</a:t>
                      </a:r>
                      <a:endParaRPr sz="40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1400" u="none" cap="none" strike="noStrike">
                          <a:solidFill>
                            <a:schemeClr val="dk1"/>
                          </a:solidFill>
                          <a:latin typeface="Century Gothic"/>
                          <a:ea typeface="Century Gothic"/>
                          <a:cs typeface="Century Gothic"/>
                          <a:sym typeface="Century Gothic"/>
                        </a:rPr>
                        <a:t>Oracy</a:t>
                      </a:r>
                      <a:endParaRPr sz="40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785925">
                <a:tc>
                  <a:txBody>
                    <a:bodyPr/>
                    <a:lstStyle/>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1. Showing an understanding of the text and selecting evidence</a:t>
                      </a:r>
                      <a:endParaRPr sz="14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2. Exploring meanings of methods.</a:t>
                      </a:r>
                      <a:endParaRPr sz="14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3. Analysing effects of texts.</a:t>
                      </a:r>
                      <a:endParaRPr sz="14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4. Exploring the purpose of a text</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5. Planning and editing writing effectively.</a:t>
                      </a:r>
                      <a:endParaRPr sz="14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6. Writing engaging and purposeful texts.</a:t>
                      </a:r>
                      <a:endParaRPr sz="14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7. Structuring written work clearly</a:t>
                      </a:r>
                      <a:endParaRPr sz="14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8. Accuracy of spelling and punctuation</a:t>
                      </a:r>
                      <a:endParaRPr sz="14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9.Clearly expressing views vocally.</a:t>
                      </a:r>
                      <a:endParaRPr sz="14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1400" u="none" cap="none" strike="noStrike">
                          <a:latin typeface="Century Gothic"/>
                          <a:ea typeface="Century Gothic"/>
                          <a:cs typeface="Century Gothic"/>
                          <a:sym typeface="Century Gothic"/>
                        </a:rPr>
                        <a:t>10.Communicating with classmates confidently.</a:t>
                      </a:r>
                      <a:endParaRPr sz="14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pic>
        <p:nvPicPr>
          <p:cNvPr descr="Blessed Thomas Holford Catholic College - Home | Facebook" id="95" name="Google Shape;95;p3"/>
          <p:cNvPicPr preferRelativeResize="0"/>
          <p:nvPr/>
        </p:nvPicPr>
        <p:blipFill rotWithShape="1">
          <a:blip r:embed="rId3">
            <a:alphaModFix/>
          </a:blip>
          <a:srcRect b="0" l="0" r="0" t="0"/>
          <a:stretch/>
        </p:blipFill>
        <p:spPr>
          <a:xfrm>
            <a:off x="11108737" y="-1291"/>
            <a:ext cx="985838" cy="90011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graphicFrame>
        <p:nvGraphicFramePr>
          <p:cNvPr id="100" name="Google Shape;100;p4"/>
          <p:cNvGraphicFramePr/>
          <p:nvPr/>
        </p:nvGraphicFramePr>
        <p:xfrm>
          <a:off x="447992" y="2246767"/>
          <a:ext cx="3000000" cy="3000000"/>
        </p:xfrm>
        <a:graphic>
          <a:graphicData uri="http://schemas.openxmlformats.org/drawingml/2006/table">
            <a:tbl>
              <a:tblPr>
                <a:noFill/>
                <a:tableStyleId>{93D1A190-61E8-49D4-BEF8-0F73E6F7199E}</a:tableStyleId>
              </a:tblPr>
              <a:tblGrid>
                <a:gridCol w="924825"/>
                <a:gridCol w="1682900"/>
                <a:gridCol w="1726175"/>
                <a:gridCol w="1660850"/>
                <a:gridCol w="1819475"/>
                <a:gridCol w="1679500"/>
                <a:gridCol w="1798675"/>
              </a:tblGrid>
              <a:tr h="248150">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10</a:t>
                      </a:r>
                      <a:endParaRPr sz="800" u="none" cap="none" strike="noStrike"/>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POWER AND GREED</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An Inspector Calls by J B Priestley</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1 Section A</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Explorations in Creative Reading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Power and Conflict Anthology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1 Section B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Explorations in Creative Writing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Unseen Poetry</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t/>
                      </a:r>
                      <a:endParaRPr b="1" i="0" sz="800" u="none" cap="none" strike="noStrike">
                        <a:solidFill>
                          <a:srgbClr val="000000"/>
                        </a:solidFill>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1450">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11</a:t>
                      </a:r>
                      <a:endParaRPr sz="800" u="none" cap="none" strike="noStrike"/>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MORALITY AND CORRUPTION</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Macbeth by William Shakespeare</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2 Section A</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Writer’s Viewpoints and Perspectives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Jekyll and Hyde by Robert Louis Stevenson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Paper 2 Section B</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Writer’s Viewpoints and Perspectives</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101" name="Google Shape;101;p4"/>
          <p:cNvGraphicFramePr/>
          <p:nvPr/>
        </p:nvGraphicFramePr>
        <p:xfrm>
          <a:off x="447304" y="557363"/>
          <a:ext cx="3000000" cy="3000000"/>
        </p:xfrm>
        <a:graphic>
          <a:graphicData uri="http://schemas.openxmlformats.org/drawingml/2006/table">
            <a:tbl>
              <a:tblPr>
                <a:noFill/>
                <a:tableStyleId>{93D1A190-61E8-49D4-BEF8-0F73E6F7199E}</a:tableStyleId>
              </a:tblPr>
              <a:tblGrid>
                <a:gridCol w="933800"/>
                <a:gridCol w="1677875"/>
                <a:gridCol w="1734050"/>
                <a:gridCol w="1657225"/>
                <a:gridCol w="1817500"/>
                <a:gridCol w="1668375"/>
                <a:gridCol w="1803575"/>
              </a:tblGrid>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Fiction Reading</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c hMerge="1"/>
                <a:tc gridSpan="3">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Fiction Writing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r>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Non-Fiction Reading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c hMerge="1"/>
                <a:tc gridSpan="3">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Non-Fiction Writing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r>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Spoken Language</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c hMerge="1"/>
                <a:tc gridSpan="3">
                  <a:txBody>
                    <a:bodyPr/>
                    <a:lstStyle/>
                    <a:p>
                      <a:pPr indent="0" lvl="0" marL="0" marR="0" rtl="0" algn="l">
                        <a:lnSpc>
                          <a:spcPct val="100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r>
              <a:tr h="131400">
                <a:tc>
                  <a:txBody>
                    <a:bodyPr/>
                    <a:lstStyle/>
                    <a:p>
                      <a:pPr indent="0" lvl="0" marL="0" marR="0" rtl="0" algn="ctr">
                        <a:lnSpc>
                          <a:spcPct val="107000"/>
                        </a:lnSpc>
                        <a:spcBef>
                          <a:spcPts val="0"/>
                        </a:spcBef>
                        <a:spcAft>
                          <a:spcPts val="0"/>
                        </a:spcAft>
                        <a:buClr>
                          <a:srgbClr val="000000"/>
                        </a:buClr>
                        <a:buSzPts val="1000"/>
                        <a:buFont typeface="Arial"/>
                        <a:buNone/>
                      </a:pPr>
                      <a:r>
                        <a:rPr b="1" lang="en-GB" sz="1000" u="none" cap="none" strike="noStrike">
                          <a:latin typeface="Century Gothic"/>
                          <a:ea typeface="Century Gothic"/>
                          <a:cs typeface="Century Gothic"/>
                          <a:sym typeface="Century Gothic"/>
                        </a:rPr>
                        <a:t> </a:t>
                      </a:r>
                      <a:endParaRPr b="1" sz="10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1</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2</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3</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4</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5</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6</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12700">
                      <a:solidFill>
                        <a:srgbClr val="000000"/>
                      </a:solidFill>
                      <a:prstDash val="solid"/>
                      <a:round/>
                      <a:headEnd len="sm" w="sm" type="none"/>
                      <a:tailEnd len="sm" w="sm" type="none"/>
                    </a:lnB>
                    <a:solidFill>
                      <a:schemeClr val="lt1"/>
                    </a:solidFill>
                  </a:tcPr>
                </a:tc>
              </a:tr>
              <a:tr h="32967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7</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HEROES AND VILLAINS</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Writing Gothic Fiction</a:t>
                      </a:r>
                      <a:endParaRPr sz="800" u="none" cap="none" strike="noStrike"/>
                    </a:p>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gridSpan="2">
                  <a:txBody>
                    <a:bodyPr/>
                    <a:lstStyle/>
                    <a:p>
                      <a:pPr indent="0" lvl="0" marL="0" rtl="0" algn="ctr">
                        <a:lnSpc>
                          <a:spcPct val="107000"/>
                        </a:lnSpc>
                        <a:spcBef>
                          <a:spcPts val="0"/>
                        </a:spcBef>
                        <a:spcAft>
                          <a:spcPts val="0"/>
                        </a:spcAft>
                        <a:buNone/>
                      </a:pPr>
                      <a:r>
                        <a:rPr b="1" lang="en-GB" sz="800">
                          <a:latin typeface="Century Gothic"/>
                          <a:ea typeface="Century Gothic"/>
                          <a:cs typeface="Century Gothic"/>
                          <a:sym typeface="Century Gothic"/>
                        </a:rPr>
                        <a:t>Convince, Compet and Charm</a:t>
                      </a:r>
                      <a:endParaRPr b="1" sz="800">
                        <a:latin typeface="Century Gothic"/>
                        <a:ea typeface="Century Gothic"/>
                        <a:cs typeface="Century Gothic"/>
                        <a:sym typeface="Century Gothic"/>
                      </a:endParaRPr>
                    </a:p>
                    <a:p>
                      <a:pPr indent="0" lvl="0" marL="0" rtl="0" algn="ctr">
                        <a:lnSpc>
                          <a:spcPct val="107000"/>
                        </a:lnSpc>
                        <a:spcBef>
                          <a:spcPts val="0"/>
                        </a:spcBef>
                        <a:spcAft>
                          <a:spcPts val="0"/>
                        </a:spcAft>
                        <a:buNone/>
                      </a:pPr>
                      <a:r>
                        <a:rPr b="1" lang="en-GB" sz="800">
                          <a:latin typeface="Century Gothic"/>
                          <a:ea typeface="Century Gothic"/>
                          <a:cs typeface="Century Gothic"/>
                          <a:sym typeface="Century Gothic"/>
                        </a:rPr>
                        <a:t>A study of ‘Cirque du Freak’ and persuasive letter writing</a:t>
                      </a:r>
                      <a:endParaRPr b="1" sz="800">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gridSpan="2">
                  <a:txBody>
                    <a:bodyPr/>
                    <a:lstStyle/>
                    <a:p>
                      <a:pPr indent="0" lvl="0" marL="0" rtl="0" algn="ctr">
                        <a:lnSpc>
                          <a:spcPct val="107000"/>
                        </a:lnSpc>
                        <a:spcBef>
                          <a:spcPts val="0"/>
                        </a:spcBef>
                        <a:spcAft>
                          <a:spcPts val="0"/>
                        </a:spcAft>
                        <a:buNone/>
                      </a:pPr>
                      <a:r>
                        <a:rPr b="1" lang="en-GB" sz="800">
                          <a:latin typeface="Century Gothic"/>
                          <a:ea typeface="Century Gothic"/>
                          <a:cs typeface="Century Gothic"/>
                          <a:sym typeface="Century Gothic"/>
                        </a:rPr>
                        <a:t>Character</a:t>
                      </a:r>
                      <a:r>
                        <a:rPr b="1" lang="en-GB" sz="800">
                          <a:latin typeface="Century Gothic"/>
                          <a:ea typeface="Century Gothic"/>
                          <a:cs typeface="Century Gothic"/>
                          <a:sym typeface="Century Gothic"/>
                        </a:rPr>
                        <a:t> and Identity </a:t>
                      </a:r>
                      <a:endParaRPr b="1" sz="800">
                        <a:latin typeface="Century Gothic"/>
                        <a:ea typeface="Century Gothic"/>
                        <a:cs typeface="Century Gothic"/>
                        <a:sym typeface="Century Gothic"/>
                      </a:endParaRPr>
                    </a:p>
                    <a:p>
                      <a:pPr indent="0" lvl="0" marL="0" rtl="0" algn="ctr">
                        <a:lnSpc>
                          <a:spcPct val="107000"/>
                        </a:lnSpc>
                        <a:spcBef>
                          <a:spcPts val="0"/>
                        </a:spcBef>
                        <a:spcAft>
                          <a:spcPts val="0"/>
                        </a:spcAft>
                        <a:buNone/>
                      </a:pPr>
                      <a:r>
                        <a:rPr b="1" lang="en-GB" sz="800">
                          <a:latin typeface="Century Gothic"/>
                          <a:ea typeface="Century Gothic"/>
                          <a:cs typeface="Century Gothic"/>
                          <a:sym typeface="Century Gothic"/>
                        </a:rPr>
                        <a:t>A study of ‘Romeo and Juliet’ and Identity Poetry</a:t>
                      </a:r>
                      <a:endParaRPr b="1" sz="800">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Detective Fiction</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32652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8</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CONFLICT AND PEACE</a:t>
                      </a:r>
                      <a:endParaRPr sz="11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Into the Unknown</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Diverse Shorts Anthology</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solidFill>
                          <a:srgbClr val="000000"/>
                        </a:solidFill>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400"/>
                        <a:buFont typeface="Arial"/>
                        <a:buNone/>
                      </a:pPr>
                      <a:r>
                        <a:rPr b="1" i="0" lang="en-GB" sz="800" u="none" cap="none" strike="noStrike">
                          <a:solidFill>
                            <a:srgbClr val="000000"/>
                          </a:solidFill>
                          <a:latin typeface="Century Gothic"/>
                          <a:ea typeface="Century Gothic"/>
                          <a:cs typeface="Century Gothic"/>
                          <a:sym typeface="Century Gothic"/>
                        </a:rPr>
                        <a:t>Creative Writing</a:t>
                      </a:r>
                      <a:endParaRPr b="1" i="0" sz="800" u="none" cap="none" strike="noStrike">
                        <a:solidFill>
                          <a:srgbClr val="000000"/>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solidFill>
                          <a:schemeClr val="dk1"/>
                        </a:solidFill>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A Midsummer Night’s Dream</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39692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9</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JUSTICE AND INJUSTICE</a:t>
                      </a:r>
                      <a:endParaRPr sz="11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Noughts and Crosses RSC adaptation</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Empowered Voices</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Dystopian Writing</a:t>
                      </a:r>
                      <a:endParaRPr sz="800" u="none" cap="none" strike="noStrike"/>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The Outsiders</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The Power of Voice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bl>
          </a:graphicData>
        </a:graphic>
      </p:graphicFrame>
      <p:sp>
        <p:nvSpPr>
          <p:cNvPr id="102" name="Google Shape;102;p4"/>
          <p:cNvSpPr/>
          <p:nvPr/>
        </p:nvSpPr>
        <p:spPr>
          <a:xfrm>
            <a:off x="3074820" y="1945829"/>
            <a:ext cx="1711200" cy="3411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03" name="Google Shape;103;p4"/>
          <p:cNvSpPr txBox="1"/>
          <p:nvPr/>
        </p:nvSpPr>
        <p:spPr>
          <a:xfrm>
            <a:off x="666749" y="-1246"/>
            <a:ext cx="10876307" cy="55395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200" u="sng" cap="none" strike="noStrike">
                <a:solidFill>
                  <a:srgbClr val="000000"/>
                </a:solidFill>
                <a:latin typeface="Century Gothic"/>
                <a:ea typeface="Century Gothic"/>
                <a:cs typeface="Century Gothic"/>
                <a:sym typeface="Century Gothic"/>
              </a:rPr>
              <a:t>BTHCC English Curriculum</a:t>
            </a:r>
            <a:endParaRPr b="0" i="0" sz="1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rPr b="0" i="0" lang="en-GB" sz="900" u="none" cap="none" strike="noStrike">
                <a:solidFill>
                  <a:srgbClr val="000000"/>
                </a:solidFill>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endParaRPr b="0" i="0" sz="1200" u="none" cap="none" strike="noStrike">
              <a:solidFill>
                <a:srgbClr val="000000"/>
              </a:solidFill>
              <a:latin typeface="Arial"/>
              <a:ea typeface="Arial"/>
              <a:cs typeface="Arial"/>
              <a:sym typeface="Arial"/>
            </a:endParaRPr>
          </a:p>
        </p:txBody>
      </p:sp>
      <p:sp>
        <p:nvSpPr>
          <p:cNvPr id="104" name="Google Shape;104;p4"/>
          <p:cNvSpPr/>
          <p:nvPr/>
        </p:nvSpPr>
        <p:spPr>
          <a:xfrm>
            <a:off x="3074493" y="1526349"/>
            <a:ext cx="1695600" cy="360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800" u="none" cap="none" strike="noStrike">
              <a:solidFill>
                <a:srgbClr val="FFFFFF"/>
              </a:solidFill>
              <a:latin typeface="Calibri"/>
              <a:ea typeface="Calibri"/>
              <a:cs typeface="Calibri"/>
              <a:sym typeface="Calibri"/>
            </a:endParaRPr>
          </a:p>
        </p:txBody>
      </p:sp>
      <p:sp>
        <p:nvSpPr>
          <p:cNvPr id="105" name="Google Shape;105;p4"/>
          <p:cNvSpPr/>
          <p:nvPr/>
        </p:nvSpPr>
        <p:spPr>
          <a:xfrm>
            <a:off x="4803060" y="1931016"/>
            <a:ext cx="1620000" cy="3411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06" name="Google Shape;106;p4"/>
          <p:cNvSpPr/>
          <p:nvPr/>
        </p:nvSpPr>
        <p:spPr>
          <a:xfrm>
            <a:off x="4914014" y="1492548"/>
            <a:ext cx="1485900" cy="338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Poetry from around the Globe</a:t>
            </a:r>
            <a:endParaRPr b="0" i="0" sz="1200" u="none" cap="none" strike="noStrike">
              <a:solidFill>
                <a:srgbClr val="000000"/>
              </a:solidFill>
              <a:latin typeface="Arial"/>
              <a:ea typeface="Arial"/>
              <a:cs typeface="Arial"/>
              <a:sym typeface="Arial"/>
            </a:endParaRPr>
          </a:p>
        </p:txBody>
      </p:sp>
      <p:sp>
        <p:nvSpPr>
          <p:cNvPr id="107" name="Google Shape;107;p4"/>
          <p:cNvSpPr txBox="1"/>
          <p:nvPr/>
        </p:nvSpPr>
        <p:spPr>
          <a:xfrm>
            <a:off x="2930607" y="1503749"/>
            <a:ext cx="19923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Campaigning for Change</a:t>
            </a:r>
            <a:endParaRPr b="1" i="0" sz="800" u="none" cap="none" strike="noStrike">
              <a:solidFill>
                <a:schemeClr val="dk1"/>
              </a:solidFill>
              <a:latin typeface="Calibri"/>
              <a:ea typeface="Calibri"/>
              <a:cs typeface="Calibri"/>
              <a:sym typeface="Calibri"/>
            </a:endParaRPr>
          </a:p>
        </p:txBody>
      </p:sp>
      <p:sp>
        <p:nvSpPr>
          <p:cNvPr id="108" name="Google Shape;108;p4"/>
          <p:cNvSpPr txBox="1"/>
          <p:nvPr/>
        </p:nvSpPr>
        <p:spPr>
          <a:xfrm>
            <a:off x="3091685" y="1877866"/>
            <a:ext cx="17337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Exposing Injustices</a:t>
            </a:r>
            <a:endParaRPr b="1" i="0" sz="800" u="none" cap="none" strike="noStrike">
              <a:solidFill>
                <a:schemeClr val="dk1"/>
              </a:solidFill>
              <a:latin typeface="Calibri"/>
              <a:ea typeface="Calibri"/>
              <a:cs typeface="Calibri"/>
              <a:sym typeface="Calibri"/>
            </a:endParaRPr>
          </a:p>
        </p:txBody>
      </p:sp>
      <p:sp>
        <p:nvSpPr>
          <p:cNvPr id="109" name="Google Shape;109;p4"/>
          <p:cNvSpPr/>
          <p:nvPr/>
        </p:nvSpPr>
        <p:spPr>
          <a:xfrm>
            <a:off x="9959675" y="2340961"/>
            <a:ext cx="1764000" cy="324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10" name="Google Shape;110;p4"/>
          <p:cNvGrpSpPr/>
          <p:nvPr/>
        </p:nvGrpSpPr>
        <p:grpSpPr>
          <a:xfrm>
            <a:off x="8281394" y="2688381"/>
            <a:ext cx="1656133" cy="504010"/>
            <a:chOff x="4960090" y="3933480"/>
            <a:chExt cx="3445253" cy="450009"/>
          </a:xfrm>
        </p:grpSpPr>
        <p:sp>
          <p:nvSpPr>
            <p:cNvPr id="111" name="Google Shape;111;p4"/>
            <p:cNvSpPr/>
            <p:nvPr/>
          </p:nvSpPr>
          <p:spPr>
            <a:xfrm>
              <a:off x="4960090" y="3933489"/>
              <a:ext cx="886787"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2" name="Google Shape;112;p4"/>
            <p:cNvSpPr/>
            <p:nvPr/>
          </p:nvSpPr>
          <p:spPr>
            <a:xfrm>
              <a:off x="5807699" y="3933485"/>
              <a:ext cx="915839"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3" name="Google Shape;113;p4"/>
            <p:cNvSpPr/>
            <p:nvPr/>
          </p:nvSpPr>
          <p:spPr>
            <a:xfrm>
              <a:off x="6723538" y="3933485"/>
              <a:ext cx="848091"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4" name="Google Shape;114;p4"/>
            <p:cNvSpPr/>
            <p:nvPr/>
          </p:nvSpPr>
          <p:spPr>
            <a:xfrm>
              <a:off x="7579378" y="3933480"/>
              <a:ext cx="825965"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15" name="Google Shape;115;p4"/>
          <p:cNvSpPr txBox="1"/>
          <p:nvPr/>
        </p:nvSpPr>
        <p:spPr>
          <a:xfrm>
            <a:off x="8219649" y="2615962"/>
            <a:ext cx="17580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graphicFrame>
        <p:nvGraphicFramePr>
          <p:cNvPr id="116" name="Google Shape;116;p4"/>
          <p:cNvGraphicFramePr/>
          <p:nvPr/>
        </p:nvGraphicFramePr>
        <p:xfrm>
          <a:off x="447992" y="3121997"/>
          <a:ext cx="3000000" cy="3000000"/>
        </p:xfrm>
        <a:graphic>
          <a:graphicData uri="http://schemas.openxmlformats.org/drawingml/2006/table">
            <a:tbl>
              <a:tblPr bandRow="1" firstCol="1" firstRow="1">
                <a:noFill/>
                <a:tableStyleId>{D2E92F13-9D7B-4406-B0CB-82BD0D9A84E1}</a:tableStyleId>
              </a:tblPr>
              <a:tblGrid>
                <a:gridCol w="3005500"/>
                <a:gridCol w="2975200"/>
                <a:gridCol w="2655850"/>
                <a:gridCol w="2655850"/>
              </a:tblGrid>
              <a:tr h="141850">
                <a:tc gridSpan="4">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A LEVEL ENGLISH LITERATURE</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r>
              <a:tr h="106725">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GCSE TRANSITION (PAPER 1 LITERATURE)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1: LITERARY GENRES - ASPECTS OF TRAGEDY (40%)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2: TEXTS AND GENRES - ELEMENTS OF CRIME WRITING (40%)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NON-EXAM ASSESSMENT - THEORY AND INDEPENDENCE (20%)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117" name="Google Shape;117;p4"/>
          <p:cNvGraphicFramePr/>
          <p:nvPr/>
        </p:nvGraphicFramePr>
        <p:xfrm>
          <a:off x="447942" y="3517212"/>
          <a:ext cx="3000000" cy="3000000"/>
        </p:xfrm>
        <a:graphic>
          <a:graphicData uri="http://schemas.openxmlformats.org/drawingml/2006/table">
            <a:tbl>
              <a:tblPr bandRow="1" firstCol="1" firstRow="1">
                <a:noFill/>
                <a:tableStyleId>{D2E92F13-9D7B-4406-B0CB-82BD0D9A84E1}</a:tableStyleId>
              </a:tblPr>
              <a:tblGrid>
                <a:gridCol w="759400"/>
                <a:gridCol w="853600"/>
                <a:gridCol w="1613000"/>
                <a:gridCol w="1613000"/>
                <a:gridCol w="1613000"/>
                <a:gridCol w="1613000"/>
                <a:gridCol w="1613725"/>
                <a:gridCol w="1613725"/>
              </a:tblGrid>
              <a:tr h="95425">
                <a:tc grid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2</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4</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5</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6</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093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ASPECTS OF TRAGEDY</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a:t>
                      </a:r>
                      <a:endParaRPr b="1"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Bridging unit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Brighton Rock</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Brighton Rock</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Rime of the Ancient Mariner</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Non- Exam Assessment: Theory and independence</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12275">
                <a:tc vMerge="1"/>
                <a:tc>
                  <a:txBody>
                    <a:bodyPr/>
                    <a:lstStyle/>
                    <a:p>
                      <a:pPr indent="0" lvl="0" marL="0" marR="0" rtl="0" algn="ctr">
                        <a:lnSpc>
                          <a:spcPct val="100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Death of a Salesman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Death of a Salesman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Keats collection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209300">
                <a:tc rowSpan="3">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13</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ELEMENTS OF CRIME WRITING</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 </a:t>
                      </a:r>
                      <a:endParaRPr sz="800" u="none" cap="none" strike="noStrike"/>
                    </a:p>
                    <a:p>
                      <a:pPr indent="0" lvl="0" marL="0" marR="0" rtl="0" algn="ctr">
                        <a:lnSpc>
                          <a:spcPct val="107000"/>
                        </a:lnSpc>
                        <a:spcBef>
                          <a:spcPts val="0"/>
                        </a:spcBef>
                        <a:spcAft>
                          <a:spcPts val="0"/>
                        </a:spcAft>
                        <a:buClr>
                          <a:srgbClr val="000000"/>
                        </a:buClr>
                        <a:buSzPts val="14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a:t>
                      </a:r>
                      <a:endParaRPr b="1"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Atonement</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Atonement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3">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12275">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sz="800" u="none" cap="none" strike="noStrike"/>
                    </a:p>
                    <a:p>
                      <a:pPr indent="0" lvl="0" marL="0" marR="0" rtl="0" algn="ctr">
                        <a:lnSpc>
                          <a:spcPct val="107000"/>
                        </a:lnSpc>
                        <a:spcBef>
                          <a:spcPts val="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162225">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Unseen Crime Writing</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Othello Extract Analysis</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bl>
          </a:graphicData>
        </a:graphic>
      </p:graphicFrame>
      <p:sp>
        <p:nvSpPr>
          <p:cNvPr id="118" name="Google Shape;118;p4"/>
          <p:cNvSpPr/>
          <p:nvPr/>
        </p:nvSpPr>
        <p:spPr>
          <a:xfrm>
            <a:off x="2083031" y="3760652"/>
            <a:ext cx="1584000" cy="468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19" name="Google Shape;119;p4"/>
          <p:cNvSpPr/>
          <p:nvPr/>
        </p:nvSpPr>
        <p:spPr>
          <a:xfrm>
            <a:off x="8532384" y="4271156"/>
            <a:ext cx="1631700" cy="216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20" name="Google Shape;120;p4"/>
          <p:cNvSpPr txBox="1"/>
          <p:nvPr/>
        </p:nvSpPr>
        <p:spPr>
          <a:xfrm>
            <a:off x="8504156" y="4201561"/>
            <a:ext cx="16602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sp>
        <p:nvSpPr>
          <p:cNvPr id="121" name="Google Shape;121;p4"/>
          <p:cNvSpPr txBox="1"/>
          <p:nvPr/>
        </p:nvSpPr>
        <p:spPr>
          <a:xfrm>
            <a:off x="9900905" y="2261431"/>
            <a:ext cx="19173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graphicFrame>
        <p:nvGraphicFramePr>
          <p:cNvPr id="122" name="Google Shape;122;p4"/>
          <p:cNvGraphicFramePr/>
          <p:nvPr/>
        </p:nvGraphicFramePr>
        <p:xfrm>
          <a:off x="447942" y="4861854"/>
          <a:ext cx="3000000" cy="3000000"/>
        </p:xfrm>
        <a:graphic>
          <a:graphicData uri="http://schemas.openxmlformats.org/drawingml/2006/table">
            <a:tbl>
              <a:tblPr>
                <a:noFill/>
                <a:tableStyleId>{93D1A190-61E8-49D4-BEF8-0F73E6F7199E}</a:tableStyleId>
              </a:tblPr>
              <a:tblGrid>
                <a:gridCol w="3005500"/>
                <a:gridCol w="2975200"/>
                <a:gridCol w="2655850"/>
                <a:gridCol w="2655850"/>
              </a:tblGrid>
              <a:tr h="63550">
                <a:tc gridSpan="4">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solidFill>
                            <a:schemeClr val="dk1"/>
                          </a:solidFill>
                          <a:latin typeface="Century Gothic"/>
                          <a:ea typeface="Century Gothic"/>
                          <a:cs typeface="Century Gothic"/>
                          <a:sym typeface="Century Gothic"/>
                        </a:rPr>
                        <a:t>A LEVEL ENGLISH LANGUAGE</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r>
              <a:tr h="132650">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GCSE TRANSITION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1: Language, the individual and society (40%)</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2: Language diversity and change (40%)</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NON-EXAM ASSESSMENT – Language in Action(20%)</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123" name="Google Shape;123;p4"/>
          <p:cNvGraphicFramePr/>
          <p:nvPr/>
        </p:nvGraphicFramePr>
        <p:xfrm>
          <a:off x="447254" y="5230846"/>
          <a:ext cx="3000000" cy="3000000"/>
        </p:xfrm>
        <a:graphic>
          <a:graphicData uri="http://schemas.openxmlformats.org/drawingml/2006/table">
            <a:tbl>
              <a:tblPr>
                <a:noFill/>
                <a:tableStyleId>{93D1A190-61E8-49D4-BEF8-0F73E6F7199E}</a:tableStyleId>
              </a:tblPr>
              <a:tblGrid>
                <a:gridCol w="759400"/>
                <a:gridCol w="853600"/>
                <a:gridCol w="1613000"/>
                <a:gridCol w="1613000"/>
                <a:gridCol w="1613000"/>
                <a:gridCol w="1613000"/>
                <a:gridCol w="1613725"/>
                <a:gridCol w="1613725"/>
              </a:tblGrid>
              <a:tr h="89775">
                <a:tc grid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2</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4</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5</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6</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80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THE POWER AND IMPACT OF LANGUAGE</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Bridging Unit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Textual Variations and Representations</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 Comparison</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 Comparison</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 Original Writing</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50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Change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Change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Gender</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Arial"/>
                        <a:buNone/>
                      </a:pPr>
                      <a:r>
                        <a:rPr b="1" lang="en-GB" sz="800" u="none" cap="none" strike="noStrike">
                          <a:solidFill>
                            <a:schemeClr val="dk1"/>
                          </a:solidFill>
                          <a:latin typeface="Century Gothic"/>
                          <a:ea typeface="Century Gothic"/>
                          <a:cs typeface="Century Gothic"/>
                          <a:sym typeface="Century Gothic"/>
                        </a:rPr>
                        <a:t>Occupation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NEA: Language Investigation</a:t>
                      </a:r>
                      <a:endParaRPr sz="800" u="none" cap="none" strike="noStrike"/>
                    </a:p>
                    <a:p>
                      <a:pPr indent="0" lvl="0" marL="0" marR="0" rtl="0" algn="ctr">
                        <a:lnSpc>
                          <a:spcPct val="100000"/>
                        </a:lnSpc>
                        <a:spcBef>
                          <a:spcPts val="0"/>
                        </a:spcBef>
                        <a:spcAft>
                          <a:spcPts val="0"/>
                        </a:spcAft>
                        <a:buClr>
                          <a:srgbClr val="000000"/>
                        </a:buClr>
                        <a:buSzPts val="800"/>
                        <a:buFont typeface="Arial"/>
                        <a:buNone/>
                      </a:pPr>
                      <a:r>
                        <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80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13</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THE POWER AND IMPACT OF LANGUAGE</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latin typeface="Century Gothic"/>
                          <a:ea typeface="Century Gothic"/>
                          <a:cs typeface="Century Gothic"/>
                          <a:sym typeface="Century Gothic"/>
                        </a:rPr>
                        <a:t>NEA: Original Writing &amp; Y12 Revision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Child Language Acquisition: Spoken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Child Language Acquisition: Written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Pre-21st Century Texts</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Paper 1 </a:t>
                      </a:r>
                      <a:r>
                        <a:rPr b="1" i="0" lang="en-GB" sz="800" u="none" cap="none" strike="noStrike">
                          <a:solidFill>
                            <a:srgbClr val="000000"/>
                          </a:solidFill>
                          <a:latin typeface="Century Gothic"/>
                          <a:ea typeface="Century Gothic"/>
                          <a:cs typeface="Century Gothic"/>
                          <a:sym typeface="Century Gothic"/>
                        </a:rPr>
                        <a:t>Response practice and QLA</a:t>
                      </a:r>
                      <a:endParaRPr sz="1400" u="none" cap="none" strike="noStrike"/>
                    </a:p>
                    <a:p>
                      <a:pPr indent="0" lvl="0" marL="0" marR="0" rtl="0" algn="ctr">
                        <a:lnSpc>
                          <a:spcPct val="107000"/>
                        </a:lnSpc>
                        <a:spcBef>
                          <a:spcPts val="0"/>
                        </a:spcBef>
                        <a:spcAft>
                          <a:spcPts val="0"/>
                        </a:spcAft>
                        <a:buClr>
                          <a:srgbClr val="000000"/>
                        </a:buClr>
                        <a:buSzPts val="800"/>
                        <a:buFont typeface="Arial"/>
                        <a:buNone/>
                      </a:pPr>
                      <a:r>
                        <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a:txBody>
                    <a:bodyPr/>
                    <a:lstStyle/>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1880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Y12 Revision and Introduction to Investigation NEA</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Accent and Dialect &amp; World English/Ethnicity</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Sociolect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Discourses: Paper 2 Q3</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Paper 2 </a:t>
                      </a:r>
                      <a:r>
                        <a:rPr b="1" i="0" lang="en-GB" sz="800" u="none" cap="none" strike="noStrike">
                          <a:solidFill>
                            <a:srgbClr val="000000"/>
                          </a:solidFill>
                          <a:latin typeface="Century Gothic"/>
                          <a:ea typeface="Century Gothic"/>
                          <a:cs typeface="Century Gothic"/>
                          <a:sym typeface="Century Gothic"/>
                        </a:rPr>
                        <a:t>Response practice and QLA</a:t>
                      </a:r>
                      <a:endParaRPr sz="1400" u="none" cap="none" strike="noStrike"/>
                    </a:p>
                    <a:p>
                      <a:pPr indent="0" lvl="0" marL="0" marR="0" rtl="0" algn="ctr">
                        <a:lnSpc>
                          <a:spcPct val="107000"/>
                        </a:lnSpc>
                        <a:spcBef>
                          <a:spcPts val="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r>
            </a:tbl>
          </a:graphicData>
        </a:graphic>
      </p:graphicFrame>
      <p:pic>
        <p:nvPicPr>
          <p:cNvPr descr="Blessed Thomas Holford Catholic College - Home | Facebook" id="124" name="Google Shape;124;p4"/>
          <p:cNvPicPr preferRelativeResize="0"/>
          <p:nvPr/>
        </p:nvPicPr>
        <p:blipFill rotWithShape="1">
          <a:blip r:embed="rId3">
            <a:alphaModFix/>
          </a:blip>
          <a:srcRect b="0" l="0" r="0" t="0"/>
          <a:stretch/>
        </p:blipFill>
        <p:spPr>
          <a:xfrm>
            <a:off x="11543057" y="24342"/>
            <a:ext cx="550275" cy="52864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graphicFrame>
        <p:nvGraphicFramePr>
          <p:cNvPr id="129" name="Google Shape;129;p1"/>
          <p:cNvGraphicFramePr/>
          <p:nvPr/>
        </p:nvGraphicFramePr>
        <p:xfrm>
          <a:off x="457136" y="2271151"/>
          <a:ext cx="3000000" cy="3000000"/>
        </p:xfrm>
        <a:graphic>
          <a:graphicData uri="http://schemas.openxmlformats.org/drawingml/2006/table">
            <a:tbl>
              <a:tblPr>
                <a:noFill/>
                <a:tableStyleId>{93D1A190-61E8-49D4-BEF8-0F73E6F7199E}</a:tableStyleId>
              </a:tblPr>
              <a:tblGrid>
                <a:gridCol w="924825"/>
                <a:gridCol w="1682900"/>
                <a:gridCol w="1726175"/>
                <a:gridCol w="1660850"/>
                <a:gridCol w="1819475"/>
                <a:gridCol w="1679500"/>
                <a:gridCol w="1798675"/>
              </a:tblGrid>
              <a:tr h="248150">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10</a:t>
                      </a:r>
                      <a:endParaRPr sz="800" u="none" cap="none" strike="noStrike"/>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POWER AND GREED</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An Inspector Calls by J B Priestley</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1 Section A</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Explorations in Creative Reading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Power and Conflict Anthology</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1 Section B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Explorations in Creative Writing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Unseen Poetry</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800"/>
                        <a:buFont typeface="Arial"/>
                        <a:buNone/>
                      </a:pPr>
                      <a:r>
                        <a:t/>
                      </a:r>
                      <a:endParaRPr b="1" i="0" sz="800" u="none" cap="none" strike="noStrike">
                        <a:solidFill>
                          <a:srgbClr val="000000"/>
                        </a:solidFill>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solidFill>
                  </a:tcPr>
                </a:tc>
              </a:tr>
              <a:tr h="311450">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11</a:t>
                      </a:r>
                      <a:endParaRPr sz="800" u="none" cap="none" strike="noStrike"/>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MORALITY AND CORRUPTION</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Macbeth by William Shakespeare</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2 Section A</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Writer’s Viewpoints and Perspectives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Jekyll and Hyde by Robert Louis Stevenson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Paper 2 Section B</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Writer’s Viewpoints and Perspective</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A86D"/>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bl>
          </a:graphicData>
        </a:graphic>
      </p:graphicFrame>
      <p:graphicFrame>
        <p:nvGraphicFramePr>
          <p:cNvPr id="130" name="Google Shape;130;p1"/>
          <p:cNvGraphicFramePr/>
          <p:nvPr/>
        </p:nvGraphicFramePr>
        <p:xfrm>
          <a:off x="447304" y="581747"/>
          <a:ext cx="3000000" cy="3000000"/>
        </p:xfrm>
        <a:graphic>
          <a:graphicData uri="http://schemas.openxmlformats.org/drawingml/2006/table">
            <a:tbl>
              <a:tblPr>
                <a:noFill/>
                <a:tableStyleId>{93D1A190-61E8-49D4-BEF8-0F73E6F7199E}</a:tableStyleId>
              </a:tblPr>
              <a:tblGrid>
                <a:gridCol w="933800"/>
                <a:gridCol w="1677875"/>
                <a:gridCol w="1734050"/>
                <a:gridCol w="1657225"/>
                <a:gridCol w="1817500"/>
                <a:gridCol w="1669450"/>
                <a:gridCol w="1802500"/>
              </a:tblGrid>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Fiction Reading</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hMerge="1"/>
                <a:tc hMerge="1"/>
                <a:tc hMerge="1"/>
                <a:tc gridSpan="3">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Fiction Writing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solidFill>
                  </a:tcPr>
                </a:tc>
                <a:tc hMerge="1"/>
                <a:tc hMerge="1"/>
              </a:tr>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Non-Fiction Reading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hMerge="1"/>
                <a:tc hMerge="1"/>
                <a:tc hMerge="1"/>
                <a:tc gridSpan="3">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Non-Fiction Writing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A86D"/>
                    </a:solidFill>
                  </a:tcPr>
                </a:tc>
                <a:tc hMerge="1"/>
                <a:tc hMerge="1"/>
              </a:tr>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Spoken Language</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FF99"/>
                    </a:solidFill>
                  </a:tcPr>
                </a:tc>
                <a:tc hMerge="1"/>
                <a:tc hMerge="1"/>
                <a:tc hMerge="1"/>
                <a:tc gridSpan="3">
                  <a:txBody>
                    <a:bodyPr/>
                    <a:lstStyle/>
                    <a:p>
                      <a:pPr indent="0" lvl="0" marL="0" marR="0" rtl="0" algn="l">
                        <a:lnSpc>
                          <a:spcPct val="100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r>
              <a:tr h="131400">
                <a:tc>
                  <a:txBody>
                    <a:bodyPr/>
                    <a:lstStyle/>
                    <a:p>
                      <a:pPr indent="0" lvl="0" marL="0" marR="0" rtl="0" algn="ctr">
                        <a:lnSpc>
                          <a:spcPct val="107000"/>
                        </a:lnSpc>
                        <a:spcBef>
                          <a:spcPts val="0"/>
                        </a:spcBef>
                        <a:spcAft>
                          <a:spcPts val="0"/>
                        </a:spcAft>
                        <a:buClr>
                          <a:srgbClr val="000000"/>
                        </a:buClr>
                        <a:buSzPts val="1000"/>
                        <a:buFont typeface="Arial"/>
                        <a:buNone/>
                      </a:pPr>
                      <a:r>
                        <a:rPr b="1" lang="en-GB" sz="1000" u="none" cap="none" strike="noStrike">
                          <a:latin typeface="Century Gothic"/>
                          <a:ea typeface="Century Gothic"/>
                          <a:cs typeface="Century Gothic"/>
                          <a:sym typeface="Century Gothic"/>
                        </a:rPr>
                        <a:t> </a:t>
                      </a:r>
                      <a:endParaRPr b="1" sz="10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1</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2</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3</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4</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5</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6</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12700">
                      <a:solidFill>
                        <a:srgbClr val="000000"/>
                      </a:solidFill>
                      <a:prstDash val="solid"/>
                      <a:round/>
                      <a:headEnd len="sm" w="sm" type="none"/>
                      <a:tailEnd len="sm" w="sm" type="none"/>
                    </a:lnB>
                  </a:tcPr>
                </a:tc>
              </a:tr>
              <a:tr h="32967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7</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HEROES AND VILLAINS</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Writing Gothic Fiction</a:t>
                      </a:r>
                      <a:endParaRPr sz="800" u="none" cap="none" strike="noStrike"/>
                    </a:p>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solidFill>
                  </a:tcPr>
                </a:tc>
                <a:tc gridSpan="2">
                  <a:txBody>
                    <a:bodyPr/>
                    <a:lstStyle/>
                    <a:p>
                      <a:pPr indent="0" lvl="0" marL="0" rtl="0" algn="ctr">
                        <a:lnSpc>
                          <a:spcPct val="107000"/>
                        </a:lnSpc>
                        <a:spcBef>
                          <a:spcPts val="0"/>
                        </a:spcBef>
                        <a:spcAft>
                          <a:spcPts val="0"/>
                        </a:spcAft>
                        <a:buNone/>
                      </a:pPr>
                      <a:r>
                        <a:t/>
                      </a:r>
                      <a:endParaRPr/>
                    </a:p>
                    <a:p>
                      <a:pPr indent="0" lvl="0" marL="0" rtl="0" algn="ctr">
                        <a:lnSpc>
                          <a:spcPct val="107000"/>
                        </a:lnSpc>
                        <a:spcBef>
                          <a:spcPts val="0"/>
                        </a:spcBef>
                        <a:spcAft>
                          <a:spcPts val="0"/>
                        </a:spcAft>
                        <a:buNone/>
                      </a:pPr>
                      <a:r>
                        <a:t/>
                      </a:r>
                      <a:endParaRPr b="1" sz="800">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hMerge="1"/>
                <a:tc gridSpan="2">
                  <a:txBody>
                    <a:bodyPr/>
                    <a:lstStyle/>
                    <a:p>
                      <a:pPr indent="0" lvl="0" marL="0" rtl="0" algn="ctr">
                        <a:lnSpc>
                          <a:spcPct val="107000"/>
                        </a:lnSpc>
                        <a:spcBef>
                          <a:spcPts val="0"/>
                        </a:spcBef>
                        <a:spcAft>
                          <a:spcPts val="0"/>
                        </a:spcAft>
                        <a:buClr>
                          <a:schemeClr val="dk1"/>
                        </a:buClr>
                        <a:buSzPts val="1100"/>
                        <a:buFont typeface="Arial"/>
                        <a:buNone/>
                      </a:pPr>
                      <a:r>
                        <a:t/>
                      </a:r>
                      <a:endParaRPr b="1" sz="800">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hMerge="1"/>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Detective Fiction</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r>
              <a:tr h="32652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8</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CONFLICT AND PEACE</a:t>
                      </a:r>
                      <a:endParaRPr sz="11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Into the Unknown</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solidFill>
                  </a:tcPr>
                </a:tc>
                <a:tc>
                  <a:txBody>
                    <a:bodyPr/>
                    <a:lstStyle/>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A86D"/>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Diverse Shorts Anthology</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solidFill>
                          <a:srgbClr val="000000"/>
                        </a:solidFill>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1400"/>
                        <a:buFont typeface="Arial"/>
                        <a:buNone/>
                      </a:pPr>
                      <a:r>
                        <a:rPr b="1" i="0" lang="en-GB" sz="800" u="none" cap="none" strike="noStrike">
                          <a:solidFill>
                            <a:srgbClr val="000000"/>
                          </a:solidFill>
                          <a:latin typeface="Century Gothic"/>
                          <a:ea typeface="Century Gothic"/>
                          <a:cs typeface="Century Gothic"/>
                          <a:sym typeface="Century Gothic"/>
                        </a:rPr>
                        <a:t>Creative Writing</a:t>
                      </a:r>
                      <a:endParaRPr b="1" i="0" sz="800" u="none" cap="none" strike="noStrike">
                        <a:solidFill>
                          <a:srgbClr val="000000"/>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solidFill>
                          <a:schemeClr val="dk1"/>
                        </a:solidFill>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A Midsummer Night’s Dream</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FF99"/>
                    </a:solidFill>
                  </a:tcPr>
                </a:tc>
              </a:tr>
              <a:tr h="39692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9</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JUSTICE AND INJUSTICE</a:t>
                      </a:r>
                      <a:endParaRPr sz="11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Noughts and Crosses RSC adaptation</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A86D"/>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Empowered Voices</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Dystopian Writing</a:t>
                      </a:r>
                      <a:endParaRPr sz="800" u="none" cap="none" strike="noStrike"/>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The Outsiders</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DD9FF"/>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The Power of Voice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FF99"/>
                    </a:solidFill>
                  </a:tcPr>
                </a:tc>
              </a:tr>
            </a:tbl>
          </a:graphicData>
        </a:graphic>
      </p:graphicFrame>
      <p:sp>
        <p:nvSpPr>
          <p:cNvPr id="131" name="Google Shape;131;p1"/>
          <p:cNvSpPr/>
          <p:nvPr/>
        </p:nvSpPr>
        <p:spPr>
          <a:xfrm>
            <a:off x="3074820" y="1915349"/>
            <a:ext cx="1711126" cy="341030"/>
          </a:xfrm>
          <a:prstGeom prst="rtTriangle">
            <a:avLst/>
          </a:prstGeom>
          <a:solidFill>
            <a:srgbClr val="FFFF00"/>
          </a:solidFill>
          <a:ln cap="flat" cmpd="sng" w="12700">
            <a:solidFill>
              <a:srgbClr val="FFFF0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32" name="Google Shape;132;p1"/>
          <p:cNvSpPr txBox="1"/>
          <p:nvPr/>
        </p:nvSpPr>
        <p:spPr>
          <a:xfrm>
            <a:off x="819151" y="13613"/>
            <a:ext cx="10515600" cy="55395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200" u="sng" cap="none" strike="noStrike">
                <a:solidFill>
                  <a:srgbClr val="000000"/>
                </a:solidFill>
                <a:latin typeface="Century Gothic"/>
                <a:ea typeface="Century Gothic"/>
                <a:cs typeface="Century Gothic"/>
                <a:sym typeface="Century Gothic"/>
              </a:rPr>
              <a:t>BTHCC English Curriculum</a:t>
            </a:r>
            <a:endParaRPr b="0" i="0" sz="1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rPr b="0" i="0" lang="en-GB" sz="900" u="none" cap="none" strike="noStrike">
                <a:solidFill>
                  <a:srgbClr val="000000"/>
                </a:solidFill>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endParaRPr b="0" i="0" sz="1200" u="none" cap="none" strike="noStrike">
              <a:solidFill>
                <a:srgbClr val="000000"/>
              </a:solidFill>
              <a:latin typeface="Arial"/>
              <a:ea typeface="Arial"/>
              <a:cs typeface="Arial"/>
              <a:sym typeface="Arial"/>
            </a:endParaRPr>
          </a:p>
        </p:txBody>
      </p:sp>
      <p:sp>
        <p:nvSpPr>
          <p:cNvPr id="133" name="Google Shape;133;p1"/>
          <p:cNvSpPr/>
          <p:nvPr/>
        </p:nvSpPr>
        <p:spPr>
          <a:xfrm>
            <a:off x="3074493" y="1495869"/>
            <a:ext cx="1695635" cy="360000"/>
          </a:xfrm>
          <a:prstGeom prst="rtTriangle">
            <a:avLst/>
          </a:prstGeom>
          <a:solidFill>
            <a:srgbClr val="FFFF00"/>
          </a:solidFill>
          <a:ln cap="flat" cmpd="sng" w="12700">
            <a:solidFill>
              <a:srgbClr val="FFFF0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800" u="none" cap="none" strike="noStrike">
              <a:solidFill>
                <a:srgbClr val="FFFFFF"/>
              </a:solidFill>
              <a:latin typeface="Calibri"/>
              <a:ea typeface="Calibri"/>
              <a:cs typeface="Calibri"/>
              <a:sym typeface="Calibri"/>
            </a:endParaRPr>
          </a:p>
        </p:txBody>
      </p:sp>
      <p:sp>
        <p:nvSpPr>
          <p:cNvPr id="134" name="Google Shape;134;p1"/>
          <p:cNvSpPr/>
          <p:nvPr/>
        </p:nvSpPr>
        <p:spPr>
          <a:xfrm>
            <a:off x="4803060" y="1900536"/>
            <a:ext cx="1620000" cy="341030"/>
          </a:xfrm>
          <a:prstGeom prst="rtTriangle">
            <a:avLst/>
          </a:prstGeom>
          <a:solidFill>
            <a:srgbClr val="FFFF00"/>
          </a:solidFill>
          <a:ln cap="flat" cmpd="sng" w="12700">
            <a:solidFill>
              <a:srgbClr val="FFFF0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35" name="Google Shape;135;p1"/>
          <p:cNvSpPr/>
          <p:nvPr/>
        </p:nvSpPr>
        <p:spPr>
          <a:xfrm>
            <a:off x="4914014" y="1462068"/>
            <a:ext cx="1485926" cy="33851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Poetry from around the Globe</a:t>
            </a:r>
            <a:endParaRPr b="0" i="0" sz="1200" u="none" cap="none" strike="noStrike">
              <a:solidFill>
                <a:srgbClr val="000000"/>
              </a:solidFill>
              <a:latin typeface="Arial"/>
              <a:ea typeface="Arial"/>
              <a:cs typeface="Arial"/>
              <a:sym typeface="Arial"/>
            </a:endParaRPr>
          </a:p>
        </p:txBody>
      </p:sp>
      <p:sp>
        <p:nvSpPr>
          <p:cNvPr id="136" name="Google Shape;136;p1"/>
          <p:cNvSpPr txBox="1"/>
          <p:nvPr/>
        </p:nvSpPr>
        <p:spPr>
          <a:xfrm>
            <a:off x="2930607" y="1473269"/>
            <a:ext cx="1992200" cy="232821"/>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Campaigning for Change</a:t>
            </a:r>
            <a:endParaRPr b="1" i="0" sz="800" u="none" cap="none" strike="noStrike">
              <a:solidFill>
                <a:schemeClr val="dk1"/>
              </a:solidFill>
              <a:latin typeface="Calibri"/>
              <a:ea typeface="Calibri"/>
              <a:cs typeface="Calibri"/>
              <a:sym typeface="Calibri"/>
            </a:endParaRPr>
          </a:p>
        </p:txBody>
      </p:sp>
      <p:sp>
        <p:nvSpPr>
          <p:cNvPr id="137" name="Google Shape;137;p1"/>
          <p:cNvSpPr txBox="1"/>
          <p:nvPr/>
        </p:nvSpPr>
        <p:spPr>
          <a:xfrm>
            <a:off x="3091685" y="1847386"/>
            <a:ext cx="1733642" cy="232821"/>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Exposing Injustices</a:t>
            </a:r>
            <a:endParaRPr b="1" i="0" sz="800" u="none" cap="none" strike="noStrike">
              <a:solidFill>
                <a:schemeClr val="dk1"/>
              </a:solidFill>
              <a:latin typeface="Calibri"/>
              <a:ea typeface="Calibri"/>
              <a:cs typeface="Calibri"/>
              <a:sym typeface="Calibri"/>
            </a:endParaRPr>
          </a:p>
        </p:txBody>
      </p:sp>
      <p:sp>
        <p:nvSpPr>
          <p:cNvPr id="138" name="Google Shape;138;p1"/>
          <p:cNvSpPr/>
          <p:nvPr/>
        </p:nvSpPr>
        <p:spPr>
          <a:xfrm>
            <a:off x="9959675" y="2310481"/>
            <a:ext cx="1764000" cy="324000"/>
          </a:xfrm>
          <a:prstGeom prst="rtTriangle">
            <a:avLst/>
          </a:prstGeom>
          <a:solidFill>
            <a:srgbClr val="6DD9FF"/>
          </a:solidFill>
          <a:ln cap="flat" cmpd="sng" w="12700">
            <a:solidFill>
              <a:srgbClr val="6DD9FF"/>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39" name="Google Shape;139;p1"/>
          <p:cNvGrpSpPr/>
          <p:nvPr/>
        </p:nvGrpSpPr>
        <p:grpSpPr>
          <a:xfrm>
            <a:off x="8281202" y="2657813"/>
            <a:ext cx="1656000" cy="504000"/>
            <a:chOff x="4960090" y="3933480"/>
            <a:chExt cx="3445253" cy="450009"/>
          </a:xfrm>
        </p:grpSpPr>
        <p:sp>
          <p:nvSpPr>
            <p:cNvPr id="140" name="Google Shape;140;p1"/>
            <p:cNvSpPr/>
            <p:nvPr/>
          </p:nvSpPr>
          <p:spPr>
            <a:xfrm>
              <a:off x="4960090" y="3933489"/>
              <a:ext cx="886787" cy="450000"/>
            </a:xfrm>
            <a:prstGeom prst="rect">
              <a:avLst/>
            </a:prstGeom>
            <a:solidFill>
              <a:srgbClr val="FFA8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1" name="Google Shape;141;p1"/>
            <p:cNvSpPr/>
            <p:nvPr/>
          </p:nvSpPr>
          <p:spPr>
            <a:xfrm>
              <a:off x="5807699" y="3933485"/>
              <a:ext cx="915839" cy="450000"/>
            </a:xfrm>
            <a:prstGeom prst="rect">
              <a:avLst/>
            </a:prstGeom>
            <a:solidFill>
              <a:srgbClr val="6DD9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2" name="Google Shape;142;p1"/>
            <p:cNvSpPr/>
            <p:nvPr/>
          </p:nvSpPr>
          <p:spPr>
            <a:xfrm>
              <a:off x="6723538" y="3933485"/>
              <a:ext cx="848091" cy="450000"/>
            </a:xfrm>
            <a:prstGeom prst="rect">
              <a:avLst/>
            </a:prstGeom>
            <a:solidFill>
              <a:srgbClr val="FF61A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3" name="Google Shape;143;p1"/>
            <p:cNvSpPr/>
            <p:nvPr/>
          </p:nvSpPr>
          <p:spPr>
            <a:xfrm>
              <a:off x="7579378" y="3933480"/>
              <a:ext cx="825965" cy="450000"/>
            </a:xfrm>
            <a:prstGeom prst="rect">
              <a:avLst/>
            </a:prstGeom>
            <a:solidFill>
              <a:srgbClr val="FFFF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44" name="Google Shape;144;p1"/>
          <p:cNvSpPr txBox="1"/>
          <p:nvPr/>
        </p:nvSpPr>
        <p:spPr>
          <a:xfrm>
            <a:off x="8219649" y="2622058"/>
            <a:ext cx="1757941" cy="22399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graphicFrame>
        <p:nvGraphicFramePr>
          <p:cNvPr id="145" name="Google Shape;145;p1"/>
          <p:cNvGraphicFramePr/>
          <p:nvPr/>
        </p:nvGraphicFramePr>
        <p:xfrm>
          <a:off x="457136" y="3164669"/>
          <a:ext cx="3000000" cy="3000000"/>
        </p:xfrm>
        <a:graphic>
          <a:graphicData uri="http://schemas.openxmlformats.org/drawingml/2006/table">
            <a:tbl>
              <a:tblPr bandRow="1" firstCol="1" firstRow="1">
                <a:noFill/>
                <a:tableStyleId>{D2E92F13-9D7B-4406-B0CB-82BD0D9A84E1}</a:tableStyleId>
              </a:tblPr>
              <a:tblGrid>
                <a:gridCol w="3005500"/>
                <a:gridCol w="2975200"/>
                <a:gridCol w="2655850"/>
                <a:gridCol w="2655850"/>
              </a:tblGrid>
              <a:tr h="141850">
                <a:tc gridSpan="4">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A LEVEL ENGLISH LITERATURE</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r>
              <a:tr h="106725">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GCSE TRANSITION (PAPER 1 LITERATURE)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6600"/>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1: LITERARY GENRES - ASPECTS OF TRAGEDY (40%)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2: TEXTS AND GENRES - ELEMENTS OF CRIME WRITING (40%)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NON-EXAM ASSESSMENT - THEORY AND INDEPENDENCE (20%)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0066"/>
                    </a:solidFill>
                  </a:tcPr>
                </a:tc>
              </a:tr>
            </a:tbl>
          </a:graphicData>
        </a:graphic>
      </p:graphicFrame>
      <p:graphicFrame>
        <p:nvGraphicFramePr>
          <p:cNvPr id="146" name="Google Shape;146;p1"/>
          <p:cNvGraphicFramePr/>
          <p:nvPr/>
        </p:nvGraphicFramePr>
        <p:xfrm>
          <a:off x="457086" y="3559884"/>
          <a:ext cx="3000000" cy="3000000"/>
        </p:xfrm>
        <a:graphic>
          <a:graphicData uri="http://schemas.openxmlformats.org/drawingml/2006/table">
            <a:tbl>
              <a:tblPr bandRow="1" firstCol="1" firstRow="1">
                <a:noFill/>
                <a:tableStyleId>{D2E92F13-9D7B-4406-B0CB-82BD0D9A84E1}</a:tableStyleId>
              </a:tblPr>
              <a:tblGrid>
                <a:gridCol w="759400"/>
                <a:gridCol w="853600"/>
                <a:gridCol w="1613000"/>
                <a:gridCol w="1613000"/>
                <a:gridCol w="1613000"/>
                <a:gridCol w="1613000"/>
                <a:gridCol w="1613725"/>
                <a:gridCol w="1613725"/>
              </a:tblGrid>
              <a:tr h="85600">
                <a:tc grid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2</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4</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5</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6</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22475">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ASPECTS OF TRAGEDY</a:t>
                      </a:r>
                      <a:r>
                        <a:rPr lang="en-GB" sz="800" u="none" cap="none" strike="noStrike">
                          <a:solidFill>
                            <a:schemeClr val="dk1"/>
                          </a:solidFill>
                          <a:latin typeface="Century Gothic"/>
                          <a:ea typeface="Century Gothic"/>
                          <a:cs typeface="Century Gothic"/>
                          <a:sym typeface="Century Gothic"/>
                        </a:rPr>
                        <a:t> &amp; CRIME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a:t>
                      </a:r>
                      <a:endParaRPr b="1"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Bridging unit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6600"/>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Brighton Rock</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Brighton Rock</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Rime of the Ancient Mariner</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Non- Exam Assessment: Theory and independence</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0066"/>
                    </a:solidFill>
                  </a:tcPr>
                </a:tc>
              </a:tr>
              <a:tr h="190400">
                <a:tc vMerge="1"/>
                <a:tc>
                  <a:txBody>
                    <a:bodyPr/>
                    <a:lstStyle/>
                    <a:p>
                      <a:pPr indent="0" lvl="0" marL="0" marR="0" rtl="0" algn="ctr">
                        <a:lnSpc>
                          <a:spcPct val="100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Death of a Salesman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Death of a Salesman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Keats collection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vMerge="1"/>
              </a:tr>
              <a:tr h="187725">
                <a:tc rowSpan="3">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13</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ELEMENTS OF CRIME WRITING</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 </a:t>
                      </a:r>
                      <a:endParaRPr sz="800" u="none" cap="none" strike="noStrike"/>
                    </a:p>
                    <a:p>
                      <a:pPr indent="0" lvl="0" marL="0" marR="0" rtl="0" algn="ctr">
                        <a:lnSpc>
                          <a:spcPct val="107000"/>
                        </a:lnSpc>
                        <a:spcBef>
                          <a:spcPts val="0"/>
                        </a:spcBef>
                        <a:spcAft>
                          <a:spcPts val="0"/>
                        </a:spcAft>
                        <a:buClr>
                          <a:srgbClr val="000000"/>
                        </a:buClr>
                        <a:buSzPts val="14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a:t>
                      </a:r>
                      <a:endParaRPr b="1"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0066"/>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Atonement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Atonement</a:t>
                      </a:r>
                      <a:endParaRPr sz="800" u="none" cap="none" strike="noStrike"/>
                    </a:p>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r>
              <a:tr h="20390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Othello</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vMerge="1"/>
              </a:tr>
              <a:tr h="20390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0066"/>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Unseen Crime Writing</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Othello Extract Analysis</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rgbClr val="000000"/>
                        </a:buClr>
                        <a:buSzPts val="800"/>
                        <a:buFont typeface="Arial"/>
                        <a:buNone/>
                      </a:pPr>
                      <a:r>
                        <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FF99"/>
                    </a:solidFill>
                  </a:tcPr>
                </a:tc>
                <a:tc>
                  <a:txBody>
                    <a:bodyPr/>
                    <a:lstStyle/>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r>
            </a:tbl>
          </a:graphicData>
        </a:graphic>
      </p:graphicFrame>
      <p:sp>
        <p:nvSpPr>
          <p:cNvPr id="147" name="Google Shape;147;p1"/>
          <p:cNvSpPr txBox="1"/>
          <p:nvPr/>
        </p:nvSpPr>
        <p:spPr>
          <a:xfrm>
            <a:off x="9900905" y="2230951"/>
            <a:ext cx="1917290" cy="213456"/>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graphicFrame>
        <p:nvGraphicFramePr>
          <p:cNvPr id="148" name="Google Shape;148;p1"/>
          <p:cNvGraphicFramePr/>
          <p:nvPr/>
        </p:nvGraphicFramePr>
        <p:xfrm>
          <a:off x="457086" y="4928910"/>
          <a:ext cx="3000000" cy="3000000"/>
        </p:xfrm>
        <a:graphic>
          <a:graphicData uri="http://schemas.openxmlformats.org/drawingml/2006/table">
            <a:tbl>
              <a:tblPr>
                <a:noFill/>
                <a:tableStyleId>{93D1A190-61E8-49D4-BEF8-0F73E6F7199E}</a:tableStyleId>
              </a:tblPr>
              <a:tblGrid>
                <a:gridCol w="3005500"/>
                <a:gridCol w="2975200"/>
                <a:gridCol w="2655850"/>
                <a:gridCol w="2655850"/>
              </a:tblGrid>
              <a:tr h="63825">
                <a:tc gridSpan="4">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solidFill>
                            <a:schemeClr val="dk1"/>
                          </a:solidFill>
                          <a:latin typeface="Century Gothic"/>
                          <a:ea typeface="Century Gothic"/>
                          <a:cs typeface="Century Gothic"/>
                          <a:sym typeface="Century Gothic"/>
                        </a:rPr>
                        <a:t>A LEVEL ENGLISH LANGUAGE</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r>
              <a:tr h="209100">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GCSE TRANSITION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AD706"/>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1: Language, the individual and society (40%)</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2: Language diversity and change (40%)</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NON-EXAM ASSESSMENT – Language in Action(20%)</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99"/>
                    </a:solidFill>
                  </a:tcPr>
                </a:tc>
              </a:tr>
            </a:tbl>
          </a:graphicData>
        </a:graphic>
      </p:graphicFrame>
      <p:graphicFrame>
        <p:nvGraphicFramePr>
          <p:cNvPr id="149" name="Google Shape;149;p1"/>
          <p:cNvGraphicFramePr/>
          <p:nvPr/>
        </p:nvGraphicFramePr>
        <p:xfrm>
          <a:off x="447254" y="5297902"/>
          <a:ext cx="3000000" cy="3000000"/>
        </p:xfrm>
        <a:graphic>
          <a:graphicData uri="http://schemas.openxmlformats.org/drawingml/2006/table">
            <a:tbl>
              <a:tblPr>
                <a:noFill/>
                <a:tableStyleId>{93D1A190-61E8-49D4-BEF8-0F73E6F7199E}</a:tableStyleId>
              </a:tblPr>
              <a:tblGrid>
                <a:gridCol w="759400"/>
                <a:gridCol w="853600"/>
                <a:gridCol w="1613000"/>
                <a:gridCol w="1613000"/>
                <a:gridCol w="1613000"/>
                <a:gridCol w="1613000"/>
                <a:gridCol w="1613725"/>
                <a:gridCol w="1613725"/>
              </a:tblGrid>
              <a:tr h="101700">
                <a:tc grid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2</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4</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5</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6</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130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THE POWER AND IMPACT OF LANGUAGE</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Bridging Unit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AD706"/>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Textual Variations and Representations</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 Comparison</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 Comparison</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 Original Writing</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99"/>
                    </a:solidFill>
                  </a:tcPr>
                </a:tc>
              </a:tr>
              <a:tr h="34185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Change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Change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Gender</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chemeClr val="dk1"/>
                        </a:buClr>
                        <a:buSzPts val="1400"/>
                        <a:buFont typeface="Arial"/>
                        <a:buNone/>
                      </a:pPr>
                      <a:r>
                        <a:rPr b="1" lang="en-GB" sz="800" u="none" cap="none" strike="noStrike">
                          <a:solidFill>
                            <a:schemeClr val="dk1"/>
                          </a:solidFill>
                          <a:latin typeface="Century Gothic"/>
                          <a:ea typeface="Century Gothic"/>
                          <a:cs typeface="Century Gothic"/>
                          <a:sym typeface="Century Gothic"/>
                        </a:rPr>
                        <a:t>Occupation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0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NEA: Language Investigation</a:t>
                      </a:r>
                      <a:endParaRPr sz="800" u="none" cap="none" strike="noStrike"/>
                    </a:p>
                    <a:p>
                      <a:pPr indent="0" lvl="0" marL="0" marR="0" rtl="0" algn="ctr">
                        <a:lnSpc>
                          <a:spcPct val="100000"/>
                        </a:lnSpc>
                        <a:spcBef>
                          <a:spcPts val="0"/>
                        </a:spcBef>
                        <a:spcAft>
                          <a:spcPts val="0"/>
                        </a:spcAft>
                        <a:buClr>
                          <a:srgbClr val="000000"/>
                        </a:buClr>
                        <a:buSzPts val="800"/>
                        <a:buFont typeface="Arial"/>
                        <a:buNone/>
                      </a:pPr>
                      <a:r>
                        <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99"/>
                    </a:solidFill>
                  </a:tcPr>
                </a:tc>
              </a:tr>
              <a:tr h="32375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13</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THE POWER AND IMPACT OF LANGUAGE</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latin typeface="Century Gothic"/>
                          <a:ea typeface="Century Gothic"/>
                          <a:cs typeface="Century Gothic"/>
                          <a:sym typeface="Century Gothic"/>
                        </a:rPr>
                        <a:t>NEA: Original Writing &amp; Y12 Retrieval</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99"/>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Child Language Acquisition: Spoken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Child Language Acquisition: Written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Pre-21st Century Texts</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Paper 1 </a:t>
                      </a:r>
                      <a:r>
                        <a:rPr b="1" i="0" lang="en-GB" sz="800" u="none" cap="none" strike="noStrike">
                          <a:solidFill>
                            <a:srgbClr val="000000"/>
                          </a:solidFill>
                          <a:latin typeface="Century Gothic"/>
                          <a:ea typeface="Century Gothic"/>
                          <a:cs typeface="Century Gothic"/>
                          <a:sym typeface="Century Gothic"/>
                        </a:rPr>
                        <a:t>Response practice and QLA</a:t>
                      </a:r>
                      <a:endParaRPr sz="1400" u="none" cap="none" strike="noStrike"/>
                    </a:p>
                    <a:p>
                      <a:pPr indent="0" lvl="0" marL="0" marR="0" rtl="0" algn="ctr">
                        <a:lnSpc>
                          <a:spcPct val="107000"/>
                        </a:lnSpc>
                        <a:spcBef>
                          <a:spcPts val="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64EE85"/>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FBFBF"/>
                    </a:solidFill>
                  </a:tcPr>
                </a:tc>
              </a:tr>
              <a:tr h="32375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Y12 Retrieval and Introduction to Investigation NEA</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99"/>
                    </a:solidFill>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Accent and Dialect &amp; World English/Ethnicity</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Sociolect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Discourses: Paper 2 Q3</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Paper 2 </a:t>
                      </a:r>
                      <a:r>
                        <a:rPr b="1" i="0" lang="en-GB" sz="800" u="none" cap="none" strike="noStrike">
                          <a:solidFill>
                            <a:srgbClr val="000000"/>
                          </a:solidFill>
                          <a:latin typeface="Century Gothic"/>
                          <a:ea typeface="Century Gothic"/>
                          <a:cs typeface="Century Gothic"/>
                          <a:sym typeface="Century Gothic"/>
                        </a:rPr>
                        <a:t>Response practice and QLA</a:t>
                      </a:r>
                      <a:endParaRPr sz="1400" u="none" cap="none" strike="noStrike"/>
                    </a:p>
                    <a:p>
                      <a:pPr indent="0" lvl="0" marL="0" marR="0" rtl="0" algn="ctr">
                        <a:lnSpc>
                          <a:spcPct val="107000"/>
                        </a:lnSpc>
                        <a:spcBef>
                          <a:spcPts val="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CACFE"/>
                    </a:solidFill>
                  </a:tcPr>
                </a:tc>
                <a:tc vMerge="1"/>
              </a:tr>
            </a:tbl>
          </a:graphicData>
        </a:graphic>
      </p:graphicFrame>
      <p:pic>
        <p:nvPicPr>
          <p:cNvPr descr="Blessed Thomas Holford Catholic College - Home | Facebook" id="150" name="Google Shape;150;p1"/>
          <p:cNvPicPr preferRelativeResize="0"/>
          <p:nvPr/>
        </p:nvPicPr>
        <p:blipFill rotWithShape="1">
          <a:blip r:embed="rId3">
            <a:alphaModFix/>
          </a:blip>
          <a:srcRect b="0" l="0" r="0" t="0"/>
          <a:stretch/>
        </p:blipFill>
        <p:spPr>
          <a:xfrm>
            <a:off x="11543057" y="24342"/>
            <a:ext cx="550275" cy="528647"/>
          </a:xfrm>
          <a:prstGeom prst="rect">
            <a:avLst/>
          </a:prstGeom>
          <a:noFill/>
          <a:ln>
            <a:noFill/>
          </a:ln>
        </p:spPr>
      </p:pic>
      <p:grpSp>
        <p:nvGrpSpPr>
          <p:cNvPr id="151" name="Google Shape;151;p1"/>
          <p:cNvGrpSpPr/>
          <p:nvPr/>
        </p:nvGrpSpPr>
        <p:grpSpPr>
          <a:xfrm>
            <a:off x="3074540" y="1107185"/>
            <a:ext cx="3363098" cy="362757"/>
            <a:chOff x="4960090" y="3930049"/>
            <a:chExt cx="3460334" cy="453446"/>
          </a:xfrm>
        </p:grpSpPr>
        <p:sp>
          <p:nvSpPr>
            <p:cNvPr id="152" name="Google Shape;152;p1"/>
            <p:cNvSpPr/>
            <p:nvPr/>
          </p:nvSpPr>
          <p:spPr>
            <a:xfrm>
              <a:off x="4960090" y="3930049"/>
              <a:ext cx="1241100" cy="450000"/>
            </a:xfrm>
            <a:prstGeom prst="rect">
              <a:avLst/>
            </a:prstGeom>
            <a:solidFill>
              <a:srgbClr val="FFA8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3" name="Google Shape;153;p1"/>
            <p:cNvSpPr/>
            <p:nvPr/>
          </p:nvSpPr>
          <p:spPr>
            <a:xfrm>
              <a:off x="6089135" y="3933496"/>
              <a:ext cx="1241100" cy="450000"/>
            </a:xfrm>
            <a:prstGeom prst="rect">
              <a:avLst/>
            </a:prstGeom>
            <a:solidFill>
              <a:srgbClr val="6DD9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4" name="Google Shape;154;p1"/>
            <p:cNvSpPr/>
            <p:nvPr/>
          </p:nvSpPr>
          <p:spPr>
            <a:xfrm>
              <a:off x="7330224" y="3933496"/>
              <a:ext cx="1090200" cy="450000"/>
            </a:xfrm>
            <a:prstGeom prst="rect">
              <a:avLst/>
            </a:prstGeom>
            <a:solidFill>
              <a:srgbClr val="64EE8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55" name="Google Shape;155;p1"/>
          <p:cNvSpPr txBox="1"/>
          <p:nvPr/>
        </p:nvSpPr>
        <p:spPr>
          <a:xfrm>
            <a:off x="3263288" y="1068754"/>
            <a:ext cx="3000000" cy="439500"/>
          </a:xfrm>
          <a:prstGeom prst="rect">
            <a:avLst/>
          </a:prstGeom>
          <a:noFill/>
          <a:ln>
            <a:noFill/>
          </a:ln>
        </p:spPr>
        <p:txBody>
          <a:bodyPr anchorCtr="0" anchor="t" bIns="91425" lIns="91425" spcFirstLastPara="1" rIns="91425" wrap="square" tIns="91425">
            <a:spAutoFit/>
          </a:bodyPr>
          <a:lstStyle/>
          <a:p>
            <a:pPr indent="0" lvl="0" marL="0" rtl="0" algn="ctr">
              <a:lnSpc>
                <a:spcPct val="107000"/>
              </a:lnSpc>
              <a:spcBef>
                <a:spcPts val="0"/>
              </a:spcBef>
              <a:spcAft>
                <a:spcPts val="0"/>
              </a:spcAft>
              <a:buNone/>
            </a:pPr>
            <a:r>
              <a:rPr b="1" lang="en-GB" sz="800">
                <a:solidFill>
                  <a:schemeClr val="dk1"/>
                </a:solidFill>
                <a:latin typeface="Century Gothic"/>
                <a:ea typeface="Century Gothic"/>
                <a:cs typeface="Century Gothic"/>
                <a:sym typeface="Century Gothic"/>
              </a:rPr>
              <a:t>Convince, Compet and Charm</a:t>
            </a:r>
            <a:endParaRPr b="1" sz="800">
              <a:solidFill>
                <a:schemeClr val="dk1"/>
              </a:solidFill>
              <a:latin typeface="Century Gothic"/>
              <a:ea typeface="Century Gothic"/>
              <a:cs typeface="Century Gothic"/>
              <a:sym typeface="Century Gothic"/>
            </a:endParaRPr>
          </a:p>
          <a:p>
            <a:pPr indent="0" lvl="0" marL="0" rtl="0" algn="ctr">
              <a:lnSpc>
                <a:spcPct val="107000"/>
              </a:lnSpc>
              <a:spcBef>
                <a:spcPts val="0"/>
              </a:spcBef>
              <a:spcAft>
                <a:spcPts val="0"/>
              </a:spcAft>
              <a:buNone/>
            </a:pPr>
            <a:r>
              <a:rPr b="1" lang="en-GB" sz="800">
                <a:solidFill>
                  <a:schemeClr val="dk1"/>
                </a:solidFill>
                <a:latin typeface="Century Gothic"/>
                <a:ea typeface="Century Gothic"/>
                <a:cs typeface="Century Gothic"/>
                <a:sym typeface="Century Gothic"/>
              </a:rPr>
              <a:t>A study of ‘Cirque du Freak’ and persuasive letter writing</a:t>
            </a:r>
            <a:endParaRPr/>
          </a:p>
        </p:txBody>
      </p:sp>
      <p:grpSp>
        <p:nvGrpSpPr>
          <p:cNvPr id="156" name="Google Shape;156;p1"/>
          <p:cNvGrpSpPr/>
          <p:nvPr/>
        </p:nvGrpSpPr>
        <p:grpSpPr>
          <a:xfrm>
            <a:off x="6459286" y="1112469"/>
            <a:ext cx="3468293" cy="362757"/>
            <a:chOff x="4960090" y="3930049"/>
            <a:chExt cx="3460334" cy="453446"/>
          </a:xfrm>
        </p:grpSpPr>
        <p:sp>
          <p:nvSpPr>
            <p:cNvPr id="157" name="Google Shape;157;p1"/>
            <p:cNvSpPr/>
            <p:nvPr/>
          </p:nvSpPr>
          <p:spPr>
            <a:xfrm>
              <a:off x="4960090" y="3930049"/>
              <a:ext cx="1241100" cy="450000"/>
            </a:xfrm>
            <a:prstGeom prst="rect">
              <a:avLst/>
            </a:prstGeom>
            <a:solidFill>
              <a:srgbClr val="FFFF00"/>
            </a:solidFill>
            <a:ln cap="flat" cmpd="sng" w="9525">
              <a:solidFill>
                <a:srgbClr val="FFFF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8" name="Google Shape;158;p1"/>
            <p:cNvSpPr/>
            <p:nvPr/>
          </p:nvSpPr>
          <p:spPr>
            <a:xfrm>
              <a:off x="6089135" y="3933496"/>
              <a:ext cx="1241100" cy="450000"/>
            </a:xfrm>
            <a:prstGeom prst="rect">
              <a:avLst/>
            </a:prstGeom>
            <a:solidFill>
              <a:srgbClr val="6DD9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9" name="Google Shape;159;p1"/>
            <p:cNvSpPr/>
            <p:nvPr/>
          </p:nvSpPr>
          <p:spPr>
            <a:xfrm>
              <a:off x="7330224" y="3933496"/>
              <a:ext cx="1090200" cy="450000"/>
            </a:xfrm>
            <a:prstGeom prst="rect">
              <a:avLst/>
            </a:prstGeom>
            <a:solidFill>
              <a:srgbClr val="64EE8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60" name="Google Shape;160;p1"/>
          <p:cNvSpPr txBox="1"/>
          <p:nvPr/>
        </p:nvSpPr>
        <p:spPr>
          <a:xfrm>
            <a:off x="6693425" y="1074100"/>
            <a:ext cx="3000000" cy="439500"/>
          </a:xfrm>
          <a:prstGeom prst="rect">
            <a:avLst/>
          </a:prstGeom>
          <a:noFill/>
          <a:ln>
            <a:noFill/>
          </a:ln>
        </p:spPr>
        <p:txBody>
          <a:bodyPr anchorCtr="0" anchor="t" bIns="91425" lIns="91425" spcFirstLastPara="1" rIns="91425" wrap="square" tIns="91425">
            <a:spAutoFit/>
          </a:bodyPr>
          <a:lstStyle/>
          <a:p>
            <a:pPr indent="0" lvl="0" marL="0" rtl="0" algn="ctr">
              <a:lnSpc>
                <a:spcPct val="107000"/>
              </a:lnSpc>
              <a:spcBef>
                <a:spcPts val="0"/>
              </a:spcBef>
              <a:spcAft>
                <a:spcPts val="0"/>
              </a:spcAft>
              <a:buNone/>
            </a:pPr>
            <a:r>
              <a:rPr b="1" lang="en-GB" sz="800">
                <a:solidFill>
                  <a:schemeClr val="dk1"/>
                </a:solidFill>
                <a:latin typeface="Century Gothic"/>
                <a:ea typeface="Century Gothic"/>
                <a:cs typeface="Century Gothic"/>
                <a:sym typeface="Century Gothic"/>
              </a:rPr>
              <a:t>Character and Identity </a:t>
            </a:r>
            <a:endParaRPr b="1" sz="800">
              <a:solidFill>
                <a:schemeClr val="dk1"/>
              </a:solidFill>
              <a:latin typeface="Century Gothic"/>
              <a:ea typeface="Century Gothic"/>
              <a:cs typeface="Century Gothic"/>
              <a:sym typeface="Century Gothic"/>
            </a:endParaRPr>
          </a:p>
          <a:p>
            <a:pPr indent="0" lvl="0" marL="0" rtl="0" algn="ctr">
              <a:lnSpc>
                <a:spcPct val="107000"/>
              </a:lnSpc>
              <a:spcBef>
                <a:spcPts val="0"/>
              </a:spcBef>
              <a:spcAft>
                <a:spcPts val="0"/>
              </a:spcAft>
              <a:buNone/>
            </a:pPr>
            <a:r>
              <a:rPr b="1" lang="en-GB" sz="800">
                <a:solidFill>
                  <a:schemeClr val="dk1"/>
                </a:solidFill>
                <a:latin typeface="Century Gothic"/>
                <a:ea typeface="Century Gothic"/>
                <a:cs typeface="Century Gothic"/>
                <a:sym typeface="Century Gothic"/>
              </a:rPr>
              <a:t>A study of ‘Romeo and Juliet’ and Identity Poetry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9"/>
          <p:cNvSpPr txBox="1"/>
          <p:nvPr>
            <p:ph type="title"/>
          </p:nvPr>
        </p:nvSpPr>
        <p:spPr>
          <a:xfrm>
            <a:off x="155926" y="320250"/>
            <a:ext cx="5837100" cy="7044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1556"/>
              <a:buFont typeface="Century Gothic"/>
              <a:buNone/>
            </a:pPr>
            <a:r>
              <a:rPr b="1" lang="en-GB" sz="1400" u="sng">
                <a:latin typeface="Century Gothic"/>
                <a:ea typeface="Century Gothic"/>
                <a:cs typeface="Century Gothic"/>
                <a:sym typeface="Century Gothic"/>
              </a:rPr>
              <a:t>Y7 English at BTHCC – Heroes and Villains</a:t>
            </a:r>
            <a:br>
              <a:rPr b="1" lang="en-GB" sz="1400" u="sng">
                <a:latin typeface="Century Gothic"/>
                <a:ea typeface="Century Gothic"/>
                <a:cs typeface="Century Gothic"/>
                <a:sym typeface="Century Gothic"/>
              </a:rPr>
            </a:br>
            <a:r>
              <a:rPr i="1" lang="en-GB" sz="900">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br>
              <a:rPr i="1" lang="en-GB" sz="900">
                <a:latin typeface="Century Gothic"/>
                <a:ea typeface="Century Gothic"/>
                <a:cs typeface="Century Gothic"/>
                <a:sym typeface="Century Gothic"/>
              </a:rPr>
            </a:br>
            <a:endParaRPr i="1" sz="3600"/>
          </a:p>
        </p:txBody>
      </p:sp>
      <p:graphicFrame>
        <p:nvGraphicFramePr>
          <p:cNvPr id="166" name="Google Shape;166;p9"/>
          <p:cNvGraphicFramePr/>
          <p:nvPr/>
        </p:nvGraphicFramePr>
        <p:xfrm>
          <a:off x="160162" y="4516980"/>
          <a:ext cx="3000000" cy="3000000"/>
        </p:xfrm>
        <a:graphic>
          <a:graphicData uri="http://schemas.openxmlformats.org/drawingml/2006/table">
            <a:tbl>
              <a:tblPr>
                <a:noFill/>
                <a:tableStyleId>{93D1A190-61E8-49D4-BEF8-0F73E6F7199E}</a:tableStyleId>
              </a:tblPr>
              <a:tblGrid>
                <a:gridCol w="1759075"/>
                <a:gridCol w="2657325"/>
                <a:gridCol w="1416500"/>
              </a:tblGrid>
              <a:tr h="88900">
                <a:tc gridSpan="3">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End points</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88900">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Reading </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Writing</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Oracy</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388500">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1. Showing an understanding of the text and selecting evidence</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2. Exploring meanings of methods.</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3. Analysing effects of texts.</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4. Exploring the purpose of a text</a:t>
                      </a:r>
                      <a:endParaRPr sz="7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5. Planning and editing writing effectively.</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6. Writing engaging and purposeful texts.</a:t>
                      </a:r>
                      <a:endParaRPr sz="7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7. Structuring written work clearly</a:t>
                      </a:r>
                      <a:endParaRPr sz="7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8. Accuracy of spelling and punctuation</a:t>
                      </a:r>
                      <a:endParaRPr sz="7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9.Clearly expressing views vocally.</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10.Communicating with classmates confidently.</a:t>
                      </a:r>
                      <a:endParaRPr sz="7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pic>
        <p:nvPicPr>
          <p:cNvPr id="167" name="Google Shape;167;p9"/>
          <p:cNvPicPr preferRelativeResize="0"/>
          <p:nvPr/>
        </p:nvPicPr>
        <p:blipFill rotWithShape="1">
          <a:blip r:embed="rId3">
            <a:alphaModFix/>
          </a:blip>
          <a:srcRect b="0" l="0" r="0" t="0"/>
          <a:stretch/>
        </p:blipFill>
        <p:spPr>
          <a:xfrm>
            <a:off x="4416552" y="3401568"/>
            <a:ext cx="1493016" cy="456158"/>
          </a:xfrm>
          <a:prstGeom prst="rect">
            <a:avLst/>
          </a:prstGeom>
          <a:noFill/>
          <a:ln>
            <a:noFill/>
          </a:ln>
        </p:spPr>
      </p:pic>
      <p:sp>
        <p:nvSpPr>
          <p:cNvPr id="168" name="Google Shape;168;p9"/>
          <p:cNvSpPr txBox="1"/>
          <p:nvPr/>
        </p:nvSpPr>
        <p:spPr>
          <a:xfrm>
            <a:off x="31123" y="1509470"/>
            <a:ext cx="5873700" cy="831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t/>
            </a:r>
            <a:endParaRPr b="0" i="0" sz="8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sng" cap="none" strike="noStrike">
                <a:solidFill>
                  <a:srgbClr val="000000"/>
                </a:solidFill>
                <a:latin typeface="Century Gothic"/>
                <a:ea typeface="Century Gothic"/>
                <a:cs typeface="Century Gothic"/>
                <a:sym typeface="Century Gothic"/>
              </a:rPr>
              <a:t> </a:t>
            </a:r>
            <a:r>
              <a:rPr b="1" i="0" lang="en-GB" sz="800" u="sng" cap="none" strike="noStrike">
                <a:solidFill>
                  <a:srgbClr val="000000"/>
                </a:solidFill>
                <a:latin typeface="Century Gothic"/>
                <a:ea typeface="Century Gothic"/>
                <a:cs typeface="Century Gothic"/>
                <a:sym typeface="Century Gothic"/>
              </a:rPr>
              <a:t>Year 7 reading suggestions  </a:t>
            </a:r>
            <a:endParaRPr b="0" i="0" sz="800" u="sng"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8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Want to join our </a:t>
            </a:r>
            <a:r>
              <a:rPr b="1" i="0" lang="en-GB" sz="800" u="none" cap="none" strike="noStrike">
                <a:solidFill>
                  <a:schemeClr val="dk1"/>
                </a:solidFill>
                <a:latin typeface="Century Gothic"/>
                <a:ea typeface="Century Gothic"/>
                <a:cs typeface="Century Gothic"/>
                <a:sym typeface="Century Gothic"/>
              </a:rPr>
              <a:t>Millionaire’s Club? </a:t>
            </a:r>
            <a:r>
              <a:rPr b="0" i="0" lang="en-GB" sz="8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800" u="none" cap="none" strike="noStrike">
                <a:solidFill>
                  <a:schemeClr val="dk1"/>
                </a:solidFill>
                <a:latin typeface="Century Gothic"/>
                <a:ea typeface="Century Gothic"/>
                <a:cs typeface="Century Gothic"/>
                <a:sym typeface="Century Gothic"/>
              </a:rPr>
              <a:t>word rich </a:t>
            </a:r>
            <a:r>
              <a:rPr b="0" i="0" lang="en-GB" sz="800" u="none" cap="none" strike="noStrike">
                <a:solidFill>
                  <a:schemeClr val="dk1"/>
                </a:solidFill>
                <a:latin typeface="Century Gothic"/>
                <a:ea typeface="Century Gothic"/>
                <a:cs typeface="Century Gothic"/>
                <a:sym typeface="Century Gothic"/>
              </a:rPr>
              <a:t>by </a:t>
            </a:r>
            <a:r>
              <a:rPr b="1" i="0" lang="en-GB" sz="800" u="none" cap="none" strike="noStrike">
                <a:solidFill>
                  <a:schemeClr val="dk1"/>
                </a:solidFill>
                <a:latin typeface="Century Gothic"/>
                <a:ea typeface="Century Gothic"/>
                <a:cs typeface="Century Gothic"/>
                <a:sym typeface="Century Gothic"/>
              </a:rPr>
              <a:t>reading 1 million words </a:t>
            </a:r>
            <a:r>
              <a:rPr b="0" i="0" lang="en-GB" sz="800" u="none" cap="none" strike="noStrike">
                <a:solidFill>
                  <a:schemeClr val="dk1"/>
                </a:solidFill>
                <a:latin typeface="Century Gothic"/>
                <a:ea typeface="Century Gothic"/>
                <a:cs typeface="Century Gothic"/>
                <a:sym typeface="Century Gothic"/>
              </a:rPr>
              <a:t>☺ </a:t>
            </a:r>
            <a:endParaRPr b="0" i="0" sz="800" u="none" cap="none" strike="noStrike">
              <a:solidFill>
                <a:schemeClr val="dk1"/>
              </a:solidFill>
              <a:latin typeface="Century Gothic"/>
              <a:ea typeface="Century Gothic"/>
              <a:cs typeface="Century Gothic"/>
              <a:sym typeface="Century Gothic"/>
            </a:endParaRPr>
          </a:p>
        </p:txBody>
      </p:sp>
      <p:sp>
        <p:nvSpPr>
          <p:cNvPr id="169" name="Google Shape;169;p9"/>
          <p:cNvSpPr txBox="1"/>
          <p:nvPr/>
        </p:nvSpPr>
        <p:spPr>
          <a:xfrm>
            <a:off x="141590" y="3896234"/>
            <a:ext cx="5735100" cy="415458"/>
          </a:xfrm>
          <a:prstGeom prst="rect">
            <a:avLst/>
          </a:prstGeom>
          <a:noFill/>
          <a:ln cap="flat" cmpd="sng" w="9525">
            <a:solidFill>
              <a:schemeClr val="dk1"/>
            </a:solidFill>
            <a:prstDash val="dash"/>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a:t>
            </a:r>
            <a:r>
              <a:rPr b="1" i="0" lang="en-GB" sz="700" u="none" cap="none" strike="noStrike">
                <a:solidFill>
                  <a:srgbClr val="000000"/>
                </a:solidFill>
                <a:latin typeface="Century Gothic"/>
                <a:ea typeface="Century Gothic"/>
                <a:cs typeface="Century Gothic"/>
                <a:sym typeface="Century Gothic"/>
              </a:rPr>
              <a:t>Books marked with an asterisks (*) would be suitable for reluctant readers. </a:t>
            </a:r>
            <a:endParaRPr b="0" i="0"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700" u="none" cap="none" strike="noStrike">
              <a:solidFill>
                <a:schemeClr val="dk1"/>
              </a:solidFill>
              <a:latin typeface="Century Gothic"/>
              <a:ea typeface="Century Gothic"/>
              <a:cs typeface="Century Gothic"/>
              <a:sym typeface="Century Gothic"/>
            </a:endParaRPr>
          </a:p>
        </p:txBody>
      </p:sp>
      <p:sp>
        <p:nvSpPr>
          <p:cNvPr id="170" name="Google Shape;170;p9"/>
          <p:cNvSpPr txBox="1"/>
          <p:nvPr/>
        </p:nvSpPr>
        <p:spPr>
          <a:xfrm>
            <a:off x="257905" y="4319865"/>
            <a:ext cx="5746500" cy="21540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*Please see your teacher for a comprehensive list of recommendations as this is not an exhaustive list. </a:t>
            </a:r>
            <a:endParaRPr b="0" i="0" sz="800" u="none" cap="none" strike="noStrike">
              <a:solidFill>
                <a:schemeClr val="dk1"/>
              </a:solidFill>
              <a:latin typeface="Century Gothic"/>
              <a:ea typeface="Century Gothic"/>
              <a:cs typeface="Century Gothic"/>
              <a:sym typeface="Century Gothic"/>
            </a:endParaRPr>
          </a:p>
        </p:txBody>
      </p:sp>
      <p:sp>
        <p:nvSpPr>
          <p:cNvPr id="171" name="Google Shape;171;p9"/>
          <p:cNvSpPr txBox="1"/>
          <p:nvPr/>
        </p:nvSpPr>
        <p:spPr>
          <a:xfrm>
            <a:off x="31123" y="2251666"/>
            <a:ext cx="5735100" cy="1723800"/>
          </a:xfrm>
          <a:prstGeom prst="rect">
            <a:avLst/>
          </a:prstGeom>
          <a:noFill/>
          <a:ln>
            <a:noFill/>
          </a:ln>
        </p:spPr>
        <p:txBody>
          <a:bodyPr anchorCtr="0" anchor="t" bIns="91425" lIns="91425" spcFirstLastPara="1" rIns="91425" wrap="square" tIns="91425">
            <a:spAutoFit/>
          </a:bodyPr>
          <a:lstStyle/>
          <a:p>
            <a:pPr indent="-292100" lvl="0" marL="457200" marR="0" rtl="0" algn="l">
              <a:lnSpc>
                <a:spcPct val="100000"/>
              </a:lnSpc>
              <a:spcBef>
                <a:spcPts val="120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Ghost Boys by Jewell Parker Rhodes*</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Trash by Andy Mulligan*</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Kerb Stain Boys by Alex Wheatle</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Clockwork by Phillip Pullman</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A Monster Calls by Patrick Ness</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Percy Jackson and the Lightning Thief by Rick Riordan</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We are Power: How Nonviolent Activism Changes the World by Todd Hasak-Lowry*</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A House Without Walls by Elizabeth Laird</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highlight>
                  <a:srgbClr val="FFFFFF"/>
                </a:highlight>
                <a:latin typeface="Century Gothic"/>
                <a:ea typeface="Century Gothic"/>
                <a:cs typeface="Century Gothic"/>
                <a:sym typeface="Century Gothic"/>
              </a:rPr>
              <a:t>You Are a Champion: How to Be the Best You Can Be by Marcus Rashford</a:t>
            </a:r>
            <a:endParaRPr b="0" i="0" sz="700" u="none" cap="none" strike="noStrike">
              <a:solidFill>
                <a:schemeClr val="dk1"/>
              </a:solidFill>
              <a:highlight>
                <a:srgbClr val="FFFFFF"/>
              </a:highlight>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Chronicles of Narnia by C.S. Lewis</a:t>
            </a:r>
            <a:endParaRPr b="0" i="0" sz="700" u="none" cap="none" strike="noStrike">
              <a:solidFill>
                <a:schemeClr val="dk1"/>
              </a:solidFill>
              <a:latin typeface="Century Gothic"/>
              <a:ea typeface="Century Gothic"/>
              <a:cs typeface="Century Gothic"/>
              <a:sym typeface="Century Gothic"/>
            </a:endParaRPr>
          </a:p>
        </p:txBody>
      </p:sp>
      <p:graphicFrame>
        <p:nvGraphicFramePr>
          <p:cNvPr id="172" name="Google Shape;172;p9"/>
          <p:cNvGraphicFramePr/>
          <p:nvPr/>
        </p:nvGraphicFramePr>
        <p:xfrm>
          <a:off x="141590" y="5526061"/>
          <a:ext cx="3000000" cy="3000000"/>
        </p:xfrm>
        <a:graphic>
          <a:graphicData uri="http://schemas.openxmlformats.org/drawingml/2006/table">
            <a:tbl>
              <a:tblPr bandRow="1" firstCol="1" firstRow="1">
                <a:noFill/>
                <a:tableStyleId>{D2E92F13-9D7B-4406-B0CB-82BD0D9A84E1}</a:tableStyleId>
              </a:tblPr>
              <a:tblGrid>
                <a:gridCol w="699650"/>
                <a:gridCol w="5163150"/>
              </a:tblGrid>
              <a:tr h="66150">
                <a:tc gridSpan="2">
                  <a:txBody>
                    <a:bodyPr/>
                    <a:lstStyle/>
                    <a:p>
                      <a:pPr indent="0" lvl="0" marL="0" marR="0" rtl="0" algn="ctr">
                        <a:lnSpc>
                          <a:spcPct val="105000"/>
                        </a:lnSpc>
                        <a:spcBef>
                          <a:spcPts val="0"/>
                        </a:spcBef>
                        <a:spcAft>
                          <a:spcPts val="0"/>
                        </a:spcAft>
                        <a:buClr>
                          <a:srgbClr val="000000"/>
                        </a:buClr>
                        <a:buSzPts val="750"/>
                        <a:buFont typeface="Arial"/>
                        <a:buNone/>
                      </a:pPr>
                      <a:r>
                        <a:rPr b="1" lang="en-GB" sz="700" u="none" cap="none" strike="noStrike">
                          <a:solidFill>
                            <a:srgbClr val="000000"/>
                          </a:solidFill>
                          <a:latin typeface="Century Gothic"/>
                          <a:ea typeface="Century Gothic"/>
                          <a:cs typeface="Century Gothic"/>
                          <a:sym typeface="Century Gothic"/>
                        </a:rPr>
                        <a:t>KS3 ATTAINMENT LEVEL</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hMerge="1"/>
              </a:tr>
              <a:tr h="19607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Emerging </a:t>
                      </a:r>
                      <a:r>
                        <a:rPr b="0" i="1" lang="en-GB" sz="700" u="none" cap="none" strike="noStrike">
                          <a:solidFill>
                            <a:srgbClr val="000000"/>
                          </a:solidFill>
                          <a:latin typeface="Century Gothic"/>
                          <a:ea typeface="Century Gothic"/>
                          <a:cs typeface="Century Gothic"/>
                          <a:sym typeface="Century Gothic"/>
                        </a:rPr>
                        <a:t>(inconsistent attempt)</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beginning to learn some of the curriculum content, demonstrating some understanding of the knowledge and skills expected, there may be some gaps in the skills and knowledge expected at Key Stage 3.</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9607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Developing </a:t>
                      </a:r>
                      <a:r>
                        <a:rPr b="0" i="1" lang="en-GB" sz="700" u="none" cap="none" strike="noStrike">
                          <a:solidFill>
                            <a:srgbClr val="000000"/>
                          </a:solidFill>
                          <a:latin typeface="Century Gothic"/>
                          <a:ea typeface="Century Gothic"/>
                          <a:cs typeface="Century Gothic"/>
                          <a:sym typeface="Century Gothic"/>
                        </a:rPr>
                        <a:t>(some use/attempt)</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the majority of the curriculum, demonstrating an adequate understanding of the knowledge and skills expected, there may be some minor gaps in knowledge and/or skill at Key Stage 3.</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3142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Securing </a:t>
                      </a:r>
                      <a:r>
                        <a:rPr b="0" i="1" lang="en-GB" sz="700" u="none" cap="none" strike="noStrike">
                          <a:solidFill>
                            <a:srgbClr val="000000"/>
                          </a:solidFill>
                          <a:latin typeface="Century Gothic"/>
                          <a:ea typeface="Century Gothic"/>
                          <a:cs typeface="Century Gothic"/>
                          <a:sym typeface="Century Gothic"/>
                        </a:rPr>
                        <a:t>(achieved)</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most of the curriculum, demonstrating a good understanding of the knowledge and skills expected and as such is ready for the next key stage.</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3142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Mastering </a:t>
                      </a:r>
                      <a:r>
                        <a:rPr b="0" i="1" lang="en-GB" sz="700" u="none" cap="none" strike="noStrike">
                          <a:solidFill>
                            <a:srgbClr val="000000"/>
                          </a:solidFill>
                          <a:latin typeface="Century Gothic"/>
                          <a:ea typeface="Century Gothic"/>
                          <a:cs typeface="Century Gothic"/>
                          <a:sym typeface="Century Gothic"/>
                        </a:rPr>
                        <a:t>(excel)</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the curriculum, demonstrating a strong understanding of the knowledge and skills expected.  students are demonstrating the knowledge and skills required for the next key stage already.</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bl>
          </a:graphicData>
        </a:graphic>
      </p:graphicFrame>
      <p:graphicFrame>
        <p:nvGraphicFramePr>
          <p:cNvPr id="173" name="Google Shape;173;p9"/>
          <p:cNvGraphicFramePr/>
          <p:nvPr/>
        </p:nvGraphicFramePr>
        <p:xfrm>
          <a:off x="6183579" y="47147"/>
          <a:ext cx="3000000" cy="3000000"/>
        </p:xfrm>
        <a:graphic>
          <a:graphicData uri="http://schemas.openxmlformats.org/drawingml/2006/table">
            <a:tbl>
              <a:tblPr bandRow="1" firstRow="1">
                <a:noFill/>
                <a:tableStyleId>{93D1A190-61E8-49D4-BEF8-0F73E6F7199E}</a:tableStyleId>
              </a:tblPr>
              <a:tblGrid>
                <a:gridCol w="756725"/>
                <a:gridCol w="2176275"/>
                <a:gridCol w="2002525"/>
                <a:gridCol w="897375"/>
              </a:tblGrid>
              <a:tr h="193750">
                <a:tc gridSpan="4">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r>
              <a:tr h="426225">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Mid mark</a:t>
                      </a:r>
                      <a:r>
                        <a:rPr lang="en-GB" sz="900">
                          <a:latin typeface="Century Gothic"/>
                          <a:ea typeface="Century Gothic"/>
                          <a:cs typeface="Century Gothic"/>
                          <a:sym typeface="Century Gothic"/>
                        </a:rPr>
                        <a:t> area of focus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a:t>
                      </a:r>
                      <a:r>
                        <a:rPr lang="en-GB" sz="900">
                          <a:latin typeface="Century Gothic"/>
                          <a:ea typeface="Century Gothic"/>
                          <a:cs typeface="Century Gothic"/>
                          <a:sym typeface="Century Gothic"/>
                        </a:rPr>
                        <a:t>area of focus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grade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900"/>
                        <a:buFont typeface="Arial"/>
                        <a:buNone/>
                      </a:pPr>
                      <a:r>
                        <a:rPr lang="en-GB" sz="700" u="none" cap="none" strike="noStrike">
                          <a:latin typeface="Century Gothic"/>
                          <a:ea typeface="Century Gothic"/>
                          <a:cs typeface="Century Gothic"/>
                          <a:sym typeface="Century Gothic"/>
                        </a:rPr>
                        <a:t>HT1 – Gothic Fiction</a:t>
                      </a:r>
                      <a:endParaRPr sz="12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900"/>
                        <a:buFont typeface="Arial"/>
                        <a:buNone/>
                      </a:pPr>
                      <a:r>
                        <a:rPr lang="en-GB" sz="700" u="none" cap="none" strike="noStrike">
                          <a:latin typeface="Century Gothic"/>
                          <a:ea typeface="Century Gothic"/>
                          <a:cs typeface="Century Gothic"/>
                          <a:sym typeface="Century Gothic"/>
                        </a:rPr>
                        <a:t>HT6 – Detective Fiction</a:t>
                      </a:r>
                      <a:endParaRPr sz="12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graphicFrame>
        <p:nvGraphicFramePr>
          <p:cNvPr id="174" name="Google Shape;174;p9"/>
          <p:cNvGraphicFramePr/>
          <p:nvPr/>
        </p:nvGraphicFramePr>
        <p:xfrm>
          <a:off x="6183579" y="5642243"/>
          <a:ext cx="3000000" cy="3000000"/>
        </p:xfrm>
        <a:graphic>
          <a:graphicData uri="http://schemas.openxmlformats.org/drawingml/2006/table">
            <a:tbl>
              <a:tblPr bandRow="1" firstRow="1">
                <a:noFill/>
                <a:tableStyleId>{93D1A190-61E8-49D4-BEF8-0F73E6F7199E}</a:tableStyleId>
              </a:tblPr>
              <a:tblGrid>
                <a:gridCol w="2916450"/>
                <a:gridCol w="2916450"/>
              </a:tblGrid>
              <a:tr h="12250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a:t>
                      </a:r>
                      <a:r>
                        <a:rPr lang="en-GB" sz="1000">
                          <a:latin typeface="Century Gothic"/>
                          <a:ea typeface="Century Gothic"/>
                          <a:cs typeface="Century Gothic"/>
                          <a:sym typeface="Century Gothic"/>
                        </a:rPr>
                        <a:t>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58177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pic>
        <p:nvPicPr>
          <p:cNvPr id="175" name="Google Shape;175;p9"/>
          <p:cNvPicPr preferRelativeResize="0"/>
          <p:nvPr/>
        </p:nvPicPr>
        <p:blipFill>
          <a:blip r:embed="rId4">
            <a:alphaModFix/>
          </a:blip>
          <a:stretch>
            <a:fillRect/>
          </a:stretch>
        </p:blipFill>
        <p:spPr>
          <a:xfrm>
            <a:off x="141594" y="791374"/>
            <a:ext cx="5767975" cy="887771"/>
          </a:xfrm>
          <a:prstGeom prst="rect">
            <a:avLst/>
          </a:prstGeom>
          <a:noFill/>
          <a:ln>
            <a:noFill/>
          </a:ln>
        </p:spPr>
      </p:pic>
      <p:graphicFrame>
        <p:nvGraphicFramePr>
          <p:cNvPr id="176" name="Google Shape;176;p9"/>
          <p:cNvGraphicFramePr/>
          <p:nvPr/>
        </p:nvGraphicFramePr>
        <p:xfrm>
          <a:off x="6183579" y="2402472"/>
          <a:ext cx="3000000" cy="3000000"/>
        </p:xfrm>
        <a:graphic>
          <a:graphicData uri="http://schemas.openxmlformats.org/drawingml/2006/table">
            <a:tbl>
              <a:tblPr bandRow="1" firstRow="1">
                <a:noFill/>
                <a:tableStyleId>{93D1A190-61E8-49D4-BEF8-0F73E6F7199E}</a:tableStyleId>
              </a:tblPr>
              <a:tblGrid>
                <a:gridCol w="756725"/>
                <a:gridCol w="1628025"/>
                <a:gridCol w="1693525"/>
                <a:gridCol w="1754625"/>
              </a:tblGrid>
              <a:tr h="193750">
                <a:tc gridSpan="4">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r>
              <a:tr h="426225">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a:latin typeface="Century Gothic"/>
                          <a:ea typeface="Century Gothic"/>
                          <a:cs typeface="Century Gothic"/>
                          <a:sym typeface="Century Gothic"/>
                        </a:rPr>
                        <a:t>Reading</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a:latin typeface="Century Gothic"/>
                          <a:ea typeface="Century Gothic"/>
                          <a:cs typeface="Century Gothic"/>
                          <a:sym typeface="Century Gothic"/>
                        </a:rPr>
                        <a:t>Writing</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a:latin typeface="Century Gothic"/>
                          <a:ea typeface="Century Gothic"/>
                          <a:cs typeface="Century Gothic"/>
                          <a:sym typeface="Century Gothic"/>
                        </a:rPr>
                        <a:t>Oracy</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900"/>
                        <a:buFont typeface="Arial"/>
                        <a:buNone/>
                      </a:pPr>
                      <a:r>
                        <a:rPr lang="en-GB" sz="700">
                          <a:latin typeface="Century Gothic"/>
                          <a:ea typeface="Century Gothic"/>
                          <a:cs typeface="Century Gothic"/>
                          <a:sym typeface="Century Gothic"/>
                        </a:rPr>
                        <a:t>Term 2 midpoint area of focus</a:t>
                      </a:r>
                      <a:endParaRPr sz="12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900"/>
                        <a:buFont typeface="Arial"/>
                        <a:buNone/>
                      </a:pPr>
                      <a:r>
                        <a:rPr lang="en-GB" sz="700">
                          <a:latin typeface="Century Gothic"/>
                          <a:ea typeface="Century Gothic"/>
                          <a:cs typeface="Century Gothic"/>
                          <a:sym typeface="Century Gothic"/>
                        </a:rPr>
                        <a:t>Term 2 endpoint  grade and area of focus</a:t>
                      </a:r>
                      <a:endParaRPr sz="12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None/>
                      </a:pPr>
                      <a:r>
                        <a:rPr lang="en-GB" sz="700">
                          <a:latin typeface="Century Gothic"/>
                          <a:ea typeface="Century Gothic"/>
                          <a:cs typeface="Century Gothic"/>
                          <a:sym typeface="Century Gothic"/>
                        </a:rPr>
                        <a:t>Term 3 midpoint area of focus</a:t>
                      </a:r>
                      <a:endParaRPr sz="700">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None/>
                      </a:pPr>
                      <a:r>
                        <a:rPr lang="en-GB" sz="700">
                          <a:latin typeface="Century Gothic"/>
                          <a:ea typeface="Century Gothic"/>
                          <a:cs typeface="Century Gothic"/>
                          <a:sym typeface="Century Gothic"/>
                        </a:rPr>
                        <a:t>Term 3 </a:t>
                      </a:r>
                      <a:r>
                        <a:rPr lang="en-GB" sz="700">
                          <a:latin typeface="Century Gothic"/>
                          <a:ea typeface="Century Gothic"/>
                          <a:cs typeface="Century Gothic"/>
                          <a:sym typeface="Century Gothic"/>
                        </a:rPr>
                        <a:t>endpoint</a:t>
                      </a:r>
                      <a:r>
                        <a:rPr lang="en-GB" sz="700">
                          <a:latin typeface="Century Gothic"/>
                          <a:ea typeface="Century Gothic"/>
                          <a:cs typeface="Century Gothic"/>
                          <a:sym typeface="Century Gothic"/>
                        </a:rPr>
                        <a:t> grade and area of focus</a:t>
                      </a:r>
                      <a:endParaRPr sz="700">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4"/>
          <p:cNvSpPr txBox="1"/>
          <p:nvPr>
            <p:ph type="title"/>
          </p:nvPr>
        </p:nvSpPr>
        <p:spPr>
          <a:xfrm>
            <a:off x="155926" y="399994"/>
            <a:ext cx="5837142" cy="70427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1556"/>
              <a:buFont typeface="Century Gothic"/>
              <a:buNone/>
            </a:pPr>
            <a:r>
              <a:rPr b="1" lang="en-GB" sz="1400" u="sng">
                <a:latin typeface="Century Gothic"/>
                <a:ea typeface="Century Gothic"/>
                <a:cs typeface="Century Gothic"/>
                <a:sym typeface="Century Gothic"/>
              </a:rPr>
              <a:t>Y8 English at BTHCC – Conflict and Peace</a:t>
            </a:r>
            <a:br>
              <a:rPr b="1" lang="en-GB" sz="1400" u="sng">
                <a:latin typeface="Century Gothic"/>
                <a:ea typeface="Century Gothic"/>
                <a:cs typeface="Century Gothic"/>
                <a:sym typeface="Century Gothic"/>
              </a:rPr>
            </a:br>
            <a:r>
              <a:rPr i="1" lang="en-GB" sz="900">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br>
              <a:rPr i="1" lang="en-GB" sz="900">
                <a:latin typeface="Century Gothic"/>
                <a:ea typeface="Century Gothic"/>
                <a:cs typeface="Century Gothic"/>
                <a:sym typeface="Century Gothic"/>
              </a:rPr>
            </a:br>
            <a:endParaRPr i="1" sz="3600"/>
          </a:p>
        </p:txBody>
      </p:sp>
      <p:graphicFrame>
        <p:nvGraphicFramePr>
          <p:cNvPr id="182" name="Google Shape;182;p14"/>
          <p:cNvGraphicFramePr/>
          <p:nvPr/>
        </p:nvGraphicFramePr>
        <p:xfrm>
          <a:off x="160162" y="4516980"/>
          <a:ext cx="3000000" cy="3000000"/>
        </p:xfrm>
        <a:graphic>
          <a:graphicData uri="http://schemas.openxmlformats.org/drawingml/2006/table">
            <a:tbl>
              <a:tblPr>
                <a:noFill/>
                <a:tableStyleId>{93D1A190-61E8-49D4-BEF8-0F73E6F7199E}</a:tableStyleId>
              </a:tblPr>
              <a:tblGrid>
                <a:gridCol w="1759075"/>
                <a:gridCol w="2657325"/>
                <a:gridCol w="1416500"/>
              </a:tblGrid>
              <a:tr h="88900">
                <a:tc gridSpan="3">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End points</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88900">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Reading </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Writing</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Oracy</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388500">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1. Showing an understanding of the text and selecting evidence</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2. Exploring meanings of methods.</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3. Analysing effects of texts.</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4. Exploring the purpose of a text</a:t>
                      </a:r>
                      <a:endParaRPr sz="7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5. Planning and editing writing effectively.</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6. Writing engaging and purposeful texts.</a:t>
                      </a:r>
                      <a:endParaRPr sz="7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7. Structuring written work clearly</a:t>
                      </a:r>
                      <a:endParaRPr sz="7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8. Accuracy of spelling and punctuation</a:t>
                      </a:r>
                      <a:endParaRPr sz="7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9.Clearly expressing views vocally.</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10.Communicating with classmates confidently.</a:t>
                      </a:r>
                      <a:endParaRPr sz="7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pic>
        <p:nvPicPr>
          <p:cNvPr id="183" name="Google Shape;183;p14"/>
          <p:cNvPicPr preferRelativeResize="0"/>
          <p:nvPr/>
        </p:nvPicPr>
        <p:blipFill rotWithShape="1">
          <a:blip r:embed="rId3">
            <a:alphaModFix/>
          </a:blip>
          <a:srcRect b="0" l="0" r="0" t="0"/>
          <a:stretch/>
        </p:blipFill>
        <p:spPr>
          <a:xfrm>
            <a:off x="4416552" y="3401568"/>
            <a:ext cx="1493016" cy="456158"/>
          </a:xfrm>
          <a:prstGeom prst="rect">
            <a:avLst/>
          </a:prstGeom>
          <a:noFill/>
          <a:ln>
            <a:noFill/>
          </a:ln>
        </p:spPr>
      </p:pic>
      <p:sp>
        <p:nvSpPr>
          <p:cNvPr id="184" name="Google Shape;184;p14"/>
          <p:cNvSpPr txBox="1"/>
          <p:nvPr/>
        </p:nvSpPr>
        <p:spPr>
          <a:xfrm>
            <a:off x="31123" y="1589214"/>
            <a:ext cx="5873700"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t/>
            </a:r>
            <a:endParaRPr b="0" i="0" sz="8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sng" cap="none" strike="noStrike">
                <a:solidFill>
                  <a:srgbClr val="000000"/>
                </a:solidFill>
                <a:latin typeface="Century Gothic"/>
                <a:ea typeface="Century Gothic"/>
                <a:cs typeface="Century Gothic"/>
                <a:sym typeface="Century Gothic"/>
              </a:rPr>
              <a:t> </a:t>
            </a:r>
            <a:r>
              <a:rPr b="1" i="0" lang="en-GB" sz="800" u="sng" cap="none" strike="noStrike">
                <a:solidFill>
                  <a:srgbClr val="000000"/>
                </a:solidFill>
                <a:latin typeface="Century Gothic"/>
                <a:ea typeface="Century Gothic"/>
                <a:cs typeface="Century Gothic"/>
                <a:sym typeface="Century Gothic"/>
              </a:rPr>
              <a:t>Year 8 reading suggestions  </a:t>
            </a:r>
            <a:endParaRPr b="0" i="0" sz="800" u="sng"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8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Want to join our </a:t>
            </a:r>
            <a:r>
              <a:rPr b="1" i="0" lang="en-GB" sz="800" u="none" cap="none" strike="noStrike">
                <a:solidFill>
                  <a:schemeClr val="dk1"/>
                </a:solidFill>
                <a:latin typeface="Century Gothic"/>
                <a:ea typeface="Century Gothic"/>
                <a:cs typeface="Century Gothic"/>
                <a:sym typeface="Century Gothic"/>
              </a:rPr>
              <a:t>Millionaire’s Club? </a:t>
            </a:r>
            <a:r>
              <a:rPr b="0" i="0" lang="en-GB" sz="8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800" u="none" cap="none" strike="noStrike">
                <a:solidFill>
                  <a:schemeClr val="dk1"/>
                </a:solidFill>
                <a:latin typeface="Century Gothic"/>
                <a:ea typeface="Century Gothic"/>
                <a:cs typeface="Century Gothic"/>
                <a:sym typeface="Century Gothic"/>
              </a:rPr>
              <a:t>word rich </a:t>
            </a:r>
            <a:r>
              <a:rPr b="0" i="0" lang="en-GB" sz="800" u="none" cap="none" strike="noStrike">
                <a:solidFill>
                  <a:schemeClr val="dk1"/>
                </a:solidFill>
                <a:latin typeface="Century Gothic"/>
                <a:ea typeface="Century Gothic"/>
                <a:cs typeface="Century Gothic"/>
                <a:sym typeface="Century Gothic"/>
              </a:rPr>
              <a:t>by </a:t>
            </a:r>
            <a:r>
              <a:rPr b="1" i="0" lang="en-GB" sz="800" u="none" cap="none" strike="noStrike">
                <a:solidFill>
                  <a:schemeClr val="dk1"/>
                </a:solidFill>
                <a:latin typeface="Century Gothic"/>
                <a:ea typeface="Century Gothic"/>
                <a:cs typeface="Century Gothic"/>
                <a:sym typeface="Century Gothic"/>
              </a:rPr>
              <a:t>reading 1 million words </a:t>
            </a:r>
            <a:r>
              <a:rPr b="0" i="0" lang="en-GB" sz="800" u="none" cap="none" strike="noStrike">
                <a:solidFill>
                  <a:schemeClr val="dk1"/>
                </a:solidFill>
                <a:latin typeface="Century Gothic"/>
                <a:ea typeface="Century Gothic"/>
                <a:cs typeface="Century Gothic"/>
                <a:sym typeface="Century Gothic"/>
              </a:rPr>
              <a:t>☺ </a:t>
            </a:r>
            <a:endParaRPr b="0" i="0" sz="800" u="none" cap="none" strike="noStrike">
              <a:solidFill>
                <a:schemeClr val="dk1"/>
              </a:solidFill>
              <a:latin typeface="Century Gothic"/>
              <a:ea typeface="Century Gothic"/>
              <a:cs typeface="Century Gothic"/>
              <a:sym typeface="Century Gothic"/>
            </a:endParaRPr>
          </a:p>
        </p:txBody>
      </p:sp>
      <p:sp>
        <p:nvSpPr>
          <p:cNvPr id="185" name="Google Shape;185;p14"/>
          <p:cNvSpPr txBox="1"/>
          <p:nvPr/>
        </p:nvSpPr>
        <p:spPr>
          <a:xfrm>
            <a:off x="141590" y="3896234"/>
            <a:ext cx="5735100" cy="415458"/>
          </a:xfrm>
          <a:prstGeom prst="rect">
            <a:avLst/>
          </a:prstGeom>
          <a:noFill/>
          <a:ln cap="flat" cmpd="sng" w="9525">
            <a:solidFill>
              <a:schemeClr val="dk1"/>
            </a:solidFill>
            <a:prstDash val="dash"/>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a:t>
            </a:r>
            <a:r>
              <a:rPr b="1" i="0" lang="en-GB" sz="700" u="none" cap="none" strike="noStrike">
                <a:solidFill>
                  <a:srgbClr val="000000"/>
                </a:solidFill>
                <a:latin typeface="Century Gothic"/>
                <a:ea typeface="Century Gothic"/>
                <a:cs typeface="Century Gothic"/>
                <a:sym typeface="Century Gothic"/>
              </a:rPr>
              <a:t>Books marked with an asterisks (*) would be suitable for reluctant readers. </a:t>
            </a:r>
            <a:endParaRPr b="0" i="0"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700" u="none" cap="none" strike="noStrike">
              <a:solidFill>
                <a:schemeClr val="dk1"/>
              </a:solidFill>
              <a:latin typeface="Century Gothic"/>
              <a:ea typeface="Century Gothic"/>
              <a:cs typeface="Century Gothic"/>
              <a:sym typeface="Century Gothic"/>
            </a:endParaRPr>
          </a:p>
        </p:txBody>
      </p:sp>
      <p:sp>
        <p:nvSpPr>
          <p:cNvPr id="186" name="Google Shape;186;p14"/>
          <p:cNvSpPr txBox="1"/>
          <p:nvPr/>
        </p:nvSpPr>
        <p:spPr>
          <a:xfrm>
            <a:off x="257905" y="4319865"/>
            <a:ext cx="5746500" cy="21540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*Please see your teacher for a comprehensive list of recommendations as this is not an exhaustive list. </a:t>
            </a:r>
            <a:endParaRPr b="0" i="0" sz="800" u="none" cap="none" strike="noStrike">
              <a:solidFill>
                <a:schemeClr val="dk1"/>
              </a:solidFill>
              <a:latin typeface="Century Gothic"/>
              <a:ea typeface="Century Gothic"/>
              <a:cs typeface="Century Gothic"/>
              <a:sym typeface="Century Gothic"/>
            </a:endParaRPr>
          </a:p>
        </p:txBody>
      </p:sp>
      <p:sp>
        <p:nvSpPr>
          <p:cNvPr id="187" name="Google Shape;187;p14"/>
          <p:cNvSpPr txBox="1"/>
          <p:nvPr/>
        </p:nvSpPr>
        <p:spPr>
          <a:xfrm>
            <a:off x="31123" y="2331410"/>
            <a:ext cx="5735100" cy="1582200"/>
          </a:xfrm>
          <a:prstGeom prst="rect">
            <a:avLst/>
          </a:prstGeom>
          <a:noFill/>
          <a:ln>
            <a:noFill/>
          </a:ln>
        </p:spPr>
        <p:txBody>
          <a:bodyPr anchorCtr="0" anchor="t" bIns="91425" lIns="91425" spcFirstLastPara="1" rIns="91425" wrap="square" tIns="91425">
            <a:spAutoFit/>
          </a:bodyPr>
          <a:lstStyle/>
          <a:p>
            <a:pPr indent="0" lvl="0" marL="158750" marR="0" rtl="0" algn="l">
              <a:lnSpc>
                <a:spcPct val="115000"/>
              </a:lnSpc>
              <a:spcBef>
                <a:spcPts val="120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1. Scythe by Neal Shusterman</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2. The Devil’s Angel by Kevin Brooks*</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3. Frozen Charlotte by Alex Bell</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4. Out of the Rubble by Sally Nicholls*</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5. When Hitler Stole Pink Rabbit by Judith Kerr*</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6. Wink by Rob Harrell</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7. You Must Be Leila by Yassmin Del-Mangied</a:t>
            </a:r>
            <a:endParaRPr b="0" i="0" sz="800" u="none" cap="none" strike="noStrike">
              <a:solidFill>
                <a:srgbClr val="000000"/>
              </a:solidFill>
              <a:latin typeface="Century Gothic"/>
              <a:ea typeface="Century Gothic"/>
              <a:cs typeface="Century Gothic"/>
              <a:sym typeface="Century Gothic"/>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8. Liccle Bit by Alex Wheatle</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9. Be Resilient by Nicola Morgan </a:t>
            </a:r>
            <a:endParaRPr b="0" i="0" sz="1400" u="none" cap="none" strike="noStrike">
              <a:solidFill>
                <a:srgbClr val="000000"/>
              </a:solidFill>
              <a:latin typeface="Arial"/>
              <a:ea typeface="Arial"/>
              <a:cs typeface="Arial"/>
              <a:sym typeface="Arial"/>
            </a:endParaRPr>
          </a:p>
          <a:p>
            <a:pPr indent="0" lvl="0" marL="158750" marR="0" rtl="0" algn="l">
              <a:lnSpc>
                <a:spcPct val="115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10. Chinese Cinderella by Adeline Yen Mah</a:t>
            </a:r>
            <a:endParaRPr b="0" i="0" sz="1400" u="none" cap="none" strike="noStrike">
              <a:solidFill>
                <a:srgbClr val="000000"/>
              </a:solidFill>
              <a:latin typeface="Arial"/>
              <a:ea typeface="Arial"/>
              <a:cs typeface="Arial"/>
              <a:sym typeface="Arial"/>
            </a:endParaRPr>
          </a:p>
        </p:txBody>
      </p:sp>
      <p:graphicFrame>
        <p:nvGraphicFramePr>
          <p:cNvPr id="188" name="Google Shape;188;p14"/>
          <p:cNvGraphicFramePr/>
          <p:nvPr/>
        </p:nvGraphicFramePr>
        <p:xfrm>
          <a:off x="141590" y="5526061"/>
          <a:ext cx="3000000" cy="3000000"/>
        </p:xfrm>
        <a:graphic>
          <a:graphicData uri="http://schemas.openxmlformats.org/drawingml/2006/table">
            <a:tbl>
              <a:tblPr bandRow="1" firstCol="1" firstRow="1">
                <a:noFill/>
                <a:tableStyleId>{D2E92F13-9D7B-4406-B0CB-82BD0D9A84E1}</a:tableStyleId>
              </a:tblPr>
              <a:tblGrid>
                <a:gridCol w="699650"/>
                <a:gridCol w="5163150"/>
              </a:tblGrid>
              <a:tr h="66150">
                <a:tc gridSpan="2">
                  <a:txBody>
                    <a:bodyPr/>
                    <a:lstStyle/>
                    <a:p>
                      <a:pPr indent="0" lvl="0" marL="0" marR="0" rtl="0" algn="ctr">
                        <a:lnSpc>
                          <a:spcPct val="105000"/>
                        </a:lnSpc>
                        <a:spcBef>
                          <a:spcPts val="0"/>
                        </a:spcBef>
                        <a:spcAft>
                          <a:spcPts val="0"/>
                        </a:spcAft>
                        <a:buClr>
                          <a:srgbClr val="000000"/>
                        </a:buClr>
                        <a:buSzPts val="750"/>
                        <a:buFont typeface="Arial"/>
                        <a:buNone/>
                      </a:pPr>
                      <a:r>
                        <a:rPr b="1" lang="en-GB" sz="700" u="none" cap="none" strike="noStrike">
                          <a:solidFill>
                            <a:srgbClr val="000000"/>
                          </a:solidFill>
                          <a:latin typeface="Century Gothic"/>
                          <a:ea typeface="Century Gothic"/>
                          <a:cs typeface="Century Gothic"/>
                          <a:sym typeface="Century Gothic"/>
                        </a:rPr>
                        <a:t>KS3 ATTAINMENT LEVEL</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hMerge="1"/>
              </a:tr>
              <a:tr h="19607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Emerging </a:t>
                      </a:r>
                      <a:r>
                        <a:rPr b="0" i="1" lang="en-GB" sz="700" u="none" cap="none" strike="noStrike">
                          <a:solidFill>
                            <a:srgbClr val="000000"/>
                          </a:solidFill>
                          <a:latin typeface="Century Gothic"/>
                          <a:ea typeface="Century Gothic"/>
                          <a:cs typeface="Century Gothic"/>
                          <a:sym typeface="Century Gothic"/>
                        </a:rPr>
                        <a:t>(inconsistent attempt)</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beginning to learn some of the curriculum content, demonstrating some understanding of the knowledge and skills expected, there may be some gaps in the skills and knowledge expected at Key Stage 3.</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9607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Developing </a:t>
                      </a:r>
                      <a:r>
                        <a:rPr b="0" i="1" lang="en-GB" sz="700" u="none" cap="none" strike="noStrike">
                          <a:solidFill>
                            <a:srgbClr val="000000"/>
                          </a:solidFill>
                          <a:latin typeface="Century Gothic"/>
                          <a:ea typeface="Century Gothic"/>
                          <a:cs typeface="Century Gothic"/>
                          <a:sym typeface="Century Gothic"/>
                        </a:rPr>
                        <a:t>(some use/attempt)</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the majority of the curriculum, demonstrating an adequate understanding of the knowledge and skills expected, there may be some minor gaps in knowledge and/or skill at Key Stage 3.</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3142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Securing </a:t>
                      </a:r>
                      <a:r>
                        <a:rPr b="0" i="1" lang="en-GB" sz="700" u="none" cap="none" strike="noStrike">
                          <a:solidFill>
                            <a:srgbClr val="000000"/>
                          </a:solidFill>
                          <a:latin typeface="Century Gothic"/>
                          <a:ea typeface="Century Gothic"/>
                          <a:cs typeface="Century Gothic"/>
                          <a:sym typeface="Century Gothic"/>
                        </a:rPr>
                        <a:t>(achieved)</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most of the curriculum, demonstrating a good understanding of the knowledge and skills expected and as such is ready for the next key stage.</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3142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Mastering </a:t>
                      </a:r>
                      <a:r>
                        <a:rPr b="0" i="1" lang="en-GB" sz="700" u="none" cap="none" strike="noStrike">
                          <a:solidFill>
                            <a:srgbClr val="000000"/>
                          </a:solidFill>
                          <a:latin typeface="Century Gothic"/>
                          <a:ea typeface="Century Gothic"/>
                          <a:cs typeface="Century Gothic"/>
                          <a:sym typeface="Century Gothic"/>
                        </a:rPr>
                        <a:t>(excel)</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the curriculum, demonstrating a strong understanding of the knowledge and skills expected.  students are demonstrating the knowledge and skills required for the next key stage already.</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bl>
          </a:graphicData>
        </a:graphic>
      </p:graphicFrame>
      <p:graphicFrame>
        <p:nvGraphicFramePr>
          <p:cNvPr id="189" name="Google Shape;189;p14"/>
          <p:cNvGraphicFramePr/>
          <p:nvPr/>
        </p:nvGraphicFramePr>
        <p:xfrm>
          <a:off x="6183579" y="47147"/>
          <a:ext cx="3000000" cy="3000000"/>
        </p:xfrm>
        <a:graphic>
          <a:graphicData uri="http://schemas.openxmlformats.org/drawingml/2006/table">
            <a:tbl>
              <a:tblPr bandRow="1" firstRow="1">
                <a:noFill/>
                <a:tableStyleId>{93D1A190-61E8-49D4-BEF8-0F73E6F7199E}</a:tableStyleId>
              </a:tblPr>
              <a:tblGrid>
                <a:gridCol w="756725"/>
                <a:gridCol w="2176275"/>
                <a:gridCol w="2002525"/>
                <a:gridCol w="897375"/>
              </a:tblGrid>
              <a:tr h="193750">
                <a:tc gridSpan="4">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hMerge="1"/>
                <a:tc hMerge="1"/>
                <a:tc hMerge="1"/>
              </a:tr>
              <a:tr h="426225">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Mid mark next steps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next steps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grade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HT1 – Into the Unknown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HT2 – Campaigning for Change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HT3 – Poetry from around the Globe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HT4 – Diverse Shorts Anthology</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HT5 – Creative Writing</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HT6 – A Midsummer Night’s Dream</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bl>
          </a:graphicData>
        </a:graphic>
      </p:graphicFrame>
      <p:pic>
        <p:nvPicPr>
          <p:cNvPr id="190" name="Google Shape;190;p14"/>
          <p:cNvPicPr preferRelativeResize="0"/>
          <p:nvPr/>
        </p:nvPicPr>
        <p:blipFill rotWithShape="1">
          <a:blip r:embed="rId4">
            <a:alphaModFix/>
          </a:blip>
          <a:srcRect b="33904" l="0" r="0" t="969"/>
          <a:stretch/>
        </p:blipFill>
        <p:spPr>
          <a:xfrm>
            <a:off x="111144" y="859580"/>
            <a:ext cx="5873585" cy="883916"/>
          </a:xfrm>
          <a:prstGeom prst="rect">
            <a:avLst/>
          </a:prstGeom>
          <a:noFill/>
          <a:ln>
            <a:noFill/>
          </a:ln>
        </p:spPr>
      </p:pic>
      <p:graphicFrame>
        <p:nvGraphicFramePr>
          <p:cNvPr id="191" name="Google Shape;191;p14"/>
          <p:cNvGraphicFramePr/>
          <p:nvPr/>
        </p:nvGraphicFramePr>
        <p:xfrm>
          <a:off x="6183579" y="5365343"/>
          <a:ext cx="3000000" cy="3000000"/>
        </p:xfrm>
        <a:graphic>
          <a:graphicData uri="http://schemas.openxmlformats.org/drawingml/2006/table">
            <a:tbl>
              <a:tblPr bandRow="1" firstRow="1">
                <a:noFill/>
                <a:tableStyleId>{93D1A190-61E8-49D4-BEF8-0F73E6F7199E}</a:tableStyleId>
              </a:tblPr>
              <a:tblGrid>
                <a:gridCol w="2916450"/>
                <a:gridCol w="2916450"/>
              </a:tblGrid>
              <a:tr h="22432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a:t>
                      </a:r>
                      <a:r>
                        <a:rPr lang="en-GB" sz="1000">
                          <a:latin typeface="Century Gothic"/>
                          <a:ea typeface="Century Gothic"/>
                          <a:cs typeface="Century Gothic"/>
                          <a:sym typeface="Century Gothic"/>
                        </a:rPr>
                        <a:t>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5"/>
          <p:cNvSpPr txBox="1"/>
          <p:nvPr>
            <p:ph type="title"/>
          </p:nvPr>
        </p:nvSpPr>
        <p:spPr>
          <a:xfrm>
            <a:off x="155926" y="399994"/>
            <a:ext cx="5837142" cy="70427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556"/>
              <a:buNone/>
            </a:pPr>
            <a:r>
              <a:rPr b="1" lang="en-GB" sz="1400" u="sng">
                <a:latin typeface="Century Gothic"/>
                <a:ea typeface="Century Gothic"/>
                <a:cs typeface="Century Gothic"/>
                <a:sym typeface="Century Gothic"/>
              </a:rPr>
              <a:t>Y9 English at BTHCC – Justice and Injustice</a:t>
            </a:r>
            <a:br>
              <a:rPr b="1" lang="en-GB" sz="1400" u="sng">
                <a:latin typeface="Century Gothic"/>
                <a:ea typeface="Century Gothic"/>
                <a:cs typeface="Century Gothic"/>
                <a:sym typeface="Century Gothic"/>
              </a:rPr>
            </a:br>
            <a:r>
              <a:rPr i="1" lang="en-GB" sz="900">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br>
              <a:rPr i="1" lang="en-GB" sz="900">
                <a:latin typeface="Century Gothic"/>
                <a:ea typeface="Century Gothic"/>
                <a:cs typeface="Century Gothic"/>
                <a:sym typeface="Century Gothic"/>
              </a:rPr>
            </a:br>
            <a:endParaRPr i="1" sz="3600"/>
          </a:p>
        </p:txBody>
      </p:sp>
      <p:graphicFrame>
        <p:nvGraphicFramePr>
          <p:cNvPr id="197" name="Google Shape;197;p15"/>
          <p:cNvGraphicFramePr/>
          <p:nvPr/>
        </p:nvGraphicFramePr>
        <p:xfrm>
          <a:off x="160162" y="4516980"/>
          <a:ext cx="3000000" cy="3000000"/>
        </p:xfrm>
        <a:graphic>
          <a:graphicData uri="http://schemas.openxmlformats.org/drawingml/2006/table">
            <a:tbl>
              <a:tblPr>
                <a:noFill/>
                <a:tableStyleId>{93D1A190-61E8-49D4-BEF8-0F73E6F7199E}</a:tableStyleId>
              </a:tblPr>
              <a:tblGrid>
                <a:gridCol w="1759075"/>
                <a:gridCol w="2657325"/>
                <a:gridCol w="1416500"/>
              </a:tblGrid>
              <a:tr h="88900">
                <a:tc gridSpan="3">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End points</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88900">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Reading </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Writing</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700" u="none" cap="none" strike="noStrike">
                          <a:solidFill>
                            <a:schemeClr val="dk1"/>
                          </a:solidFill>
                          <a:latin typeface="Century Gothic"/>
                          <a:ea typeface="Century Gothic"/>
                          <a:cs typeface="Century Gothic"/>
                          <a:sym typeface="Century Gothic"/>
                        </a:rPr>
                        <a:t>Oracy</a:t>
                      </a:r>
                      <a:endParaRPr sz="16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388500">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1. Showing an understanding of the text and selecting evidence</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2. Exploring meanings of methods.</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3. Analysing effects of texts.</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4. Exploring the purpose of a text</a:t>
                      </a:r>
                      <a:endParaRPr sz="7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5. Planning and editing writing effectively.</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6. Writing engaging and purposeful texts.</a:t>
                      </a:r>
                      <a:endParaRPr sz="7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7. Structuring written work clearly</a:t>
                      </a:r>
                      <a:endParaRPr sz="7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8. Accuracy of spelling and punctuation</a:t>
                      </a:r>
                      <a:endParaRPr sz="7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9.Clearly expressing views vocally.</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700" u="none" cap="none" strike="noStrike">
                          <a:latin typeface="Century Gothic"/>
                          <a:ea typeface="Century Gothic"/>
                          <a:cs typeface="Century Gothic"/>
                          <a:sym typeface="Century Gothic"/>
                        </a:rPr>
                        <a:t>10.Communicating with classmates confidently.</a:t>
                      </a:r>
                      <a:endParaRPr sz="7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pic>
        <p:nvPicPr>
          <p:cNvPr id="198" name="Google Shape;198;p15"/>
          <p:cNvPicPr preferRelativeResize="0"/>
          <p:nvPr/>
        </p:nvPicPr>
        <p:blipFill rotWithShape="1">
          <a:blip r:embed="rId3">
            <a:alphaModFix/>
          </a:blip>
          <a:srcRect b="0" l="0" r="0" t="0"/>
          <a:stretch/>
        </p:blipFill>
        <p:spPr>
          <a:xfrm>
            <a:off x="4416552" y="3401568"/>
            <a:ext cx="1493016" cy="456158"/>
          </a:xfrm>
          <a:prstGeom prst="rect">
            <a:avLst/>
          </a:prstGeom>
          <a:noFill/>
          <a:ln>
            <a:noFill/>
          </a:ln>
        </p:spPr>
      </p:pic>
      <p:sp>
        <p:nvSpPr>
          <p:cNvPr id="199" name="Google Shape;199;p15"/>
          <p:cNvSpPr txBox="1"/>
          <p:nvPr/>
        </p:nvSpPr>
        <p:spPr>
          <a:xfrm>
            <a:off x="31123" y="1589214"/>
            <a:ext cx="5873700"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t/>
            </a:r>
            <a:endParaRPr b="0" i="0" sz="8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sng" cap="none" strike="noStrike">
                <a:solidFill>
                  <a:srgbClr val="000000"/>
                </a:solidFill>
                <a:latin typeface="Century Gothic"/>
                <a:ea typeface="Century Gothic"/>
                <a:cs typeface="Century Gothic"/>
                <a:sym typeface="Century Gothic"/>
              </a:rPr>
              <a:t> </a:t>
            </a:r>
            <a:r>
              <a:rPr b="1" i="0" lang="en-GB" sz="800" u="sng" cap="none" strike="noStrike">
                <a:solidFill>
                  <a:srgbClr val="000000"/>
                </a:solidFill>
                <a:latin typeface="Century Gothic"/>
                <a:ea typeface="Century Gothic"/>
                <a:cs typeface="Century Gothic"/>
                <a:sym typeface="Century Gothic"/>
              </a:rPr>
              <a:t>Year 9 reading suggestions  </a:t>
            </a:r>
            <a:endParaRPr b="0" i="0" sz="800" u="sng"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8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Want to join our </a:t>
            </a:r>
            <a:r>
              <a:rPr b="1" i="0" lang="en-GB" sz="800" u="none" cap="none" strike="noStrike">
                <a:solidFill>
                  <a:schemeClr val="dk1"/>
                </a:solidFill>
                <a:latin typeface="Century Gothic"/>
                <a:ea typeface="Century Gothic"/>
                <a:cs typeface="Century Gothic"/>
                <a:sym typeface="Century Gothic"/>
              </a:rPr>
              <a:t>Millionaire’s Club? </a:t>
            </a:r>
            <a:r>
              <a:rPr b="0" i="0" lang="en-GB" sz="8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800" u="none" cap="none" strike="noStrike">
                <a:solidFill>
                  <a:schemeClr val="dk1"/>
                </a:solidFill>
                <a:latin typeface="Century Gothic"/>
                <a:ea typeface="Century Gothic"/>
                <a:cs typeface="Century Gothic"/>
                <a:sym typeface="Century Gothic"/>
              </a:rPr>
              <a:t>word rich </a:t>
            </a:r>
            <a:r>
              <a:rPr b="0" i="0" lang="en-GB" sz="800" u="none" cap="none" strike="noStrike">
                <a:solidFill>
                  <a:schemeClr val="dk1"/>
                </a:solidFill>
                <a:latin typeface="Century Gothic"/>
                <a:ea typeface="Century Gothic"/>
                <a:cs typeface="Century Gothic"/>
                <a:sym typeface="Century Gothic"/>
              </a:rPr>
              <a:t>by </a:t>
            </a:r>
            <a:r>
              <a:rPr b="1" i="0" lang="en-GB" sz="800" u="none" cap="none" strike="noStrike">
                <a:solidFill>
                  <a:schemeClr val="dk1"/>
                </a:solidFill>
                <a:latin typeface="Century Gothic"/>
                <a:ea typeface="Century Gothic"/>
                <a:cs typeface="Century Gothic"/>
                <a:sym typeface="Century Gothic"/>
              </a:rPr>
              <a:t>reading 1 million words </a:t>
            </a:r>
            <a:r>
              <a:rPr b="0" i="0" lang="en-GB" sz="800" u="none" cap="none" strike="noStrike">
                <a:solidFill>
                  <a:schemeClr val="dk1"/>
                </a:solidFill>
                <a:latin typeface="Century Gothic"/>
                <a:ea typeface="Century Gothic"/>
                <a:cs typeface="Century Gothic"/>
                <a:sym typeface="Century Gothic"/>
              </a:rPr>
              <a:t>☺ </a:t>
            </a:r>
            <a:endParaRPr b="0" i="0" sz="800" u="none" cap="none" strike="noStrike">
              <a:solidFill>
                <a:schemeClr val="dk1"/>
              </a:solidFill>
              <a:latin typeface="Century Gothic"/>
              <a:ea typeface="Century Gothic"/>
              <a:cs typeface="Century Gothic"/>
              <a:sym typeface="Century Gothic"/>
            </a:endParaRPr>
          </a:p>
        </p:txBody>
      </p:sp>
      <p:sp>
        <p:nvSpPr>
          <p:cNvPr id="200" name="Google Shape;200;p15"/>
          <p:cNvSpPr txBox="1"/>
          <p:nvPr/>
        </p:nvSpPr>
        <p:spPr>
          <a:xfrm>
            <a:off x="141590" y="3896234"/>
            <a:ext cx="5735100" cy="415458"/>
          </a:xfrm>
          <a:prstGeom prst="rect">
            <a:avLst/>
          </a:prstGeom>
          <a:noFill/>
          <a:ln cap="flat" cmpd="sng" w="9525">
            <a:solidFill>
              <a:schemeClr val="dk1"/>
            </a:solidFill>
            <a:prstDash val="dash"/>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a:t>
            </a:r>
            <a:r>
              <a:rPr b="1" i="0" lang="en-GB" sz="700" u="none" cap="none" strike="noStrike">
                <a:solidFill>
                  <a:srgbClr val="000000"/>
                </a:solidFill>
                <a:latin typeface="Century Gothic"/>
                <a:ea typeface="Century Gothic"/>
                <a:cs typeface="Century Gothic"/>
                <a:sym typeface="Century Gothic"/>
              </a:rPr>
              <a:t>Books marked with an asterisks (*) would be suitable for reluctant readers. </a:t>
            </a:r>
            <a:endParaRPr b="0" i="0"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700" u="none" cap="none" strike="noStrike">
              <a:solidFill>
                <a:schemeClr val="dk1"/>
              </a:solidFill>
              <a:latin typeface="Century Gothic"/>
              <a:ea typeface="Century Gothic"/>
              <a:cs typeface="Century Gothic"/>
              <a:sym typeface="Century Gothic"/>
            </a:endParaRPr>
          </a:p>
        </p:txBody>
      </p:sp>
      <p:sp>
        <p:nvSpPr>
          <p:cNvPr id="201" name="Google Shape;201;p15"/>
          <p:cNvSpPr txBox="1"/>
          <p:nvPr/>
        </p:nvSpPr>
        <p:spPr>
          <a:xfrm>
            <a:off x="257905" y="4319865"/>
            <a:ext cx="5746500" cy="21540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800" u="none" cap="none" strike="noStrike">
                <a:solidFill>
                  <a:srgbClr val="000000"/>
                </a:solidFill>
                <a:latin typeface="Century Gothic"/>
                <a:ea typeface="Century Gothic"/>
                <a:cs typeface="Century Gothic"/>
                <a:sym typeface="Century Gothic"/>
              </a:rPr>
              <a:t>*Please see your teacher for a comprehensive list of recommendations as this is not an exhaustive list. </a:t>
            </a:r>
            <a:endParaRPr b="0" i="0" sz="800" u="none" cap="none" strike="noStrike">
              <a:solidFill>
                <a:schemeClr val="dk1"/>
              </a:solidFill>
              <a:latin typeface="Century Gothic"/>
              <a:ea typeface="Century Gothic"/>
              <a:cs typeface="Century Gothic"/>
              <a:sym typeface="Century Gothic"/>
            </a:endParaRPr>
          </a:p>
        </p:txBody>
      </p:sp>
      <p:sp>
        <p:nvSpPr>
          <p:cNvPr id="202" name="Google Shape;202;p15"/>
          <p:cNvSpPr txBox="1"/>
          <p:nvPr/>
        </p:nvSpPr>
        <p:spPr>
          <a:xfrm>
            <a:off x="111150" y="2455324"/>
            <a:ext cx="5735100" cy="1082700"/>
          </a:xfrm>
          <a:prstGeom prst="rect">
            <a:avLst/>
          </a:prstGeom>
          <a:noFill/>
          <a:ln>
            <a:noFill/>
          </a:ln>
        </p:spPr>
        <p:txBody>
          <a:bodyPr anchorCtr="0" anchor="t" bIns="91425" lIns="91425" spcFirstLastPara="1" rIns="91425" wrap="square" tIns="91425">
            <a:spAutoFit/>
          </a:bodyPr>
          <a:lstStyle/>
          <a:p>
            <a:pPr indent="-222250" lvl="0" marL="228600" marR="0" rtl="0" algn="l">
              <a:lnSpc>
                <a:spcPct val="100000"/>
              </a:lnSpc>
              <a:spcBef>
                <a:spcPts val="100"/>
              </a:spcBef>
              <a:spcAft>
                <a:spcPts val="0"/>
              </a:spcAft>
              <a:buClr>
                <a:srgbClr val="000000"/>
              </a:buClr>
              <a:buSzPts val="1100"/>
              <a:buFont typeface="Calibri"/>
              <a:buAutoNum type="arabicPeriod"/>
            </a:pPr>
            <a:r>
              <a:rPr b="0" i="0" lang="en-GB" sz="700" u="none" cap="none" strike="noStrike">
                <a:solidFill>
                  <a:srgbClr val="000000"/>
                </a:solidFill>
                <a:latin typeface="Century Gothic"/>
                <a:ea typeface="Century Gothic"/>
                <a:cs typeface="Century Gothic"/>
                <a:sym typeface="Century Gothic"/>
              </a:rPr>
              <a:t>‘The Hate You Give’ by Angie Thomas.</a:t>
            </a:r>
            <a:endParaRPr b="0" i="0" sz="700" u="none" cap="none" strike="noStrike">
              <a:solidFill>
                <a:srgbClr val="000000"/>
              </a:solidFill>
              <a:latin typeface="Arial"/>
              <a:ea typeface="Arial"/>
              <a:cs typeface="Arial"/>
              <a:sym typeface="Arial"/>
            </a:endParaRPr>
          </a:p>
          <a:p>
            <a:pPr indent="-222250" lvl="0" marL="228600" marR="0" rtl="0" algn="l">
              <a:lnSpc>
                <a:spcPct val="100000"/>
              </a:lnSpc>
              <a:spcBef>
                <a:spcPts val="100"/>
              </a:spcBef>
              <a:spcAft>
                <a:spcPts val="0"/>
              </a:spcAft>
              <a:buClr>
                <a:srgbClr val="000000"/>
              </a:buClr>
              <a:buSzPts val="1100"/>
              <a:buFont typeface="Calibri"/>
              <a:buAutoNum type="arabicPeriod"/>
            </a:pPr>
            <a:r>
              <a:rPr b="0" i="0" lang="en-GB" sz="700" u="none" cap="none" strike="noStrike">
                <a:solidFill>
                  <a:srgbClr val="000000"/>
                </a:solidFill>
                <a:latin typeface="Century Gothic"/>
                <a:ea typeface="Century Gothic"/>
                <a:cs typeface="Century Gothic"/>
                <a:sym typeface="Century Gothic"/>
              </a:rPr>
              <a:t>‘The Knife Of Never Letting Go’ by Patrick Ness.</a:t>
            </a:r>
            <a:endParaRPr b="0" i="0" sz="700" u="none" cap="none" strike="noStrike">
              <a:solidFill>
                <a:srgbClr val="000000"/>
              </a:solidFill>
              <a:latin typeface="Arial"/>
              <a:ea typeface="Arial"/>
              <a:cs typeface="Arial"/>
              <a:sym typeface="Arial"/>
            </a:endParaRPr>
          </a:p>
          <a:p>
            <a:pPr indent="-222250" lvl="0" marL="228600" marR="0" rtl="0" algn="l">
              <a:lnSpc>
                <a:spcPct val="100000"/>
              </a:lnSpc>
              <a:spcBef>
                <a:spcPts val="100"/>
              </a:spcBef>
              <a:spcAft>
                <a:spcPts val="0"/>
              </a:spcAft>
              <a:buClr>
                <a:srgbClr val="000000"/>
              </a:buClr>
              <a:buSzPts val="1100"/>
              <a:buFont typeface="Calibri"/>
              <a:buAutoNum type="arabicPeriod"/>
            </a:pPr>
            <a:r>
              <a:rPr b="0" i="0" lang="en-GB" sz="700" u="none" cap="none" strike="noStrike">
                <a:solidFill>
                  <a:srgbClr val="000000"/>
                </a:solidFill>
                <a:latin typeface="Century Gothic"/>
                <a:ea typeface="Century Gothic"/>
                <a:cs typeface="Century Gothic"/>
                <a:sym typeface="Century Gothic"/>
              </a:rPr>
              <a:t>‘The Enemy’ by Charlie Higson. </a:t>
            </a:r>
            <a:endParaRPr b="0" i="0" sz="700" u="none" cap="none" strike="noStrike">
              <a:solidFill>
                <a:srgbClr val="000000"/>
              </a:solidFill>
              <a:latin typeface="Arial"/>
              <a:ea typeface="Arial"/>
              <a:cs typeface="Arial"/>
              <a:sym typeface="Arial"/>
            </a:endParaRPr>
          </a:p>
          <a:p>
            <a:pPr indent="-222250" lvl="0" marL="228600" marR="0" rtl="0" algn="l">
              <a:lnSpc>
                <a:spcPct val="100000"/>
              </a:lnSpc>
              <a:spcBef>
                <a:spcPts val="100"/>
              </a:spcBef>
              <a:spcAft>
                <a:spcPts val="0"/>
              </a:spcAft>
              <a:buClr>
                <a:srgbClr val="000000"/>
              </a:buClr>
              <a:buSzPts val="1100"/>
              <a:buFont typeface="Calibri"/>
              <a:buAutoNum type="arabicPeriod"/>
            </a:pPr>
            <a:r>
              <a:rPr b="0" i="0" lang="en-GB" sz="700" u="none" cap="none" strike="noStrike">
                <a:solidFill>
                  <a:srgbClr val="000000"/>
                </a:solidFill>
                <a:latin typeface="Century Gothic"/>
                <a:ea typeface="Century Gothic"/>
                <a:cs typeface="Century Gothic"/>
                <a:sym typeface="Century Gothic"/>
              </a:rPr>
              <a:t>‘I am Malala’ by Malala Yousafzai </a:t>
            </a:r>
            <a:endParaRPr b="0" i="0" sz="700" u="none" cap="none" strike="noStrike">
              <a:solidFill>
                <a:srgbClr val="000000"/>
              </a:solidFill>
              <a:latin typeface="Arial"/>
              <a:ea typeface="Arial"/>
              <a:cs typeface="Arial"/>
              <a:sym typeface="Arial"/>
            </a:endParaRPr>
          </a:p>
          <a:p>
            <a:pPr indent="-222250" lvl="0" marL="228600" marR="0" rtl="0" algn="l">
              <a:lnSpc>
                <a:spcPct val="100000"/>
              </a:lnSpc>
              <a:spcBef>
                <a:spcPts val="100"/>
              </a:spcBef>
              <a:spcAft>
                <a:spcPts val="100"/>
              </a:spcAft>
              <a:buClr>
                <a:srgbClr val="000000"/>
              </a:buClr>
              <a:buSzPts val="1100"/>
              <a:buFont typeface="Calibri"/>
              <a:buAutoNum type="arabicPeriod"/>
            </a:pPr>
            <a:r>
              <a:rPr b="0" i="0" lang="en-GB" sz="700" u="none" cap="none" strike="noStrike">
                <a:solidFill>
                  <a:srgbClr val="000000"/>
                </a:solidFill>
                <a:latin typeface="Century Gothic"/>
                <a:ea typeface="Century Gothic"/>
                <a:cs typeface="Century Gothic"/>
                <a:sym typeface="Century Gothic"/>
              </a:rPr>
              <a:t>‘The Five People You Meet In Heaven’ by Mitch Albom.</a:t>
            </a:r>
            <a:endParaRPr b="0" i="0" sz="500" u="none" cap="none" strike="noStrike">
              <a:solidFill>
                <a:srgbClr val="000000"/>
              </a:solidFill>
              <a:latin typeface="Century Gothic"/>
              <a:ea typeface="Century Gothic"/>
              <a:cs typeface="Century Gothic"/>
              <a:sym typeface="Century Gothic"/>
            </a:endParaRPr>
          </a:p>
        </p:txBody>
      </p:sp>
      <p:graphicFrame>
        <p:nvGraphicFramePr>
          <p:cNvPr id="203" name="Google Shape;203;p15"/>
          <p:cNvGraphicFramePr/>
          <p:nvPr/>
        </p:nvGraphicFramePr>
        <p:xfrm>
          <a:off x="141590" y="5526061"/>
          <a:ext cx="3000000" cy="3000000"/>
        </p:xfrm>
        <a:graphic>
          <a:graphicData uri="http://schemas.openxmlformats.org/drawingml/2006/table">
            <a:tbl>
              <a:tblPr bandRow="1" firstCol="1" firstRow="1">
                <a:noFill/>
                <a:tableStyleId>{D2E92F13-9D7B-4406-B0CB-82BD0D9A84E1}</a:tableStyleId>
              </a:tblPr>
              <a:tblGrid>
                <a:gridCol w="699650"/>
                <a:gridCol w="5163150"/>
              </a:tblGrid>
              <a:tr h="66150">
                <a:tc gridSpan="2">
                  <a:txBody>
                    <a:bodyPr/>
                    <a:lstStyle/>
                    <a:p>
                      <a:pPr indent="0" lvl="0" marL="0" marR="0" rtl="0" algn="ctr">
                        <a:lnSpc>
                          <a:spcPct val="105000"/>
                        </a:lnSpc>
                        <a:spcBef>
                          <a:spcPts val="0"/>
                        </a:spcBef>
                        <a:spcAft>
                          <a:spcPts val="0"/>
                        </a:spcAft>
                        <a:buClr>
                          <a:srgbClr val="000000"/>
                        </a:buClr>
                        <a:buSzPts val="750"/>
                        <a:buFont typeface="Arial"/>
                        <a:buNone/>
                      </a:pPr>
                      <a:r>
                        <a:rPr b="1" lang="en-GB" sz="700" u="none" cap="none" strike="noStrike">
                          <a:solidFill>
                            <a:srgbClr val="000000"/>
                          </a:solidFill>
                          <a:latin typeface="Century Gothic"/>
                          <a:ea typeface="Century Gothic"/>
                          <a:cs typeface="Century Gothic"/>
                          <a:sym typeface="Century Gothic"/>
                        </a:rPr>
                        <a:t>KS3 ATTAINMENT LEVEL</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hMerge="1"/>
              </a:tr>
              <a:tr h="19607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Emerging </a:t>
                      </a:r>
                      <a:r>
                        <a:rPr b="0" i="1" lang="en-GB" sz="700" u="none" cap="none" strike="noStrike">
                          <a:solidFill>
                            <a:srgbClr val="000000"/>
                          </a:solidFill>
                          <a:latin typeface="Century Gothic"/>
                          <a:ea typeface="Century Gothic"/>
                          <a:cs typeface="Century Gothic"/>
                          <a:sym typeface="Century Gothic"/>
                        </a:rPr>
                        <a:t>(inconsistent attempt)</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beginning to learn some of the curriculum content, demonstrating some understanding of the knowledge and skills expected, there may be some gaps in the skills and knowledge expected at Key Stage 3.</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9607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Developing </a:t>
                      </a:r>
                      <a:r>
                        <a:rPr b="0" i="1" lang="en-GB" sz="700" u="none" cap="none" strike="noStrike">
                          <a:solidFill>
                            <a:srgbClr val="000000"/>
                          </a:solidFill>
                          <a:latin typeface="Century Gothic"/>
                          <a:ea typeface="Century Gothic"/>
                          <a:cs typeface="Century Gothic"/>
                          <a:sym typeface="Century Gothic"/>
                        </a:rPr>
                        <a:t>(some use/attempt)</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the majority of the curriculum, demonstrating an adequate understanding of the knowledge and skills expected, there may be some minor gaps in knowledge and/or skill at Key Stage 3.</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3142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Securing </a:t>
                      </a:r>
                      <a:r>
                        <a:rPr b="0" i="1" lang="en-GB" sz="700" u="none" cap="none" strike="noStrike">
                          <a:solidFill>
                            <a:srgbClr val="000000"/>
                          </a:solidFill>
                          <a:latin typeface="Century Gothic"/>
                          <a:ea typeface="Century Gothic"/>
                          <a:cs typeface="Century Gothic"/>
                          <a:sym typeface="Century Gothic"/>
                        </a:rPr>
                        <a:t>(achieved)</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most of the curriculum, demonstrating a good understanding of the knowledge and skills expected and as such is ready for the next key stage.</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31425">
                <a:tc>
                  <a:txBody>
                    <a:bodyPr/>
                    <a:lstStyle/>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rgbClr val="000000"/>
                          </a:solidFill>
                          <a:latin typeface="Century Gothic"/>
                          <a:ea typeface="Century Gothic"/>
                          <a:cs typeface="Century Gothic"/>
                          <a:sym typeface="Century Gothic"/>
                        </a:rPr>
                        <a:t>Mastering </a:t>
                      </a:r>
                      <a:r>
                        <a:rPr b="0" i="1" lang="en-GB" sz="700" u="none" cap="none" strike="noStrike">
                          <a:solidFill>
                            <a:srgbClr val="000000"/>
                          </a:solidFill>
                          <a:latin typeface="Century Gothic"/>
                          <a:ea typeface="Century Gothic"/>
                          <a:cs typeface="Century Gothic"/>
                          <a:sym typeface="Century Gothic"/>
                        </a:rPr>
                        <a:t>(excel)</a:t>
                      </a:r>
                      <a:endParaRPr sz="700" u="none" cap="none" strike="noStrike"/>
                    </a:p>
                  </a:txBody>
                  <a:tcPr marT="0" marB="0" marR="54175" marL="541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5000"/>
                        </a:lnSpc>
                        <a:spcBef>
                          <a:spcPts val="0"/>
                        </a:spcBef>
                        <a:spcAft>
                          <a:spcPts val="0"/>
                        </a:spcAft>
                        <a:buClr>
                          <a:srgbClr val="000000"/>
                        </a:buClr>
                        <a:buSzPts val="750"/>
                        <a:buFont typeface="Arial"/>
                        <a:buNone/>
                      </a:pPr>
                      <a:r>
                        <a:rPr lang="en-GB" sz="700" u="none" cap="none" strike="noStrike">
                          <a:solidFill>
                            <a:srgbClr val="000000"/>
                          </a:solidFill>
                          <a:latin typeface="Century Gothic"/>
                          <a:ea typeface="Century Gothic"/>
                          <a:cs typeface="Century Gothic"/>
                          <a:sym typeface="Century Gothic"/>
                        </a:rPr>
                        <a:t>The pupil is successfully learning the curriculum, demonstrating a strong understanding of the knowledge and skills expected.  students are demonstrating the knowledge and skills required for the next key stage already.</a:t>
                      </a:r>
                      <a:endParaRPr sz="700" u="none" cap="none" strike="noStrike">
                        <a:latin typeface="Arial"/>
                        <a:ea typeface="Arial"/>
                        <a:cs typeface="Arial"/>
                        <a:sym typeface="Arial"/>
                      </a:endParaRPr>
                    </a:p>
                  </a:txBody>
                  <a:tcPr marT="9525" marB="0" marR="66675" marL="66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bl>
          </a:graphicData>
        </a:graphic>
      </p:graphicFrame>
      <p:graphicFrame>
        <p:nvGraphicFramePr>
          <p:cNvPr id="204" name="Google Shape;204;p15"/>
          <p:cNvGraphicFramePr/>
          <p:nvPr/>
        </p:nvGraphicFramePr>
        <p:xfrm>
          <a:off x="6183579" y="47147"/>
          <a:ext cx="3000000" cy="3000000"/>
        </p:xfrm>
        <a:graphic>
          <a:graphicData uri="http://schemas.openxmlformats.org/drawingml/2006/table">
            <a:tbl>
              <a:tblPr bandRow="1" firstRow="1">
                <a:noFill/>
                <a:tableStyleId>{93D1A190-61E8-49D4-BEF8-0F73E6F7199E}</a:tableStyleId>
              </a:tblPr>
              <a:tblGrid>
                <a:gridCol w="756725"/>
                <a:gridCol w="2176275"/>
                <a:gridCol w="2002525"/>
                <a:gridCol w="897375"/>
              </a:tblGrid>
              <a:tr h="193750">
                <a:tc gridSpan="4">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hMerge="1"/>
                <a:tc hMerge="1"/>
                <a:tc hMerge="1"/>
              </a:tr>
              <a:tr h="426225">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Mid mark next steps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next steps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grade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HT1 – Noughts and Crosses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HT2 – Exposing Injustices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HT3 – Empowered Voices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HT4 – Dystopian Writing</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HT5 – The Outsiders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HT6 – The Power of Voice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bl>
          </a:graphicData>
        </a:graphic>
      </p:graphicFrame>
      <p:pic>
        <p:nvPicPr>
          <p:cNvPr id="205" name="Google Shape;205;p15"/>
          <p:cNvPicPr preferRelativeResize="0"/>
          <p:nvPr/>
        </p:nvPicPr>
        <p:blipFill rotWithShape="1">
          <a:blip r:embed="rId4">
            <a:alphaModFix/>
          </a:blip>
          <a:srcRect b="33904" l="0" r="0" t="969"/>
          <a:stretch/>
        </p:blipFill>
        <p:spPr>
          <a:xfrm>
            <a:off x="111144" y="859580"/>
            <a:ext cx="5873585" cy="883916"/>
          </a:xfrm>
          <a:prstGeom prst="rect">
            <a:avLst/>
          </a:prstGeom>
          <a:noFill/>
          <a:ln>
            <a:noFill/>
          </a:ln>
        </p:spPr>
      </p:pic>
      <p:graphicFrame>
        <p:nvGraphicFramePr>
          <p:cNvPr id="206" name="Google Shape;206;p15"/>
          <p:cNvGraphicFramePr/>
          <p:nvPr/>
        </p:nvGraphicFramePr>
        <p:xfrm>
          <a:off x="6183579" y="5365343"/>
          <a:ext cx="3000000" cy="3000000"/>
        </p:xfrm>
        <a:graphic>
          <a:graphicData uri="http://schemas.openxmlformats.org/drawingml/2006/table">
            <a:tbl>
              <a:tblPr bandRow="1" firstRow="1">
                <a:noFill/>
                <a:tableStyleId>{93D1A190-61E8-49D4-BEF8-0F73E6F7199E}</a:tableStyleId>
              </a:tblPr>
              <a:tblGrid>
                <a:gridCol w="2916450"/>
                <a:gridCol w="2916450"/>
              </a:tblGrid>
              <a:tr h="22432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a:t>
                      </a:r>
                      <a:r>
                        <a:rPr lang="en-GB" sz="1000">
                          <a:latin typeface="Century Gothic"/>
                          <a:ea typeface="Century Gothic"/>
                          <a:cs typeface="Century Gothic"/>
                          <a:sym typeface="Century Gothic"/>
                        </a:rPr>
                        <a:t>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sp>
        <p:nvSpPr>
          <p:cNvPr id="207" name="Google Shape;207;p15"/>
          <p:cNvSpPr txBox="1"/>
          <p:nvPr/>
        </p:nvSpPr>
        <p:spPr>
          <a:xfrm>
            <a:off x="3090075" y="2529938"/>
            <a:ext cx="3000000" cy="9390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GB" sz="700">
                <a:solidFill>
                  <a:schemeClr val="dk1"/>
                </a:solidFill>
              </a:rPr>
              <a:t>6. </a:t>
            </a:r>
            <a:r>
              <a:rPr lang="en-GB" sz="700">
                <a:solidFill>
                  <a:schemeClr val="dk1"/>
                </a:solidFill>
                <a:latin typeface="Century Gothic"/>
                <a:ea typeface="Century Gothic"/>
                <a:cs typeface="Century Gothic"/>
                <a:sym typeface="Century Gothic"/>
              </a:rPr>
              <a:t>‘Gone’ by Michael Grant. </a:t>
            </a:r>
            <a:endParaRPr sz="700">
              <a:solidFill>
                <a:schemeClr val="dk1"/>
              </a:solidFill>
            </a:endParaRPr>
          </a:p>
          <a:p>
            <a:pPr indent="0" lvl="0" marL="0" rtl="0" algn="l">
              <a:lnSpc>
                <a:spcPct val="150000"/>
              </a:lnSpc>
              <a:spcBef>
                <a:spcPts val="0"/>
              </a:spcBef>
              <a:spcAft>
                <a:spcPts val="0"/>
              </a:spcAft>
              <a:buNone/>
            </a:pPr>
            <a:r>
              <a:rPr lang="en-GB" sz="700">
                <a:solidFill>
                  <a:schemeClr val="dk1"/>
                </a:solidFill>
                <a:latin typeface="Century Gothic"/>
                <a:ea typeface="Century Gothic"/>
                <a:cs typeface="Century Gothic"/>
                <a:sym typeface="Century Gothic"/>
              </a:rPr>
              <a:t>7, </a:t>
            </a:r>
            <a:r>
              <a:rPr lang="en-GB" sz="700">
                <a:solidFill>
                  <a:schemeClr val="dk1"/>
                </a:solidFill>
                <a:latin typeface="Century Gothic"/>
                <a:ea typeface="Century Gothic"/>
                <a:cs typeface="Century Gothic"/>
                <a:sym typeface="Century Gothic"/>
              </a:rPr>
              <a:t>‘Seven Days of You’ by Cerilia Vinesse </a:t>
            </a:r>
            <a:endParaRPr sz="700">
              <a:solidFill>
                <a:schemeClr val="dk1"/>
              </a:solidFill>
            </a:endParaRPr>
          </a:p>
          <a:p>
            <a:pPr indent="0" lvl="0" marL="0" rtl="0" algn="l">
              <a:lnSpc>
                <a:spcPct val="150000"/>
              </a:lnSpc>
              <a:spcBef>
                <a:spcPts val="0"/>
              </a:spcBef>
              <a:spcAft>
                <a:spcPts val="0"/>
              </a:spcAft>
              <a:buNone/>
            </a:pPr>
            <a:r>
              <a:rPr lang="en-GB" sz="700">
                <a:solidFill>
                  <a:schemeClr val="dk1"/>
                </a:solidFill>
                <a:latin typeface="Century Gothic"/>
                <a:ea typeface="Century Gothic"/>
                <a:cs typeface="Century Gothic"/>
                <a:sym typeface="Century Gothic"/>
              </a:rPr>
              <a:t>8. </a:t>
            </a:r>
            <a:r>
              <a:rPr lang="en-GB" sz="700">
                <a:solidFill>
                  <a:schemeClr val="dk1"/>
                </a:solidFill>
                <a:latin typeface="Century Gothic"/>
                <a:ea typeface="Century Gothic"/>
                <a:cs typeface="Century Gothic"/>
                <a:sym typeface="Century Gothic"/>
              </a:rPr>
              <a:t>‘Everless’ by Sara Holland </a:t>
            </a:r>
            <a:endParaRPr sz="700">
              <a:solidFill>
                <a:schemeClr val="dk1"/>
              </a:solidFill>
            </a:endParaRPr>
          </a:p>
          <a:p>
            <a:pPr indent="0" lvl="0" marL="0" rtl="0" algn="l">
              <a:lnSpc>
                <a:spcPct val="150000"/>
              </a:lnSpc>
              <a:spcBef>
                <a:spcPts val="0"/>
              </a:spcBef>
              <a:spcAft>
                <a:spcPts val="0"/>
              </a:spcAft>
              <a:buNone/>
            </a:pPr>
            <a:r>
              <a:rPr lang="en-GB" sz="700">
                <a:solidFill>
                  <a:schemeClr val="dk1"/>
                </a:solidFill>
              </a:rPr>
              <a:t>9. </a:t>
            </a:r>
            <a:r>
              <a:rPr lang="en-GB" sz="700">
                <a:solidFill>
                  <a:schemeClr val="dk1"/>
                </a:solidFill>
                <a:latin typeface="Century Gothic"/>
                <a:ea typeface="Century Gothic"/>
                <a:cs typeface="Century Gothic"/>
                <a:sym typeface="Century Gothic"/>
              </a:rPr>
              <a:t>‘Splinters of Sunshine’ by Patrice Lawrence </a:t>
            </a:r>
            <a:endParaRPr sz="700">
              <a:solidFill>
                <a:schemeClr val="dk1"/>
              </a:solidFill>
            </a:endParaRPr>
          </a:p>
          <a:p>
            <a:pPr indent="0" lvl="0" marL="0" rtl="0" algn="l">
              <a:lnSpc>
                <a:spcPct val="150000"/>
              </a:lnSpc>
              <a:spcBef>
                <a:spcPts val="0"/>
              </a:spcBef>
              <a:spcAft>
                <a:spcPts val="0"/>
              </a:spcAft>
              <a:buNone/>
            </a:pPr>
            <a:r>
              <a:rPr lang="en-GB" sz="700">
                <a:solidFill>
                  <a:schemeClr val="dk1"/>
                </a:solidFill>
              </a:rPr>
              <a:t>10.</a:t>
            </a:r>
            <a:r>
              <a:rPr lang="en-GB" sz="700">
                <a:solidFill>
                  <a:schemeClr val="dk1"/>
                </a:solidFill>
                <a:latin typeface="Century Gothic"/>
                <a:ea typeface="Century Gothic"/>
                <a:cs typeface="Century Gothic"/>
                <a:sym typeface="Century Gothic"/>
              </a:rPr>
              <a:t>‘Am I Normal Yet?’ by Holly Bourne</a:t>
            </a:r>
            <a:endParaRPr sz="500">
              <a:solidFill>
                <a:schemeClr val="dk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8"/>
          <p:cNvSpPr txBox="1"/>
          <p:nvPr>
            <p:ph type="title"/>
          </p:nvPr>
        </p:nvSpPr>
        <p:spPr>
          <a:xfrm>
            <a:off x="158043" y="326409"/>
            <a:ext cx="5837142" cy="70427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333"/>
              <a:buNone/>
            </a:pPr>
            <a:r>
              <a:rPr b="1" lang="en-GB" sz="1200" u="sng">
                <a:latin typeface="Century Gothic"/>
                <a:ea typeface="Century Gothic"/>
                <a:cs typeface="Century Gothic"/>
                <a:sym typeface="Century Gothic"/>
              </a:rPr>
              <a:t>Y10 English at BTHCC – Power and Greed</a:t>
            </a:r>
            <a:br>
              <a:rPr b="1" lang="en-GB" sz="1200" u="sng">
                <a:latin typeface="Century Gothic"/>
                <a:ea typeface="Century Gothic"/>
                <a:cs typeface="Century Gothic"/>
                <a:sym typeface="Century Gothic"/>
              </a:rPr>
            </a:br>
            <a:r>
              <a:rPr i="1" lang="en-GB" sz="800">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br>
              <a:rPr i="1" lang="en-GB" sz="800">
                <a:latin typeface="Century Gothic"/>
                <a:ea typeface="Century Gothic"/>
                <a:cs typeface="Century Gothic"/>
                <a:sym typeface="Century Gothic"/>
              </a:rPr>
            </a:br>
            <a:endParaRPr i="1" sz="3200"/>
          </a:p>
        </p:txBody>
      </p:sp>
      <p:pic>
        <p:nvPicPr>
          <p:cNvPr id="213" name="Google Shape;213;p18"/>
          <p:cNvPicPr preferRelativeResize="0"/>
          <p:nvPr/>
        </p:nvPicPr>
        <p:blipFill rotWithShape="1">
          <a:blip r:embed="rId3">
            <a:alphaModFix/>
          </a:blip>
          <a:srcRect b="0" l="0" r="0" t="0"/>
          <a:stretch/>
        </p:blipFill>
        <p:spPr>
          <a:xfrm>
            <a:off x="4873751" y="3224004"/>
            <a:ext cx="1084933" cy="360444"/>
          </a:xfrm>
          <a:prstGeom prst="rect">
            <a:avLst/>
          </a:prstGeom>
          <a:noFill/>
          <a:ln>
            <a:noFill/>
          </a:ln>
        </p:spPr>
      </p:pic>
      <p:sp>
        <p:nvSpPr>
          <p:cNvPr id="214" name="Google Shape;214;p18"/>
          <p:cNvSpPr txBox="1"/>
          <p:nvPr/>
        </p:nvSpPr>
        <p:spPr>
          <a:xfrm>
            <a:off x="175515" y="1254119"/>
            <a:ext cx="5873700"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t/>
            </a:r>
            <a:endParaRPr b="0" i="0" sz="8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sng" cap="none" strike="noStrike">
                <a:solidFill>
                  <a:srgbClr val="000000"/>
                </a:solidFill>
                <a:latin typeface="Century Gothic"/>
                <a:ea typeface="Century Gothic"/>
                <a:cs typeface="Century Gothic"/>
                <a:sym typeface="Century Gothic"/>
              </a:rPr>
              <a:t> </a:t>
            </a:r>
            <a:r>
              <a:rPr b="1" i="0" lang="en-GB" sz="800" u="sng" cap="none" strike="noStrike">
                <a:solidFill>
                  <a:srgbClr val="000000"/>
                </a:solidFill>
                <a:latin typeface="Century Gothic"/>
                <a:ea typeface="Century Gothic"/>
                <a:cs typeface="Century Gothic"/>
                <a:sym typeface="Century Gothic"/>
              </a:rPr>
              <a:t>Year 10 reading suggestions  </a:t>
            </a:r>
            <a:endParaRPr b="0" i="0" sz="800" u="sng"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8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Want to join our </a:t>
            </a:r>
            <a:r>
              <a:rPr b="1" i="0" lang="en-GB" sz="800" u="none" cap="none" strike="noStrike">
                <a:solidFill>
                  <a:schemeClr val="dk1"/>
                </a:solidFill>
                <a:latin typeface="Century Gothic"/>
                <a:ea typeface="Century Gothic"/>
                <a:cs typeface="Century Gothic"/>
                <a:sym typeface="Century Gothic"/>
              </a:rPr>
              <a:t>Millionaire’s Club? </a:t>
            </a:r>
            <a:r>
              <a:rPr b="0" i="0" lang="en-GB" sz="8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800" u="none" cap="none" strike="noStrike">
                <a:solidFill>
                  <a:schemeClr val="dk1"/>
                </a:solidFill>
                <a:latin typeface="Century Gothic"/>
                <a:ea typeface="Century Gothic"/>
                <a:cs typeface="Century Gothic"/>
                <a:sym typeface="Century Gothic"/>
              </a:rPr>
              <a:t>word rich </a:t>
            </a:r>
            <a:r>
              <a:rPr b="0" i="0" lang="en-GB" sz="800" u="none" cap="none" strike="noStrike">
                <a:solidFill>
                  <a:schemeClr val="dk1"/>
                </a:solidFill>
                <a:latin typeface="Century Gothic"/>
                <a:ea typeface="Century Gothic"/>
                <a:cs typeface="Century Gothic"/>
                <a:sym typeface="Century Gothic"/>
              </a:rPr>
              <a:t>by </a:t>
            </a:r>
            <a:r>
              <a:rPr b="1" i="0" lang="en-GB" sz="800" u="none" cap="none" strike="noStrike">
                <a:solidFill>
                  <a:schemeClr val="dk1"/>
                </a:solidFill>
                <a:latin typeface="Century Gothic"/>
                <a:ea typeface="Century Gothic"/>
                <a:cs typeface="Century Gothic"/>
                <a:sym typeface="Century Gothic"/>
              </a:rPr>
              <a:t>reading 1 million words </a:t>
            </a:r>
            <a:r>
              <a:rPr b="0" i="0" lang="en-GB" sz="800" u="none" cap="none" strike="noStrike">
                <a:solidFill>
                  <a:schemeClr val="dk1"/>
                </a:solidFill>
                <a:latin typeface="Century Gothic"/>
                <a:ea typeface="Century Gothic"/>
                <a:cs typeface="Century Gothic"/>
                <a:sym typeface="Century Gothic"/>
              </a:rPr>
              <a:t>☺ </a:t>
            </a:r>
            <a:endParaRPr b="0" i="0" sz="800" u="none" cap="none" strike="noStrike">
              <a:solidFill>
                <a:schemeClr val="dk1"/>
              </a:solidFill>
              <a:latin typeface="Century Gothic"/>
              <a:ea typeface="Century Gothic"/>
              <a:cs typeface="Century Gothic"/>
              <a:sym typeface="Century Gothic"/>
            </a:endParaRPr>
          </a:p>
        </p:txBody>
      </p:sp>
      <p:sp>
        <p:nvSpPr>
          <p:cNvPr id="215" name="Google Shape;215;p18"/>
          <p:cNvSpPr txBox="1"/>
          <p:nvPr/>
        </p:nvSpPr>
        <p:spPr>
          <a:xfrm>
            <a:off x="3559058" y="2297630"/>
            <a:ext cx="2396367" cy="846345"/>
          </a:xfrm>
          <a:prstGeom prst="rect">
            <a:avLst/>
          </a:prstGeom>
          <a:noFill/>
          <a:ln cap="flat" cmpd="sng" w="9525">
            <a:solidFill>
              <a:schemeClr val="dk1"/>
            </a:solidFill>
            <a:prstDash val="dash"/>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a:t>
            </a:r>
            <a:r>
              <a:rPr b="1" i="0" lang="en-GB" sz="700" u="none" cap="none" strike="noStrike">
                <a:solidFill>
                  <a:srgbClr val="000000"/>
                </a:solidFill>
                <a:latin typeface="Century Gothic"/>
                <a:ea typeface="Century Gothic"/>
                <a:cs typeface="Century Gothic"/>
                <a:sym typeface="Century Gothic"/>
              </a:rPr>
              <a:t>Books marked with an asterisks (*) would be suitable for reluctant readers. </a:t>
            </a:r>
            <a:endParaRPr b="0" i="0"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700" u="none" cap="none" strike="noStrike">
              <a:solidFill>
                <a:schemeClr val="dk1"/>
              </a:solidFill>
              <a:latin typeface="Century Gothic"/>
              <a:ea typeface="Century Gothic"/>
              <a:cs typeface="Century Gothic"/>
              <a:sym typeface="Century Gothic"/>
            </a:endParaRPr>
          </a:p>
        </p:txBody>
      </p:sp>
      <p:sp>
        <p:nvSpPr>
          <p:cNvPr id="216" name="Google Shape;216;p18"/>
          <p:cNvSpPr txBox="1"/>
          <p:nvPr/>
        </p:nvSpPr>
        <p:spPr>
          <a:xfrm>
            <a:off x="3542501" y="3143975"/>
            <a:ext cx="1376971" cy="52318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*Please see your teacher for a comprehensive list of recommendations as this is not an exhaustive list. </a:t>
            </a:r>
            <a:endParaRPr b="0" i="0" sz="700" u="none" cap="none" strike="noStrike">
              <a:solidFill>
                <a:schemeClr val="dk1"/>
              </a:solidFill>
              <a:latin typeface="Century Gothic"/>
              <a:ea typeface="Century Gothic"/>
              <a:cs typeface="Century Gothic"/>
              <a:sym typeface="Century Gothic"/>
            </a:endParaRPr>
          </a:p>
        </p:txBody>
      </p:sp>
      <p:sp>
        <p:nvSpPr>
          <p:cNvPr id="217" name="Google Shape;217;p18"/>
          <p:cNvSpPr txBox="1"/>
          <p:nvPr/>
        </p:nvSpPr>
        <p:spPr>
          <a:xfrm>
            <a:off x="41151" y="2079754"/>
            <a:ext cx="3607200" cy="1723800"/>
          </a:xfrm>
          <a:prstGeom prst="rect">
            <a:avLst/>
          </a:prstGeom>
          <a:noFill/>
          <a:ln>
            <a:noFill/>
          </a:ln>
        </p:spPr>
        <p:txBody>
          <a:bodyPr anchorCtr="0" anchor="t" bIns="91425" lIns="91425" spcFirstLastPara="1" rIns="91425" wrap="square" tIns="91425">
            <a:spAutoFit/>
          </a:bodyPr>
          <a:lstStyle/>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‘Americanah’ - Chimamanda Ngozi Adichie</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Fault in Our Stars’ - John Green</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Power’ - Naomi Alderman </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Book Thief’  - Marcus Zusak</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Handmaid’s Tale’ - Margaret Atwood</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‘His Dark Materials’ - Phillip Pullman </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‘Goodnight Mr Tom’ - Michelle Magorian</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Hobbit’ - JRR Tolkien</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Seven Husbands of Evelyn Hugo’ - Taylor Jenkins Reid</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Night Circus’ - Erin Morgenstern</a:t>
            </a:r>
            <a:endParaRPr b="0" i="0" sz="1300" u="none" cap="none" strike="noStrike">
              <a:solidFill>
                <a:srgbClr val="000000"/>
              </a:solidFill>
              <a:latin typeface="Arial"/>
              <a:ea typeface="Arial"/>
              <a:cs typeface="Arial"/>
              <a:sym typeface="Arial"/>
            </a:endParaRPr>
          </a:p>
        </p:txBody>
      </p:sp>
      <p:graphicFrame>
        <p:nvGraphicFramePr>
          <p:cNvPr id="218" name="Google Shape;218;p18"/>
          <p:cNvGraphicFramePr/>
          <p:nvPr/>
        </p:nvGraphicFramePr>
        <p:xfrm>
          <a:off x="6183579" y="47147"/>
          <a:ext cx="3000000" cy="3000000"/>
        </p:xfrm>
        <a:graphic>
          <a:graphicData uri="http://schemas.openxmlformats.org/drawingml/2006/table">
            <a:tbl>
              <a:tblPr bandRow="1" firstRow="1">
                <a:noFill/>
                <a:tableStyleId>{93D1A190-61E8-49D4-BEF8-0F73E6F7199E}</a:tableStyleId>
              </a:tblPr>
              <a:tblGrid>
                <a:gridCol w="756725"/>
                <a:gridCol w="2176275"/>
                <a:gridCol w="2002525"/>
                <a:gridCol w="897375"/>
              </a:tblGrid>
              <a:tr h="193750">
                <a:tc gridSpan="4">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hMerge="1"/>
                <a:tc hMerge="1"/>
                <a:tc hMerge="1"/>
              </a:tr>
              <a:tr h="426225">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Mid mark next steps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next steps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grade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HT1 – An Inspector Calls</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HT2 – Paper 1 Section A</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HT3 – Power and Conflict Anthology</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HT4 – Paper 1 Section B </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310000">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HT5 – Unseen Poetry</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4262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HT6 – Response practice and QLA</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bl>
          </a:graphicData>
        </a:graphic>
      </p:graphicFrame>
      <p:graphicFrame>
        <p:nvGraphicFramePr>
          <p:cNvPr id="219" name="Google Shape;219;p18"/>
          <p:cNvGraphicFramePr/>
          <p:nvPr/>
        </p:nvGraphicFramePr>
        <p:xfrm>
          <a:off x="6183579" y="5365343"/>
          <a:ext cx="3000000" cy="3000000"/>
        </p:xfrm>
        <a:graphic>
          <a:graphicData uri="http://schemas.openxmlformats.org/drawingml/2006/table">
            <a:tbl>
              <a:tblPr bandRow="1" firstRow="1">
                <a:noFill/>
                <a:tableStyleId>{93D1A190-61E8-49D4-BEF8-0F73E6F7199E}</a:tableStyleId>
              </a:tblPr>
              <a:tblGrid>
                <a:gridCol w="2916450"/>
                <a:gridCol w="2916450"/>
              </a:tblGrid>
              <a:tr h="22432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a:t>
                      </a:r>
                      <a:r>
                        <a:rPr lang="en-GB" sz="1000">
                          <a:latin typeface="Century Gothic"/>
                          <a:ea typeface="Century Gothic"/>
                          <a:cs typeface="Century Gothic"/>
                          <a:sym typeface="Century Gothic"/>
                        </a:rPr>
                        <a:t> 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graphicFrame>
        <p:nvGraphicFramePr>
          <p:cNvPr id="220" name="Google Shape;220;p18"/>
          <p:cNvGraphicFramePr/>
          <p:nvPr/>
        </p:nvGraphicFramePr>
        <p:xfrm>
          <a:off x="167329" y="3801637"/>
          <a:ext cx="3000000" cy="3000000"/>
        </p:xfrm>
        <a:graphic>
          <a:graphicData uri="http://schemas.openxmlformats.org/drawingml/2006/table">
            <a:tbl>
              <a:tblPr>
                <a:noFill/>
                <a:tableStyleId>{93D1A190-61E8-49D4-BEF8-0F73E6F7199E}</a:tableStyleId>
              </a:tblPr>
              <a:tblGrid>
                <a:gridCol w="5734175"/>
              </a:tblGrid>
              <a:tr h="76200">
                <a:tc>
                  <a:txBody>
                    <a:bodyPr/>
                    <a:lstStyle/>
                    <a:p>
                      <a:pPr indent="0" lvl="0" marL="0" marR="0" rtl="0" algn="ctr">
                        <a:lnSpc>
                          <a:spcPct val="90000"/>
                        </a:lnSpc>
                        <a:spcBef>
                          <a:spcPts val="0"/>
                        </a:spcBef>
                        <a:spcAft>
                          <a:spcPts val="0"/>
                        </a:spcAft>
                        <a:buClr>
                          <a:schemeClr val="dk1"/>
                        </a:buClr>
                        <a:buSzPts val="600"/>
                        <a:buFont typeface="Century Gothic"/>
                        <a:buNone/>
                      </a:pPr>
                      <a:r>
                        <a:rPr b="1" lang="en-GB" sz="600" u="none" cap="none" strike="noStrike">
                          <a:latin typeface="Century Gothic"/>
                          <a:ea typeface="Century Gothic"/>
                          <a:cs typeface="Century Gothic"/>
                          <a:sym typeface="Century Gothic"/>
                        </a:rPr>
                        <a:t>LITERATURE ASSESSMENT OBJECTIVES</a:t>
                      </a:r>
                      <a:endParaRPr b="1"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22050">
                <a:tc>
                  <a:txBody>
                    <a:bodyPr/>
                    <a:lstStyle/>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AO1: Read, understand and respond to texts. Students should be able to:</a:t>
                      </a:r>
                      <a:endParaRPr sz="600" u="none" cap="none" strike="noStrike">
                        <a:latin typeface="Century Gothic"/>
                        <a:ea typeface="Century Gothic"/>
                        <a:cs typeface="Century Gothic"/>
                        <a:sym typeface="Century Gothic"/>
                      </a:endParaRPr>
                    </a:p>
                    <a:p>
                      <a:pPr indent="-260350" lvl="0" marL="457200" marR="0" rtl="0" algn="l">
                        <a:lnSpc>
                          <a:spcPct val="90000"/>
                        </a:lnSpc>
                        <a:spcBef>
                          <a:spcPts val="100"/>
                        </a:spcBef>
                        <a:spcAft>
                          <a:spcPts val="0"/>
                        </a:spcAft>
                        <a:buClr>
                          <a:schemeClr val="dk1"/>
                        </a:buClr>
                        <a:buSzPts val="500"/>
                        <a:buFont typeface="Century Gothic"/>
                        <a:buChar char="●"/>
                      </a:pPr>
                      <a:r>
                        <a:rPr lang="en-GB" sz="600" u="none" cap="none" strike="noStrike">
                          <a:latin typeface="Century Gothic"/>
                          <a:ea typeface="Century Gothic"/>
                          <a:cs typeface="Century Gothic"/>
                          <a:sym typeface="Century Gothic"/>
                        </a:rPr>
                        <a:t>maintain a critical style and develop an informed personal response</a:t>
                      </a:r>
                      <a:endParaRPr sz="600" u="none" cap="none" strike="noStrike">
                        <a:latin typeface="Century Gothic"/>
                        <a:ea typeface="Century Gothic"/>
                        <a:cs typeface="Century Gothic"/>
                        <a:sym typeface="Century Gothic"/>
                      </a:endParaRPr>
                    </a:p>
                    <a:p>
                      <a:pPr indent="-260350" lvl="0" marL="457200" marR="0" rtl="0" algn="l">
                        <a:lnSpc>
                          <a:spcPct val="90000"/>
                        </a:lnSpc>
                        <a:spcBef>
                          <a:spcPts val="0"/>
                        </a:spcBef>
                        <a:spcAft>
                          <a:spcPts val="0"/>
                        </a:spcAft>
                        <a:buClr>
                          <a:schemeClr val="dk1"/>
                        </a:buClr>
                        <a:buSzPts val="500"/>
                        <a:buFont typeface="Century Gothic"/>
                        <a:buChar char="●"/>
                      </a:pPr>
                      <a:r>
                        <a:rPr lang="en-GB" sz="600" u="none" cap="none" strike="noStrike">
                          <a:latin typeface="Century Gothic"/>
                          <a:ea typeface="Century Gothic"/>
                          <a:cs typeface="Century Gothic"/>
                          <a:sym typeface="Century Gothic"/>
                        </a:rPr>
                        <a:t>use textual references, including quotations, to support and illustrate interpretations.</a:t>
                      </a:r>
                      <a:endParaRPr sz="200" u="none" cap="none" strike="noStrike">
                        <a:latin typeface="Century Gothic"/>
                        <a:ea typeface="Century Gothic"/>
                        <a:cs typeface="Century Gothic"/>
                        <a:sym typeface="Century Gothic"/>
                      </a:endParaRPr>
                    </a:p>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AO2: Analyse the language, form and structure used by a writer to create meanings and effects, using relevant subject terminology where appropriate.</a:t>
                      </a:r>
                      <a:endParaRPr sz="200" u="none" cap="none" strike="noStrike">
                        <a:latin typeface="Century Gothic"/>
                        <a:ea typeface="Century Gothic"/>
                        <a:cs typeface="Century Gothic"/>
                        <a:sym typeface="Century Gothic"/>
                      </a:endParaRPr>
                    </a:p>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AO3: Show understanding of the relationships between texts and the contexts in which they were written.</a:t>
                      </a:r>
                      <a:endParaRPr sz="200" u="none" cap="none" strike="noStrike">
                        <a:latin typeface="Century Gothic"/>
                        <a:ea typeface="Century Gothic"/>
                        <a:cs typeface="Century Gothic"/>
                        <a:sym typeface="Century Gothic"/>
                      </a:endParaRPr>
                    </a:p>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AO4: Use a range of vocabulary and sentence structures for clarity, purpose and effect, with accurate spelling and punctuation.</a:t>
                      </a:r>
                      <a:endParaRPr sz="2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221" name="Google Shape;221;p18"/>
          <p:cNvGraphicFramePr/>
          <p:nvPr/>
        </p:nvGraphicFramePr>
        <p:xfrm>
          <a:off x="158043" y="4843368"/>
          <a:ext cx="3000000" cy="3000000"/>
        </p:xfrm>
        <a:graphic>
          <a:graphicData uri="http://schemas.openxmlformats.org/drawingml/2006/table">
            <a:tbl>
              <a:tblPr>
                <a:noFill/>
                <a:tableStyleId>{93D1A190-61E8-49D4-BEF8-0F73E6F7199E}</a:tableStyleId>
              </a:tblPr>
              <a:tblGrid>
                <a:gridCol w="5746500"/>
              </a:tblGrid>
              <a:tr h="76200">
                <a:tc>
                  <a:txBody>
                    <a:bodyPr/>
                    <a:lstStyle/>
                    <a:p>
                      <a:pPr indent="0" lvl="0" marL="0" marR="0" rtl="0" algn="l">
                        <a:lnSpc>
                          <a:spcPct val="90000"/>
                        </a:lnSpc>
                        <a:spcBef>
                          <a:spcPts val="0"/>
                        </a:spcBef>
                        <a:spcAft>
                          <a:spcPts val="0"/>
                        </a:spcAft>
                        <a:buClr>
                          <a:schemeClr val="dk1"/>
                        </a:buClr>
                        <a:buSzPts val="600"/>
                        <a:buFont typeface="Arial"/>
                        <a:buNone/>
                      </a:pPr>
                      <a:r>
                        <a:rPr b="1" lang="en-GB" sz="600" u="none" cap="none" strike="noStrike">
                          <a:latin typeface="Century Gothic"/>
                          <a:ea typeface="Century Gothic"/>
                          <a:cs typeface="Century Gothic"/>
                          <a:sym typeface="Century Gothic"/>
                        </a:rPr>
                        <a:t>LANGUAGE ASSESSMENT OBJECTIVES</a:t>
                      </a:r>
                      <a:endParaRPr b="1"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13100">
                <a:tc>
                  <a:txBody>
                    <a:bodyPr/>
                    <a:lstStyle/>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AO1: Identify and interpret explicit and implicit information and ideas.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10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Select and synthesise evidence from different texts.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AO2: Explain, comment on and analyse how writers use language and structure to achieve effects and influence readers, using relevant subject terminology to support their views.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AO3: Compare writers’ ideas and perspectives, as well as how these are conveyed, across two or more texts.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AO4: Evaluate texts critically and support this with appropriate textual references.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AO5: Communicate clearly, effectively and imaginatively, selecting and adapting tone, style and register for different forms, purposes and audiences.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10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Organise information and ideas, using structural and grammatical features to support coherence and cohesion of texts.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AO6: Candidates must use a range of vocabulary and sentence structures for clarity, purpose and effect, with accurate spelling and punctuation.</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AO7: Demonstrate presentation skills in a formal setting.</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AO8: Listen and respond appropriately to spoken language, including to questions and feedback on presentations.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AO9: Use spoken standard English effectively in speeches and presentations.</a:t>
                      </a:r>
                      <a:endParaRPr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pic>
        <p:nvPicPr>
          <p:cNvPr id="222" name="Google Shape;222;p18"/>
          <p:cNvPicPr preferRelativeResize="0"/>
          <p:nvPr/>
        </p:nvPicPr>
        <p:blipFill rotWithShape="1">
          <a:blip r:embed="rId4">
            <a:alphaModFix/>
          </a:blip>
          <a:srcRect b="0" l="0" r="0" t="2434"/>
          <a:stretch/>
        </p:blipFill>
        <p:spPr>
          <a:xfrm>
            <a:off x="158043" y="965975"/>
            <a:ext cx="5734175" cy="464339"/>
          </a:xfrm>
          <a:prstGeom prst="rect">
            <a:avLst/>
          </a:prstGeom>
          <a:noFill/>
          <a:ln>
            <a:noFill/>
          </a:ln>
        </p:spPr>
      </p:pic>
      <p:pic>
        <p:nvPicPr>
          <p:cNvPr id="223" name="Google Shape;223;p18"/>
          <p:cNvPicPr preferRelativeResize="0"/>
          <p:nvPr/>
        </p:nvPicPr>
        <p:blipFill rotWithShape="1">
          <a:blip r:embed="rId5">
            <a:alphaModFix/>
          </a:blip>
          <a:srcRect b="83939" l="0" r="0" t="969"/>
          <a:stretch/>
        </p:blipFill>
        <p:spPr>
          <a:xfrm>
            <a:off x="158043" y="761949"/>
            <a:ext cx="5743462" cy="20483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9"/>
          <p:cNvSpPr txBox="1"/>
          <p:nvPr>
            <p:ph type="title"/>
          </p:nvPr>
        </p:nvSpPr>
        <p:spPr>
          <a:xfrm>
            <a:off x="158043" y="326409"/>
            <a:ext cx="5837142" cy="70427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333"/>
              <a:buNone/>
            </a:pPr>
            <a:r>
              <a:rPr b="1" lang="en-GB" sz="1200" u="sng">
                <a:latin typeface="Century Gothic"/>
                <a:ea typeface="Century Gothic"/>
                <a:cs typeface="Century Gothic"/>
                <a:sym typeface="Century Gothic"/>
              </a:rPr>
              <a:t>Y11 English at BTHCC – Morality and Corruption</a:t>
            </a:r>
            <a:br>
              <a:rPr b="1" lang="en-GB" sz="1200" u="sng">
                <a:latin typeface="Century Gothic"/>
                <a:ea typeface="Century Gothic"/>
                <a:cs typeface="Century Gothic"/>
                <a:sym typeface="Century Gothic"/>
              </a:rPr>
            </a:br>
            <a:r>
              <a:rPr i="1" lang="en-GB" sz="800">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br>
              <a:rPr i="1" lang="en-GB" sz="800">
                <a:latin typeface="Century Gothic"/>
                <a:ea typeface="Century Gothic"/>
                <a:cs typeface="Century Gothic"/>
                <a:sym typeface="Century Gothic"/>
              </a:rPr>
            </a:br>
            <a:endParaRPr i="1" sz="3200"/>
          </a:p>
        </p:txBody>
      </p:sp>
      <p:pic>
        <p:nvPicPr>
          <p:cNvPr id="229" name="Google Shape;229;p19"/>
          <p:cNvPicPr preferRelativeResize="0"/>
          <p:nvPr/>
        </p:nvPicPr>
        <p:blipFill rotWithShape="1">
          <a:blip r:embed="rId3">
            <a:alphaModFix/>
          </a:blip>
          <a:srcRect b="0" l="0" r="0" t="0"/>
          <a:stretch/>
        </p:blipFill>
        <p:spPr>
          <a:xfrm>
            <a:off x="4873751" y="3224004"/>
            <a:ext cx="1084933" cy="360444"/>
          </a:xfrm>
          <a:prstGeom prst="rect">
            <a:avLst/>
          </a:prstGeom>
          <a:noFill/>
          <a:ln>
            <a:noFill/>
          </a:ln>
        </p:spPr>
      </p:pic>
      <p:sp>
        <p:nvSpPr>
          <p:cNvPr id="230" name="Google Shape;230;p19"/>
          <p:cNvSpPr txBox="1"/>
          <p:nvPr/>
        </p:nvSpPr>
        <p:spPr>
          <a:xfrm>
            <a:off x="175515" y="1254119"/>
            <a:ext cx="5873700" cy="95406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t/>
            </a:r>
            <a:endParaRPr b="0" i="0" sz="800" u="none" cap="none" strike="noStrike">
              <a:solidFill>
                <a:srgbClr val="0000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sng" cap="none" strike="noStrike">
                <a:solidFill>
                  <a:srgbClr val="000000"/>
                </a:solidFill>
                <a:latin typeface="Century Gothic"/>
                <a:ea typeface="Century Gothic"/>
                <a:cs typeface="Century Gothic"/>
                <a:sym typeface="Century Gothic"/>
              </a:rPr>
              <a:t> </a:t>
            </a:r>
            <a:r>
              <a:rPr b="1" i="0" lang="en-GB" sz="800" u="sng" cap="none" strike="noStrike">
                <a:solidFill>
                  <a:srgbClr val="000000"/>
                </a:solidFill>
                <a:latin typeface="Century Gothic"/>
                <a:ea typeface="Century Gothic"/>
                <a:cs typeface="Century Gothic"/>
                <a:sym typeface="Century Gothic"/>
              </a:rPr>
              <a:t>Year 11 reading suggestions  </a:t>
            </a:r>
            <a:endParaRPr b="0" i="0" sz="800" u="sng"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8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1100"/>
              <a:buFont typeface="Arial"/>
              <a:buNone/>
            </a:pPr>
            <a:r>
              <a:rPr b="0" i="0" lang="en-GB" sz="800" u="none" cap="none" strike="noStrike">
                <a:solidFill>
                  <a:schemeClr val="dk1"/>
                </a:solidFill>
                <a:latin typeface="Century Gothic"/>
                <a:ea typeface="Century Gothic"/>
                <a:cs typeface="Century Gothic"/>
                <a:sym typeface="Century Gothic"/>
              </a:rPr>
              <a:t> Want to join our </a:t>
            </a:r>
            <a:r>
              <a:rPr b="1" i="0" lang="en-GB" sz="800" u="none" cap="none" strike="noStrike">
                <a:solidFill>
                  <a:schemeClr val="dk1"/>
                </a:solidFill>
                <a:latin typeface="Century Gothic"/>
                <a:ea typeface="Century Gothic"/>
                <a:cs typeface="Century Gothic"/>
                <a:sym typeface="Century Gothic"/>
              </a:rPr>
              <a:t>Millionaire’s Club? </a:t>
            </a:r>
            <a:r>
              <a:rPr b="0" i="0" lang="en-GB" sz="8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800" u="none" cap="none" strike="noStrike">
                <a:solidFill>
                  <a:schemeClr val="dk1"/>
                </a:solidFill>
                <a:latin typeface="Century Gothic"/>
                <a:ea typeface="Century Gothic"/>
                <a:cs typeface="Century Gothic"/>
                <a:sym typeface="Century Gothic"/>
              </a:rPr>
              <a:t>word rich </a:t>
            </a:r>
            <a:r>
              <a:rPr b="0" i="0" lang="en-GB" sz="800" u="none" cap="none" strike="noStrike">
                <a:solidFill>
                  <a:schemeClr val="dk1"/>
                </a:solidFill>
                <a:latin typeface="Century Gothic"/>
                <a:ea typeface="Century Gothic"/>
                <a:cs typeface="Century Gothic"/>
                <a:sym typeface="Century Gothic"/>
              </a:rPr>
              <a:t>by </a:t>
            </a:r>
            <a:r>
              <a:rPr b="1" i="0" lang="en-GB" sz="800" u="none" cap="none" strike="noStrike">
                <a:solidFill>
                  <a:schemeClr val="dk1"/>
                </a:solidFill>
                <a:latin typeface="Century Gothic"/>
                <a:ea typeface="Century Gothic"/>
                <a:cs typeface="Century Gothic"/>
                <a:sym typeface="Century Gothic"/>
              </a:rPr>
              <a:t>reading 1 million words </a:t>
            </a:r>
            <a:r>
              <a:rPr b="0" i="0" lang="en-GB" sz="800" u="none" cap="none" strike="noStrike">
                <a:solidFill>
                  <a:schemeClr val="dk1"/>
                </a:solidFill>
                <a:latin typeface="Century Gothic"/>
                <a:ea typeface="Century Gothic"/>
                <a:cs typeface="Century Gothic"/>
                <a:sym typeface="Century Gothic"/>
              </a:rPr>
              <a:t>☺ </a:t>
            </a:r>
            <a:endParaRPr b="0" i="0" sz="800" u="none" cap="none" strike="noStrike">
              <a:solidFill>
                <a:schemeClr val="dk1"/>
              </a:solidFill>
              <a:latin typeface="Century Gothic"/>
              <a:ea typeface="Century Gothic"/>
              <a:cs typeface="Century Gothic"/>
              <a:sym typeface="Century Gothic"/>
            </a:endParaRPr>
          </a:p>
        </p:txBody>
      </p:sp>
      <p:sp>
        <p:nvSpPr>
          <p:cNvPr id="231" name="Google Shape;231;p19"/>
          <p:cNvSpPr txBox="1"/>
          <p:nvPr/>
        </p:nvSpPr>
        <p:spPr>
          <a:xfrm>
            <a:off x="3559058" y="2297630"/>
            <a:ext cx="2396367" cy="846345"/>
          </a:xfrm>
          <a:prstGeom prst="rect">
            <a:avLst/>
          </a:prstGeom>
          <a:noFill/>
          <a:ln cap="flat" cmpd="sng" w="9525">
            <a:solidFill>
              <a:schemeClr val="dk1"/>
            </a:solidFill>
            <a:prstDash val="dash"/>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a:t>
            </a:r>
            <a:r>
              <a:rPr b="1" i="0" lang="en-GB" sz="700" u="none" cap="none" strike="noStrike">
                <a:solidFill>
                  <a:srgbClr val="000000"/>
                </a:solidFill>
                <a:latin typeface="Century Gothic"/>
                <a:ea typeface="Century Gothic"/>
                <a:cs typeface="Century Gothic"/>
                <a:sym typeface="Century Gothic"/>
              </a:rPr>
              <a:t>Books marked with an asterisks (*) would be suitable for reluctant readers. </a:t>
            </a:r>
            <a:endParaRPr b="0" i="0"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700" u="none" cap="none" strike="noStrike">
              <a:solidFill>
                <a:schemeClr val="dk1"/>
              </a:solidFill>
              <a:latin typeface="Century Gothic"/>
              <a:ea typeface="Century Gothic"/>
              <a:cs typeface="Century Gothic"/>
              <a:sym typeface="Century Gothic"/>
            </a:endParaRPr>
          </a:p>
        </p:txBody>
      </p:sp>
      <p:sp>
        <p:nvSpPr>
          <p:cNvPr id="232" name="Google Shape;232;p19"/>
          <p:cNvSpPr txBox="1"/>
          <p:nvPr/>
        </p:nvSpPr>
        <p:spPr>
          <a:xfrm>
            <a:off x="3542501" y="3143975"/>
            <a:ext cx="1376971" cy="52318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700" u="none" cap="none" strike="noStrike">
                <a:solidFill>
                  <a:srgbClr val="000000"/>
                </a:solidFill>
                <a:latin typeface="Century Gothic"/>
                <a:ea typeface="Century Gothic"/>
                <a:cs typeface="Century Gothic"/>
                <a:sym typeface="Century Gothic"/>
              </a:rPr>
              <a:t>*Please see your teacher for a comprehensive list of recommendations as this is not an exhaustive list. </a:t>
            </a:r>
            <a:endParaRPr b="0" i="0" sz="700" u="none" cap="none" strike="noStrike">
              <a:solidFill>
                <a:schemeClr val="dk1"/>
              </a:solidFill>
              <a:latin typeface="Century Gothic"/>
              <a:ea typeface="Century Gothic"/>
              <a:cs typeface="Century Gothic"/>
              <a:sym typeface="Century Gothic"/>
            </a:endParaRPr>
          </a:p>
        </p:txBody>
      </p:sp>
      <p:sp>
        <p:nvSpPr>
          <p:cNvPr id="233" name="Google Shape;233;p19"/>
          <p:cNvSpPr txBox="1"/>
          <p:nvPr/>
        </p:nvSpPr>
        <p:spPr>
          <a:xfrm>
            <a:off x="41151" y="2079754"/>
            <a:ext cx="3607200" cy="1723800"/>
          </a:xfrm>
          <a:prstGeom prst="rect">
            <a:avLst/>
          </a:prstGeom>
          <a:noFill/>
          <a:ln>
            <a:noFill/>
          </a:ln>
        </p:spPr>
        <p:txBody>
          <a:bodyPr anchorCtr="0" anchor="t" bIns="91425" lIns="91425" spcFirstLastPara="1" rIns="91425" wrap="square" tIns="91425">
            <a:spAutoFit/>
          </a:bodyPr>
          <a:lstStyle/>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Fire-Keeper’s Daughters by Angeline Boulley</a:t>
            </a:r>
            <a:endParaRPr b="0" i="0" sz="700" u="none" cap="none" strike="noStrike">
              <a:solidFill>
                <a:schemeClr val="dk1"/>
              </a:solidFill>
              <a:latin typeface="Century Gothic"/>
              <a:ea typeface="Century Gothic"/>
              <a:cs typeface="Century Gothic"/>
              <a:sym typeface="Century Gothic"/>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Half A Yellow Sun by Chimamanda Ngozi Adichie</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Where the Crawdads Sing by Delia Owens</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Looking for Alaska by John Green</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Flowers for Algernon by Daniel Keyes</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A Short History of Nearly Everything by Bill Bryson</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Little Coffee Shop of Kabul by Deborah Rodriguez</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A Thousand Splendid Suns by Khaled Hosseini</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To Kill a Mockingbird by Harper Lee</a:t>
            </a:r>
            <a:endParaRPr b="0" i="0" sz="13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alibri"/>
              <a:buAutoNum type="arabicPeriod"/>
            </a:pPr>
            <a:r>
              <a:rPr b="0" i="0" lang="en-GB" sz="700" u="none" cap="none" strike="noStrike">
                <a:solidFill>
                  <a:schemeClr val="dk1"/>
                </a:solidFill>
                <a:latin typeface="Century Gothic"/>
                <a:ea typeface="Century Gothic"/>
                <a:cs typeface="Century Gothic"/>
                <a:sym typeface="Century Gothic"/>
              </a:rPr>
              <a:t>The Perks of Being a Wallflower by Stephen Chbosky</a:t>
            </a:r>
            <a:endParaRPr b="0" i="0" sz="1300" u="none" cap="none" strike="noStrike">
              <a:solidFill>
                <a:srgbClr val="000000"/>
              </a:solidFill>
              <a:latin typeface="Arial"/>
              <a:ea typeface="Arial"/>
              <a:cs typeface="Arial"/>
              <a:sym typeface="Arial"/>
            </a:endParaRPr>
          </a:p>
        </p:txBody>
      </p:sp>
      <p:graphicFrame>
        <p:nvGraphicFramePr>
          <p:cNvPr id="234" name="Google Shape;234;p19"/>
          <p:cNvGraphicFramePr/>
          <p:nvPr/>
        </p:nvGraphicFramePr>
        <p:xfrm>
          <a:off x="6183579" y="47147"/>
          <a:ext cx="3000000" cy="3000000"/>
        </p:xfrm>
        <a:graphic>
          <a:graphicData uri="http://schemas.openxmlformats.org/drawingml/2006/table">
            <a:tbl>
              <a:tblPr bandRow="1" firstRow="1">
                <a:noFill/>
                <a:tableStyleId>{93D1A190-61E8-49D4-BEF8-0F73E6F7199E}</a:tableStyleId>
              </a:tblPr>
              <a:tblGrid>
                <a:gridCol w="756725"/>
                <a:gridCol w="2176275"/>
                <a:gridCol w="2002525"/>
                <a:gridCol w="897375"/>
              </a:tblGrid>
              <a:tr h="255400">
                <a:tc gridSpan="4">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r>
              <a:tr h="476225">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Mid mark next steps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next steps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End of Unit grade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6837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HT1 – Macbeth</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6837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HT2 – Paper 2 Section A</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6837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HT3 – Jekyll and Hyde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6837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HT4 – Paper 2 Section B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6837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HT5 – Response practice and QLA</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graphicFrame>
        <p:nvGraphicFramePr>
          <p:cNvPr id="235" name="Google Shape;235;p19"/>
          <p:cNvGraphicFramePr/>
          <p:nvPr/>
        </p:nvGraphicFramePr>
        <p:xfrm>
          <a:off x="6183579" y="5120639"/>
          <a:ext cx="3000000" cy="3000000"/>
        </p:xfrm>
        <a:graphic>
          <a:graphicData uri="http://schemas.openxmlformats.org/drawingml/2006/table">
            <a:tbl>
              <a:tblPr bandRow="1" firstRow="1">
                <a:noFill/>
                <a:tableStyleId>{93D1A190-61E8-49D4-BEF8-0F73E6F7199E}</a:tableStyleId>
              </a:tblPr>
              <a:tblGrid>
                <a:gridCol w="2916450"/>
                <a:gridCol w="2916450"/>
              </a:tblGrid>
              <a:tr h="28640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a:t>
                      </a:r>
                      <a:r>
                        <a:rPr lang="en-GB" sz="1000">
                          <a:latin typeface="Century Gothic"/>
                          <a:ea typeface="Century Gothic"/>
                          <a:cs typeface="Century Gothic"/>
                          <a:sym typeface="Century Gothic"/>
                        </a:rPr>
                        <a:t>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136037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graphicFrame>
        <p:nvGraphicFramePr>
          <p:cNvPr id="236" name="Google Shape;236;p19"/>
          <p:cNvGraphicFramePr/>
          <p:nvPr/>
        </p:nvGraphicFramePr>
        <p:xfrm>
          <a:off x="167329" y="3801637"/>
          <a:ext cx="3000000" cy="3000000"/>
        </p:xfrm>
        <a:graphic>
          <a:graphicData uri="http://schemas.openxmlformats.org/drawingml/2006/table">
            <a:tbl>
              <a:tblPr>
                <a:noFill/>
                <a:tableStyleId>{93D1A190-61E8-49D4-BEF8-0F73E6F7199E}</a:tableStyleId>
              </a:tblPr>
              <a:tblGrid>
                <a:gridCol w="5734175"/>
              </a:tblGrid>
              <a:tr h="76200">
                <a:tc>
                  <a:txBody>
                    <a:bodyPr/>
                    <a:lstStyle/>
                    <a:p>
                      <a:pPr indent="0" lvl="0" marL="0" marR="0" rtl="0" algn="ctr">
                        <a:lnSpc>
                          <a:spcPct val="90000"/>
                        </a:lnSpc>
                        <a:spcBef>
                          <a:spcPts val="0"/>
                        </a:spcBef>
                        <a:spcAft>
                          <a:spcPts val="0"/>
                        </a:spcAft>
                        <a:buClr>
                          <a:schemeClr val="dk1"/>
                        </a:buClr>
                        <a:buSzPts val="600"/>
                        <a:buFont typeface="Century Gothic"/>
                        <a:buNone/>
                      </a:pPr>
                      <a:r>
                        <a:rPr b="1" lang="en-GB" sz="600" u="none" cap="none" strike="noStrike">
                          <a:latin typeface="Century Gothic"/>
                          <a:ea typeface="Century Gothic"/>
                          <a:cs typeface="Century Gothic"/>
                          <a:sym typeface="Century Gothic"/>
                        </a:rPr>
                        <a:t>LITERATURE ASSESSMENT OBJECTIVES</a:t>
                      </a:r>
                      <a:endParaRPr b="1"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22050">
                <a:tc>
                  <a:txBody>
                    <a:bodyPr/>
                    <a:lstStyle/>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AO1: Read, understand and respond to texts. Students should be able to:</a:t>
                      </a:r>
                      <a:endParaRPr sz="600" u="none" cap="none" strike="noStrike">
                        <a:latin typeface="Century Gothic"/>
                        <a:ea typeface="Century Gothic"/>
                        <a:cs typeface="Century Gothic"/>
                        <a:sym typeface="Century Gothic"/>
                      </a:endParaRPr>
                    </a:p>
                    <a:p>
                      <a:pPr indent="-260350" lvl="0" marL="457200" marR="0" rtl="0" algn="l">
                        <a:lnSpc>
                          <a:spcPct val="90000"/>
                        </a:lnSpc>
                        <a:spcBef>
                          <a:spcPts val="100"/>
                        </a:spcBef>
                        <a:spcAft>
                          <a:spcPts val="0"/>
                        </a:spcAft>
                        <a:buClr>
                          <a:schemeClr val="dk1"/>
                        </a:buClr>
                        <a:buSzPts val="500"/>
                        <a:buFont typeface="Century Gothic"/>
                        <a:buChar char="●"/>
                      </a:pPr>
                      <a:r>
                        <a:rPr lang="en-GB" sz="600" u="none" cap="none" strike="noStrike">
                          <a:latin typeface="Century Gothic"/>
                          <a:ea typeface="Century Gothic"/>
                          <a:cs typeface="Century Gothic"/>
                          <a:sym typeface="Century Gothic"/>
                        </a:rPr>
                        <a:t>maintain a critical style and develop an informed personal response</a:t>
                      </a:r>
                      <a:endParaRPr sz="600" u="none" cap="none" strike="noStrike">
                        <a:latin typeface="Century Gothic"/>
                        <a:ea typeface="Century Gothic"/>
                        <a:cs typeface="Century Gothic"/>
                        <a:sym typeface="Century Gothic"/>
                      </a:endParaRPr>
                    </a:p>
                    <a:p>
                      <a:pPr indent="-260350" lvl="0" marL="457200" marR="0" rtl="0" algn="l">
                        <a:lnSpc>
                          <a:spcPct val="90000"/>
                        </a:lnSpc>
                        <a:spcBef>
                          <a:spcPts val="0"/>
                        </a:spcBef>
                        <a:spcAft>
                          <a:spcPts val="0"/>
                        </a:spcAft>
                        <a:buClr>
                          <a:schemeClr val="dk1"/>
                        </a:buClr>
                        <a:buSzPts val="500"/>
                        <a:buFont typeface="Century Gothic"/>
                        <a:buChar char="●"/>
                      </a:pPr>
                      <a:r>
                        <a:rPr lang="en-GB" sz="600" u="none" cap="none" strike="noStrike">
                          <a:latin typeface="Century Gothic"/>
                          <a:ea typeface="Century Gothic"/>
                          <a:cs typeface="Century Gothic"/>
                          <a:sym typeface="Century Gothic"/>
                        </a:rPr>
                        <a:t>use textual references, including quotations, to support and illustrate interpretations.</a:t>
                      </a:r>
                      <a:endParaRPr sz="200" u="none" cap="none" strike="noStrike">
                        <a:latin typeface="Century Gothic"/>
                        <a:ea typeface="Century Gothic"/>
                        <a:cs typeface="Century Gothic"/>
                        <a:sym typeface="Century Gothic"/>
                      </a:endParaRPr>
                    </a:p>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AO2: Analyse the language, form and structure used by a writer to create meanings and effects, using relevant subject terminology where appropriate.</a:t>
                      </a:r>
                      <a:endParaRPr sz="200" u="none" cap="none" strike="noStrike">
                        <a:latin typeface="Century Gothic"/>
                        <a:ea typeface="Century Gothic"/>
                        <a:cs typeface="Century Gothic"/>
                        <a:sym typeface="Century Gothic"/>
                      </a:endParaRPr>
                    </a:p>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AO3: Show understanding of the relationships between texts and the contexts in which they were written.</a:t>
                      </a:r>
                      <a:endParaRPr sz="200" u="none" cap="none" strike="noStrike">
                        <a:latin typeface="Century Gothic"/>
                        <a:ea typeface="Century Gothic"/>
                        <a:cs typeface="Century Gothic"/>
                        <a:sym typeface="Century Gothic"/>
                      </a:endParaRPr>
                    </a:p>
                    <a:p>
                      <a:pPr indent="0" lvl="0" marL="0" marR="0" rtl="0" algn="l">
                        <a:lnSpc>
                          <a:spcPct val="90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AO4: Use a range of vocabulary and sentence structures for clarity, purpose and effect, with accurate spelling and punctuation.</a:t>
                      </a:r>
                      <a:endParaRPr sz="2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237" name="Google Shape;237;p19"/>
          <p:cNvGraphicFramePr/>
          <p:nvPr/>
        </p:nvGraphicFramePr>
        <p:xfrm>
          <a:off x="158043" y="4843368"/>
          <a:ext cx="3000000" cy="3000000"/>
        </p:xfrm>
        <a:graphic>
          <a:graphicData uri="http://schemas.openxmlformats.org/drawingml/2006/table">
            <a:tbl>
              <a:tblPr>
                <a:noFill/>
                <a:tableStyleId>{93D1A190-61E8-49D4-BEF8-0F73E6F7199E}</a:tableStyleId>
              </a:tblPr>
              <a:tblGrid>
                <a:gridCol w="5746500"/>
              </a:tblGrid>
              <a:tr h="76200">
                <a:tc>
                  <a:txBody>
                    <a:bodyPr/>
                    <a:lstStyle/>
                    <a:p>
                      <a:pPr indent="0" lvl="0" marL="0" marR="0" rtl="0" algn="l">
                        <a:lnSpc>
                          <a:spcPct val="90000"/>
                        </a:lnSpc>
                        <a:spcBef>
                          <a:spcPts val="0"/>
                        </a:spcBef>
                        <a:spcAft>
                          <a:spcPts val="0"/>
                        </a:spcAft>
                        <a:buClr>
                          <a:schemeClr val="dk1"/>
                        </a:buClr>
                        <a:buSzPts val="600"/>
                        <a:buFont typeface="Arial"/>
                        <a:buNone/>
                      </a:pPr>
                      <a:r>
                        <a:rPr b="1" lang="en-GB" sz="600" u="none" cap="none" strike="noStrike">
                          <a:latin typeface="Century Gothic"/>
                          <a:ea typeface="Century Gothic"/>
                          <a:cs typeface="Century Gothic"/>
                          <a:sym typeface="Century Gothic"/>
                        </a:rPr>
                        <a:t>LANGUAGE ASSESSMENT OBJECTIVES</a:t>
                      </a:r>
                      <a:endParaRPr b="1"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13100">
                <a:tc>
                  <a:txBody>
                    <a:bodyPr/>
                    <a:lstStyle/>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AO1: Identify and interpret explicit and implicit information and ideas.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10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Select and synthesise evidence from different texts.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AO2: Explain, comment on and analyse how writers use language and structure to achieve effects and influence readers, using relevant subject terminology to support their views.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AO3: Compare writers’ ideas and perspectives, as well as how these are conveyed, across two or more texts.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AO4: Evaluate texts critically and support this with appropriate textual references.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AO5: Communicate clearly, effectively and imaginatively, selecting and adapting tone, style and register for different forms, purposes and audiences.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10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Organise information and ideas, using structural and grammatical features to support coherence and cohesion of texts.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AO6: Candidates must use a range of vocabulary and sentence structures for clarity, purpose and effect, with accurate spelling and punctuation.</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AO7: Demonstrate presentation skills in a formal setting.</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AO8: Listen and respond appropriately to spoken language, including to questions and feedback on presentations.</a:t>
                      </a:r>
                      <a:endParaRPr sz="600" u="none" cap="none" strike="noStrike">
                        <a:latin typeface="Century Gothic"/>
                        <a:ea typeface="Century Gothic"/>
                        <a:cs typeface="Century Gothic"/>
                        <a:sym typeface="Century Gothic"/>
                      </a:endParaRPr>
                    </a:p>
                    <a:p>
                      <a:pPr indent="-171450" lvl="0" marL="171450" marR="0" rtl="0" algn="l">
                        <a:lnSpc>
                          <a:spcPct val="115000"/>
                        </a:lnSpc>
                        <a:spcBef>
                          <a:spcPts val="0"/>
                        </a:spcBef>
                        <a:spcAft>
                          <a:spcPts val="0"/>
                        </a:spcAft>
                        <a:buClr>
                          <a:schemeClr val="dk1"/>
                        </a:buClr>
                        <a:buSzPts val="600"/>
                        <a:buFont typeface="Arial"/>
                        <a:buChar char="•"/>
                      </a:pPr>
                      <a:r>
                        <a:rPr lang="en-GB" sz="600" u="none" cap="none" strike="noStrike">
                          <a:latin typeface="Century Gothic"/>
                          <a:ea typeface="Century Gothic"/>
                          <a:cs typeface="Century Gothic"/>
                          <a:sym typeface="Century Gothic"/>
                        </a:rPr>
                        <a:t>AO9: Use spoken standard English effectively in speeches and presentations.</a:t>
                      </a:r>
                      <a:endParaRPr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pic>
        <p:nvPicPr>
          <p:cNvPr id="238" name="Google Shape;238;p19"/>
          <p:cNvPicPr preferRelativeResize="0"/>
          <p:nvPr/>
        </p:nvPicPr>
        <p:blipFill rotWithShape="1">
          <a:blip r:embed="rId4">
            <a:alphaModFix/>
          </a:blip>
          <a:srcRect b="0" l="0" r="0" t="2434"/>
          <a:stretch/>
        </p:blipFill>
        <p:spPr>
          <a:xfrm>
            <a:off x="158043" y="963597"/>
            <a:ext cx="5734175" cy="464339"/>
          </a:xfrm>
          <a:prstGeom prst="rect">
            <a:avLst/>
          </a:prstGeom>
          <a:noFill/>
          <a:ln>
            <a:noFill/>
          </a:ln>
        </p:spPr>
      </p:pic>
      <p:pic>
        <p:nvPicPr>
          <p:cNvPr id="239" name="Google Shape;239;p19"/>
          <p:cNvPicPr preferRelativeResize="0"/>
          <p:nvPr/>
        </p:nvPicPr>
        <p:blipFill rotWithShape="1">
          <a:blip r:embed="rId5">
            <a:alphaModFix/>
          </a:blip>
          <a:srcRect b="83939" l="0" r="0" t="969"/>
          <a:stretch/>
        </p:blipFill>
        <p:spPr>
          <a:xfrm>
            <a:off x="158043" y="761949"/>
            <a:ext cx="5743461" cy="20483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6"/>
          <p:cNvSpPr txBox="1"/>
          <p:nvPr>
            <p:ph type="title"/>
          </p:nvPr>
        </p:nvSpPr>
        <p:spPr>
          <a:xfrm>
            <a:off x="567101" y="-116545"/>
            <a:ext cx="4740270" cy="6380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1800"/>
              <a:buFont typeface="Century Gothic"/>
              <a:buNone/>
            </a:pPr>
            <a:r>
              <a:rPr b="1" lang="en-GB" sz="1800" u="sng">
                <a:latin typeface="Century Gothic"/>
                <a:ea typeface="Century Gothic"/>
                <a:cs typeface="Century Gothic"/>
                <a:sym typeface="Century Gothic"/>
              </a:rPr>
              <a:t>KS5 English Literature at BTHCC </a:t>
            </a:r>
            <a:endParaRPr/>
          </a:p>
        </p:txBody>
      </p:sp>
      <p:sp>
        <p:nvSpPr>
          <p:cNvPr id="245" name="Google Shape;245;p6"/>
          <p:cNvSpPr txBox="1"/>
          <p:nvPr/>
        </p:nvSpPr>
        <p:spPr>
          <a:xfrm>
            <a:off x="60986" y="2245981"/>
            <a:ext cx="6050100" cy="73862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0" i="0" sz="6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600" u="none" cap="none" strike="noStrike">
                <a:solidFill>
                  <a:srgbClr val="000000"/>
                </a:solidFill>
                <a:latin typeface="Century Gothic"/>
                <a:ea typeface="Century Gothic"/>
                <a:cs typeface="Century Gothic"/>
                <a:sym typeface="Century Gothic"/>
              </a:rPr>
              <a:t> </a:t>
            </a:r>
            <a:r>
              <a:rPr b="1" i="0" lang="en-GB" sz="600" u="none" cap="none" strike="noStrike">
                <a:solidFill>
                  <a:srgbClr val="000000"/>
                </a:solidFill>
                <a:latin typeface="Century Gothic"/>
                <a:ea typeface="Century Gothic"/>
                <a:cs typeface="Century Gothic"/>
                <a:sym typeface="Century Gothic"/>
              </a:rPr>
              <a:t>English Literature reading suggestions</a:t>
            </a:r>
            <a:endParaRPr b="0" i="0" sz="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6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0" i="0" sz="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600" u="none" cap="none" strike="noStrike">
                <a:solidFill>
                  <a:schemeClr val="dk1"/>
                </a:solidFill>
                <a:latin typeface="Century Gothic"/>
                <a:ea typeface="Century Gothic"/>
                <a:cs typeface="Century Gothic"/>
                <a:sym typeface="Century Gothic"/>
              </a:rPr>
              <a:t> Want to join our </a:t>
            </a:r>
            <a:r>
              <a:rPr b="1" i="0" lang="en-GB" sz="600" u="none" cap="none" strike="noStrike">
                <a:solidFill>
                  <a:schemeClr val="dk1"/>
                </a:solidFill>
                <a:latin typeface="Century Gothic"/>
                <a:ea typeface="Century Gothic"/>
                <a:cs typeface="Century Gothic"/>
                <a:sym typeface="Century Gothic"/>
              </a:rPr>
              <a:t>Millionaire’s Club? </a:t>
            </a:r>
            <a:r>
              <a:rPr b="0" i="0" lang="en-GB" sz="6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600" u="none" cap="none" strike="noStrike">
                <a:solidFill>
                  <a:schemeClr val="dk1"/>
                </a:solidFill>
                <a:latin typeface="Century Gothic"/>
                <a:ea typeface="Century Gothic"/>
                <a:cs typeface="Century Gothic"/>
                <a:sym typeface="Century Gothic"/>
              </a:rPr>
              <a:t>word rich </a:t>
            </a:r>
            <a:r>
              <a:rPr b="0" i="0" lang="en-GB" sz="600" u="none" cap="none" strike="noStrike">
                <a:solidFill>
                  <a:schemeClr val="dk1"/>
                </a:solidFill>
                <a:latin typeface="Century Gothic"/>
                <a:ea typeface="Century Gothic"/>
                <a:cs typeface="Century Gothic"/>
                <a:sym typeface="Century Gothic"/>
              </a:rPr>
              <a:t>by </a:t>
            </a:r>
            <a:r>
              <a:rPr b="1" i="0" lang="en-GB" sz="600" u="none" cap="none" strike="noStrike">
                <a:solidFill>
                  <a:schemeClr val="dk1"/>
                </a:solidFill>
                <a:latin typeface="Century Gothic"/>
                <a:ea typeface="Century Gothic"/>
                <a:cs typeface="Century Gothic"/>
                <a:sym typeface="Century Gothic"/>
              </a:rPr>
              <a:t>reading 1 million words </a:t>
            </a:r>
            <a:r>
              <a:rPr b="0" i="0" lang="en-GB" sz="600" u="none" cap="none" strike="noStrike">
                <a:solidFill>
                  <a:schemeClr val="dk1"/>
                </a:solidFill>
                <a:latin typeface="Century Gothic"/>
                <a:ea typeface="Century Gothic"/>
                <a:cs typeface="Century Gothic"/>
                <a:sym typeface="Century Gothic"/>
              </a:rPr>
              <a:t>☺ </a:t>
            </a:r>
            <a:endParaRPr b="0" i="0" sz="600" u="none" cap="none" strike="noStrike">
              <a:solidFill>
                <a:schemeClr val="dk1"/>
              </a:solidFill>
              <a:latin typeface="Century Gothic"/>
              <a:ea typeface="Century Gothic"/>
              <a:cs typeface="Century Gothic"/>
              <a:sym typeface="Century Gothic"/>
            </a:endParaRPr>
          </a:p>
        </p:txBody>
      </p:sp>
      <p:pic>
        <p:nvPicPr>
          <p:cNvPr id="246" name="Google Shape;246;p6"/>
          <p:cNvPicPr preferRelativeResize="0"/>
          <p:nvPr/>
        </p:nvPicPr>
        <p:blipFill rotWithShape="1">
          <a:blip r:embed="rId3">
            <a:alphaModFix/>
          </a:blip>
          <a:srcRect b="0" l="0" r="0" t="0"/>
          <a:stretch/>
        </p:blipFill>
        <p:spPr>
          <a:xfrm>
            <a:off x="4505325" y="2009993"/>
            <a:ext cx="1485097" cy="373516"/>
          </a:xfrm>
          <a:prstGeom prst="rect">
            <a:avLst/>
          </a:prstGeom>
          <a:noFill/>
          <a:ln>
            <a:noFill/>
          </a:ln>
        </p:spPr>
      </p:pic>
      <p:sp>
        <p:nvSpPr>
          <p:cNvPr id="247" name="Google Shape;247;p6"/>
          <p:cNvSpPr txBox="1"/>
          <p:nvPr/>
        </p:nvSpPr>
        <p:spPr>
          <a:xfrm>
            <a:off x="102849" y="2984600"/>
            <a:ext cx="2411100" cy="2432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600" u="none" cap="none" strike="noStrike">
                <a:solidFill>
                  <a:srgbClr val="000000"/>
                </a:solidFill>
                <a:latin typeface="Century Gothic"/>
                <a:ea typeface="Century Gothic"/>
                <a:cs typeface="Century Gothic"/>
                <a:sym typeface="Century Gothic"/>
              </a:rPr>
              <a:t>English Literature (Tragedy) </a:t>
            </a:r>
            <a:endParaRPr b="0" i="0" sz="600" u="none" cap="none" strike="noStrike">
              <a:solidFill>
                <a:srgbClr val="000000"/>
              </a:solidFill>
              <a:latin typeface="Century Gothic"/>
              <a:ea typeface="Century Gothic"/>
              <a:cs typeface="Century Gothic"/>
              <a:sym typeface="Century Gothic"/>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‘Tess of the D’Urbervilles’ by Thomas Hardy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‘The Book Thief’ by Markus Zusak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‘Wuthering Heights’ by Emily Bronte ‘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‘Frankenstein’ by Mary Shelley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‘Things Fall Apart’ by Chinua Achebe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‘The Lovely Bones’ by Alice Sebold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‘The Kite Runner’ by Khaled Hosseini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‘The Bell Jar’ by Sylvia Plath </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‘The Great Gatsby’ by F. Scott Fitzgerald</a:t>
            </a:r>
            <a:endParaRPr b="0" i="0" sz="6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rgbClr val="1F2023"/>
              </a:buClr>
              <a:buSzPts val="1100"/>
              <a:buFont typeface="Calibri"/>
              <a:buAutoNum type="arabicPeriod"/>
            </a:pPr>
            <a:r>
              <a:rPr b="0" i="0" lang="en-GB" sz="600" u="none" cap="none" strike="noStrike">
                <a:solidFill>
                  <a:srgbClr val="1F2023"/>
                </a:solidFill>
                <a:latin typeface="Century Gothic"/>
                <a:ea typeface="Century Gothic"/>
                <a:cs typeface="Century Gothic"/>
                <a:sym typeface="Century Gothic"/>
              </a:rPr>
              <a:t>‘Beloved’ by Toni Morrison</a:t>
            </a:r>
            <a:endParaRPr b="0" i="0" sz="1400" u="none" cap="none" strike="noStrike">
              <a:solidFill>
                <a:srgbClr val="000000"/>
              </a:solidFill>
              <a:latin typeface="Arial"/>
              <a:ea typeface="Arial"/>
              <a:cs typeface="Arial"/>
              <a:sym typeface="Arial"/>
            </a:endParaRPr>
          </a:p>
          <a:p>
            <a:pPr indent="-228600" lvl="0" marL="457200" marR="0" rtl="0" algn="l">
              <a:lnSpc>
                <a:spcPct val="100000"/>
              </a:lnSpc>
              <a:spcBef>
                <a:spcPts val="0"/>
              </a:spcBef>
              <a:spcAft>
                <a:spcPts val="0"/>
              </a:spcAft>
              <a:buClr>
                <a:srgbClr val="1F2023"/>
              </a:buClr>
              <a:buSzPts val="1100"/>
              <a:buFont typeface="Calibri"/>
              <a:buNone/>
            </a:pPr>
            <a:r>
              <a:t/>
            </a:r>
            <a:endParaRPr b="0" i="0" sz="600" u="none" cap="none" strike="noStrike">
              <a:solidFill>
                <a:srgbClr val="1F2023"/>
              </a:solidFill>
              <a:latin typeface="Century Gothic"/>
              <a:ea typeface="Century Gothic"/>
              <a:cs typeface="Century Gothic"/>
              <a:sym typeface="Century Gothic"/>
            </a:endParaRPr>
          </a:p>
          <a:p>
            <a:pPr indent="-228600" lvl="0" marL="457200" marR="0" rtl="0" algn="l">
              <a:lnSpc>
                <a:spcPct val="100000"/>
              </a:lnSpc>
              <a:spcBef>
                <a:spcPts val="0"/>
              </a:spcBef>
              <a:spcAft>
                <a:spcPts val="0"/>
              </a:spcAft>
              <a:buClr>
                <a:srgbClr val="1F2023"/>
              </a:buClr>
              <a:buSzPts val="1100"/>
              <a:buFont typeface="Calibri"/>
              <a:buNone/>
            </a:pPr>
            <a:r>
              <a:t/>
            </a:r>
            <a:endParaRPr b="0" i="0" sz="600" u="none" cap="none" strike="noStrike">
              <a:solidFill>
                <a:srgbClr val="1F2023"/>
              </a:solidFill>
              <a:latin typeface="Century Gothic"/>
              <a:ea typeface="Century Gothic"/>
              <a:cs typeface="Century Gothic"/>
              <a:sym typeface="Century Gothic"/>
            </a:endParaRPr>
          </a:p>
          <a:p>
            <a:pPr indent="-228600" lvl="0" marL="457200" marR="0" rtl="0" algn="l">
              <a:lnSpc>
                <a:spcPct val="100000"/>
              </a:lnSpc>
              <a:spcBef>
                <a:spcPts val="0"/>
              </a:spcBef>
              <a:spcAft>
                <a:spcPts val="0"/>
              </a:spcAft>
              <a:buClr>
                <a:srgbClr val="1F2023"/>
              </a:buClr>
              <a:buSzPts val="1100"/>
              <a:buFont typeface="Calibri"/>
              <a:buNone/>
            </a:pPr>
            <a:r>
              <a:t/>
            </a:r>
            <a:endParaRPr b="0" i="0" sz="600" u="none" cap="none" strike="noStrike">
              <a:solidFill>
                <a:srgbClr val="1F2023"/>
              </a:solidFill>
              <a:latin typeface="Century Gothic"/>
              <a:ea typeface="Century Gothic"/>
              <a:cs typeface="Century Gothic"/>
              <a:sym typeface="Century Gothic"/>
            </a:endParaRPr>
          </a:p>
          <a:p>
            <a:pPr indent="-228600" lvl="0" marL="457200" marR="0" rtl="0" algn="l">
              <a:lnSpc>
                <a:spcPct val="100000"/>
              </a:lnSpc>
              <a:spcBef>
                <a:spcPts val="0"/>
              </a:spcBef>
              <a:spcAft>
                <a:spcPts val="0"/>
              </a:spcAft>
              <a:buClr>
                <a:srgbClr val="1F2023"/>
              </a:buClr>
              <a:buSzPts val="1100"/>
              <a:buFont typeface="Calibri"/>
              <a:buNone/>
            </a:pPr>
            <a:r>
              <a:t/>
            </a:r>
            <a:endParaRPr b="0" i="0" sz="600" u="none" cap="none" strike="noStrike">
              <a:solidFill>
                <a:srgbClr val="1F2023"/>
              </a:solidFill>
              <a:latin typeface="Century Gothic"/>
              <a:ea typeface="Century Gothic"/>
              <a:cs typeface="Century Gothic"/>
              <a:sym typeface="Century Gothic"/>
            </a:endParaRPr>
          </a:p>
          <a:p>
            <a:pPr indent="-228600" lvl="0" marL="457200" marR="0" rtl="0" algn="l">
              <a:lnSpc>
                <a:spcPct val="100000"/>
              </a:lnSpc>
              <a:spcBef>
                <a:spcPts val="0"/>
              </a:spcBef>
              <a:spcAft>
                <a:spcPts val="0"/>
              </a:spcAft>
              <a:buClr>
                <a:srgbClr val="1F2023"/>
              </a:buClr>
              <a:buSzPts val="1100"/>
              <a:buFont typeface="Calibri"/>
              <a:buNone/>
            </a:pPr>
            <a:r>
              <a:t/>
            </a:r>
            <a:endParaRPr b="0" i="0" sz="6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1100"/>
              <a:buFont typeface="Arial"/>
              <a:buNone/>
            </a:pPr>
            <a:r>
              <a:t/>
            </a:r>
            <a:endParaRPr b="0" i="0" sz="600" u="none" cap="none" strike="noStrike">
              <a:solidFill>
                <a:srgbClr val="000000"/>
              </a:solidFill>
              <a:latin typeface="Century Gothic"/>
              <a:ea typeface="Century Gothic"/>
              <a:cs typeface="Century Gothic"/>
              <a:sym typeface="Century Gothic"/>
            </a:endParaRPr>
          </a:p>
        </p:txBody>
      </p:sp>
      <p:graphicFrame>
        <p:nvGraphicFramePr>
          <p:cNvPr id="248" name="Google Shape;248;p6"/>
          <p:cNvGraphicFramePr/>
          <p:nvPr/>
        </p:nvGraphicFramePr>
        <p:xfrm>
          <a:off x="113361" y="4875184"/>
          <a:ext cx="3000000" cy="3000000"/>
        </p:xfrm>
        <a:graphic>
          <a:graphicData uri="http://schemas.openxmlformats.org/drawingml/2006/table">
            <a:tbl>
              <a:tblPr>
                <a:noFill/>
                <a:tableStyleId>{93D1A190-61E8-49D4-BEF8-0F73E6F7199E}</a:tableStyleId>
              </a:tblPr>
              <a:tblGrid>
                <a:gridCol w="5735000"/>
              </a:tblGrid>
              <a:tr h="216625">
                <a:tc>
                  <a:txBody>
                    <a:bodyPr/>
                    <a:lstStyle/>
                    <a:p>
                      <a:pPr indent="0" lvl="0" marL="0" marR="0" rtl="0" algn="ctr">
                        <a:lnSpc>
                          <a:spcPct val="115000"/>
                        </a:lnSpc>
                        <a:spcBef>
                          <a:spcPts val="0"/>
                        </a:spcBef>
                        <a:spcAft>
                          <a:spcPts val="0"/>
                        </a:spcAft>
                        <a:buClr>
                          <a:schemeClr val="dk1"/>
                        </a:buClr>
                        <a:buSzPts val="600"/>
                        <a:buFont typeface="Century Gothic"/>
                        <a:buNone/>
                      </a:pPr>
                      <a:r>
                        <a:rPr b="1" lang="en-GB" sz="600" u="none" cap="none" strike="noStrike">
                          <a:latin typeface="Century Gothic"/>
                          <a:ea typeface="Century Gothic"/>
                          <a:cs typeface="Century Gothic"/>
                          <a:sym typeface="Century Gothic"/>
                        </a:rPr>
                        <a:t>ASSESSMENT OBJECTIVES</a:t>
                      </a:r>
                      <a:endParaRPr b="1"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1925">
                <a:tc>
                  <a:txBody>
                    <a:bodyPr/>
                    <a:lstStyle/>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AO1: Articulate informed, personal and creative responses to literary texts, using associated concepts and terminology, and coherent, accurate written expression.</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AO2: Analyse ways in which meanings are shaped in literary texts. </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AO3: Demonstrate understanding of the significance and influence of the contexts in which literary texts are written and received. </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AO4: Explore connections across literary texts. </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AO5: Explore literary texts informed by different interpretations.</a:t>
                      </a:r>
                      <a:endParaRPr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249" name="Google Shape;249;p6"/>
          <p:cNvGraphicFramePr/>
          <p:nvPr/>
        </p:nvGraphicFramePr>
        <p:xfrm>
          <a:off x="113361" y="5944670"/>
          <a:ext cx="3000000" cy="3000000"/>
        </p:xfrm>
        <a:graphic>
          <a:graphicData uri="http://schemas.openxmlformats.org/drawingml/2006/table">
            <a:tbl>
              <a:tblPr>
                <a:noFill/>
                <a:tableStyleId>{93D1A190-61E8-49D4-BEF8-0F73E6F7199E}</a:tableStyleId>
              </a:tblPr>
              <a:tblGrid>
                <a:gridCol w="1729550"/>
                <a:gridCol w="2612725"/>
                <a:gridCol w="1392725"/>
              </a:tblGrid>
              <a:tr h="99725">
                <a:tc gridSpan="3">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End points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99725">
                <a:tc>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Reading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Writing</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Oracy</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390325">
                <a:tc>
                  <a:txBody>
                    <a:bodyPr/>
                    <a:lstStyle/>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1. Showing an understanding of the text and selecting evidence</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2. Exploring meanings of methods.</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3. Analysing effects of texts.</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4. Exploring the purpose of a text</a:t>
                      </a:r>
                      <a:endParaRPr sz="6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5. Planning and editing writing effectively.</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6. Writing engaging and purposeful texts.</a:t>
                      </a:r>
                      <a:endParaRPr sz="6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7. Structuring written work clearly</a:t>
                      </a:r>
                      <a:endParaRPr sz="6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8. Accuracy of spelling and punctuation</a:t>
                      </a:r>
                      <a:endParaRPr sz="6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9.Clearly expressing views vocally.</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10.Communicating with classmates confidently.</a:t>
                      </a:r>
                      <a:endParaRPr sz="6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250" name="Google Shape;250;p6"/>
          <p:cNvSpPr txBox="1"/>
          <p:nvPr/>
        </p:nvSpPr>
        <p:spPr>
          <a:xfrm>
            <a:off x="267197" y="392972"/>
            <a:ext cx="5723225" cy="64629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n-GB" sz="900" u="none" cap="none" strike="noStrike">
                <a:solidFill>
                  <a:srgbClr val="000000"/>
                </a:solidFill>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endParaRPr b="0" i="0" sz="1200" u="none" cap="none" strike="noStrike">
              <a:solidFill>
                <a:srgbClr val="000000"/>
              </a:solidFill>
              <a:latin typeface="Arial"/>
              <a:ea typeface="Arial"/>
              <a:cs typeface="Arial"/>
              <a:sym typeface="Arial"/>
            </a:endParaRPr>
          </a:p>
        </p:txBody>
      </p:sp>
      <p:pic>
        <p:nvPicPr>
          <p:cNvPr id="251" name="Google Shape;251;p6"/>
          <p:cNvPicPr preferRelativeResize="0"/>
          <p:nvPr/>
        </p:nvPicPr>
        <p:blipFill rotWithShape="1">
          <a:blip r:embed="rId4">
            <a:alphaModFix/>
          </a:blip>
          <a:srcRect b="0" l="0" r="0" t="3669"/>
          <a:stretch/>
        </p:blipFill>
        <p:spPr>
          <a:xfrm>
            <a:off x="110900" y="1105707"/>
            <a:ext cx="5879522" cy="904286"/>
          </a:xfrm>
          <a:prstGeom prst="rect">
            <a:avLst/>
          </a:prstGeom>
          <a:noFill/>
          <a:ln cap="flat" cmpd="sng" w="9525">
            <a:solidFill>
              <a:schemeClr val="dk1"/>
            </a:solidFill>
            <a:prstDash val="solid"/>
            <a:round/>
            <a:headEnd len="sm" w="sm" type="none"/>
            <a:tailEnd len="sm" w="sm" type="none"/>
          </a:ln>
        </p:spPr>
      </p:pic>
      <p:graphicFrame>
        <p:nvGraphicFramePr>
          <p:cNvPr id="252" name="Google Shape;252;p6"/>
          <p:cNvGraphicFramePr/>
          <p:nvPr/>
        </p:nvGraphicFramePr>
        <p:xfrm>
          <a:off x="6201880" y="476338"/>
          <a:ext cx="3000000" cy="3000000"/>
        </p:xfrm>
        <a:graphic>
          <a:graphicData uri="http://schemas.openxmlformats.org/drawingml/2006/table">
            <a:tbl>
              <a:tblPr bandRow="1" firstRow="1">
                <a:noFill/>
                <a:tableStyleId>{93D1A190-61E8-49D4-BEF8-0F73E6F7199E}</a:tableStyleId>
              </a:tblPr>
              <a:tblGrid>
                <a:gridCol w="812875"/>
                <a:gridCol w="1255000"/>
                <a:gridCol w="1255000"/>
                <a:gridCol w="1255000"/>
                <a:gridCol w="1255000"/>
              </a:tblGrid>
              <a:tr h="352250">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1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Grade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1</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Next Steps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2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Grade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2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Next Steps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HT1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HT2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HT3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HT4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HT5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HT6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graphicFrame>
        <p:nvGraphicFramePr>
          <p:cNvPr id="253" name="Google Shape;253;p6"/>
          <p:cNvGraphicFramePr/>
          <p:nvPr/>
        </p:nvGraphicFramePr>
        <p:xfrm>
          <a:off x="6201866" y="4985087"/>
          <a:ext cx="3000000" cy="3000000"/>
        </p:xfrm>
        <a:graphic>
          <a:graphicData uri="http://schemas.openxmlformats.org/drawingml/2006/table">
            <a:tbl>
              <a:tblPr bandRow="1" firstRow="1">
                <a:noFill/>
                <a:tableStyleId>{93D1A190-61E8-49D4-BEF8-0F73E6F7199E}</a:tableStyleId>
              </a:tblPr>
              <a:tblGrid>
                <a:gridCol w="2916450"/>
                <a:gridCol w="2916450"/>
              </a:tblGrid>
              <a:tr h="30095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a:t>
                      </a:r>
                      <a:r>
                        <a:rPr lang="en-GB" sz="1000">
                          <a:latin typeface="Century Gothic"/>
                          <a:ea typeface="Century Gothic"/>
                          <a:cs typeface="Century Gothic"/>
                          <a:sym typeface="Century Gothic"/>
                        </a:rPr>
                        <a:t>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67712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sp>
        <p:nvSpPr>
          <p:cNvPr id="254" name="Google Shape;254;p6"/>
          <p:cNvSpPr txBox="1"/>
          <p:nvPr/>
        </p:nvSpPr>
        <p:spPr>
          <a:xfrm>
            <a:off x="7779750" y="40925"/>
            <a:ext cx="3000000" cy="323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900" u="sng">
                <a:solidFill>
                  <a:schemeClr val="dk1"/>
                </a:solidFill>
                <a:latin typeface="Century Gothic"/>
                <a:ea typeface="Century Gothic"/>
                <a:cs typeface="Century Gothic"/>
                <a:sym typeface="Century Gothic"/>
              </a:rPr>
              <a:t>Progress Tracker</a:t>
            </a:r>
            <a:endParaRPr>
              <a:solidFill>
                <a:schemeClr val="dk1"/>
              </a:solidFill>
            </a:endParaRPr>
          </a:p>
        </p:txBody>
      </p:sp>
      <p:sp>
        <p:nvSpPr>
          <p:cNvPr id="255" name="Google Shape;255;p6"/>
          <p:cNvSpPr txBox="1"/>
          <p:nvPr/>
        </p:nvSpPr>
        <p:spPr>
          <a:xfrm>
            <a:off x="2857875" y="2805176"/>
            <a:ext cx="3000000" cy="215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600">
                <a:solidFill>
                  <a:schemeClr val="dk1"/>
                </a:solidFill>
                <a:latin typeface="Century Gothic"/>
                <a:ea typeface="Century Gothic"/>
                <a:cs typeface="Century Gothic"/>
                <a:sym typeface="Century Gothic"/>
              </a:rPr>
              <a:t>English Literature (Crime)</a:t>
            </a:r>
            <a:endParaRPr sz="600">
              <a:solidFill>
                <a:schemeClr val="dk1"/>
              </a:solidFill>
              <a:latin typeface="Century Gothic"/>
              <a:ea typeface="Century Gothic"/>
              <a:cs typeface="Century Gothic"/>
              <a:sym typeface="Century Gothic"/>
            </a:endParaRPr>
          </a:p>
          <a:p>
            <a:pPr indent="-298450" lvl="0" marL="457200" rtl="0" algn="l">
              <a:spcBef>
                <a:spcPts val="0"/>
              </a:spcBef>
              <a:spcAft>
                <a:spcPts val="0"/>
              </a:spcAft>
              <a:buClr>
                <a:srgbClr val="1F2023"/>
              </a:buClr>
              <a:buSzPts val="1100"/>
              <a:buFont typeface="Calibri"/>
              <a:buAutoNum type="arabicPeriod"/>
            </a:pPr>
            <a:r>
              <a:rPr lang="en-GB" sz="600">
                <a:solidFill>
                  <a:srgbClr val="1F2023"/>
                </a:solidFill>
                <a:latin typeface="Century Gothic"/>
                <a:ea typeface="Century Gothic"/>
                <a:cs typeface="Century Gothic"/>
                <a:sym typeface="Century Gothic"/>
              </a:rPr>
              <a:t>‘Girl on the Train’ by Paula Hawkins </a:t>
            </a:r>
            <a:endParaRPr sz="600">
              <a:solidFill>
                <a:schemeClr val="dk1"/>
              </a:solidFill>
              <a:latin typeface="Calibri"/>
              <a:ea typeface="Calibri"/>
              <a:cs typeface="Calibri"/>
              <a:sym typeface="Calibri"/>
            </a:endParaRPr>
          </a:p>
          <a:p>
            <a:pPr indent="-298450" lvl="0" marL="457200" rtl="0" algn="l">
              <a:spcBef>
                <a:spcPts val="0"/>
              </a:spcBef>
              <a:spcAft>
                <a:spcPts val="0"/>
              </a:spcAft>
              <a:buClr>
                <a:srgbClr val="1F2023"/>
              </a:buClr>
              <a:buSzPts val="1100"/>
              <a:buFont typeface="Calibri"/>
              <a:buAutoNum type="arabicPeriod"/>
            </a:pPr>
            <a:r>
              <a:rPr lang="en-GB" sz="600">
                <a:solidFill>
                  <a:srgbClr val="1F2023"/>
                </a:solidFill>
                <a:latin typeface="Century Gothic"/>
                <a:ea typeface="Century Gothic"/>
                <a:cs typeface="Century Gothic"/>
                <a:sym typeface="Century Gothic"/>
              </a:rPr>
              <a:t>‘Where the Crawdads Sing’ by Delia Owens </a:t>
            </a:r>
            <a:endParaRPr sz="600">
              <a:solidFill>
                <a:schemeClr val="dk1"/>
              </a:solidFill>
            </a:endParaRPr>
          </a:p>
          <a:p>
            <a:pPr indent="-298450" lvl="0" marL="457200" rtl="0" algn="l">
              <a:spcBef>
                <a:spcPts val="0"/>
              </a:spcBef>
              <a:spcAft>
                <a:spcPts val="0"/>
              </a:spcAft>
              <a:buClr>
                <a:srgbClr val="1F2023"/>
              </a:buClr>
              <a:buSzPts val="1100"/>
              <a:buFont typeface="Calibri"/>
              <a:buAutoNum type="arabicPeriod"/>
            </a:pPr>
            <a:r>
              <a:rPr lang="en-GB" sz="600">
                <a:solidFill>
                  <a:srgbClr val="1F2023"/>
                </a:solidFill>
                <a:latin typeface="Century Gothic"/>
                <a:ea typeface="Century Gothic"/>
                <a:cs typeface="Century Gothic"/>
                <a:sym typeface="Century Gothic"/>
              </a:rPr>
              <a:t>‘The Godfather’ by Mario Puzo </a:t>
            </a:r>
            <a:r>
              <a:rPr b="1" lang="en-GB" sz="600">
                <a:solidFill>
                  <a:schemeClr val="dk1"/>
                </a:solidFill>
                <a:latin typeface="Century Gothic"/>
                <a:ea typeface="Century Gothic"/>
                <a:cs typeface="Century Gothic"/>
                <a:sym typeface="Century Gothic"/>
              </a:rPr>
              <a:t> </a:t>
            </a:r>
            <a:endParaRPr sz="600">
              <a:solidFill>
                <a:schemeClr val="dk1"/>
              </a:solidFill>
              <a:latin typeface="Century Gothic"/>
              <a:ea typeface="Century Gothic"/>
              <a:cs typeface="Century Gothic"/>
              <a:sym typeface="Century Gothic"/>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‘Silence of the Lambs’ by Thomas Harris </a:t>
            </a:r>
            <a:endParaRPr sz="600">
              <a:solidFill>
                <a:schemeClr val="dk1"/>
              </a:solidFill>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‘Verity’ by Colleen Hoover </a:t>
            </a:r>
            <a:endParaRPr sz="600">
              <a:solidFill>
                <a:schemeClr val="dk1"/>
              </a:solidFill>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‘The Perfect Nanny’ by Leila Slimani</a:t>
            </a:r>
            <a:endParaRPr sz="600">
              <a:solidFill>
                <a:schemeClr val="dk1"/>
              </a:solidFill>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‘The Killing Hour’ by Lisa Gardner </a:t>
            </a:r>
            <a:endParaRPr sz="600">
              <a:solidFill>
                <a:schemeClr val="dk1"/>
              </a:solidFill>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‘The Road’ by Cormac McCarthy</a:t>
            </a:r>
            <a:endParaRPr sz="600">
              <a:solidFill>
                <a:schemeClr val="dk1"/>
              </a:solidFill>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‘The Silent Patient’ by Alex Michaelides</a:t>
            </a:r>
            <a:endParaRPr sz="600">
              <a:solidFill>
                <a:schemeClr val="dk1"/>
              </a:solidFill>
              <a:latin typeface="Century Gothic"/>
              <a:ea typeface="Century Gothic"/>
              <a:cs typeface="Century Gothic"/>
              <a:sym typeface="Century Gothic"/>
            </a:endParaRPr>
          </a:p>
          <a:p>
            <a:pPr indent="-298450" lvl="0" marL="457200" rtl="0" algn="l">
              <a:spcBef>
                <a:spcPts val="0"/>
              </a:spcBef>
              <a:spcAft>
                <a:spcPts val="0"/>
              </a:spcAft>
              <a:buClr>
                <a:schemeClr val="dk1"/>
              </a:buClr>
              <a:buSzPts val="1100"/>
              <a:buFont typeface="Calibri"/>
              <a:buAutoNum type="arabicPeriod"/>
            </a:pPr>
            <a:r>
              <a:rPr lang="en-GB" sz="600">
                <a:solidFill>
                  <a:schemeClr val="dk1"/>
                </a:solidFill>
                <a:latin typeface="Century Gothic"/>
                <a:ea typeface="Century Gothic"/>
                <a:cs typeface="Century Gothic"/>
                <a:sym typeface="Century Gothic"/>
              </a:rPr>
              <a:t>‘The Perfect Crime: A diverse collection of gripping crime stories for 2022’ from bestselling thriller writers including Oyinkan Braithwaite, Abir Mukherjee and Nadine Matheson </a:t>
            </a:r>
            <a:endParaRPr sz="6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0"/>
          <p:cNvSpPr txBox="1"/>
          <p:nvPr>
            <p:ph type="title"/>
          </p:nvPr>
        </p:nvSpPr>
        <p:spPr>
          <a:xfrm>
            <a:off x="567101" y="-116545"/>
            <a:ext cx="4740270" cy="6380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1800"/>
              <a:buFont typeface="Century Gothic"/>
              <a:buNone/>
            </a:pPr>
            <a:r>
              <a:rPr b="1" lang="en-GB" sz="1800" u="sng">
                <a:latin typeface="Century Gothic"/>
                <a:ea typeface="Century Gothic"/>
                <a:cs typeface="Century Gothic"/>
                <a:sym typeface="Century Gothic"/>
              </a:rPr>
              <a:t>KS5 English Language at BTHCC </a:t>
            </a:r>
            <a:endParaRPr/>
          </a:p>
        </p:txBody>
      </p:sp>
      <p:sp>
        <p:nvSpPr>
          <p:cNvPr id="261" name="Google Shape;261;p20"/>
          <p:cNvSpPr txBox="1"/>
          <p:nvPr/>
        </p:nvSpPr>
        <p:spPr>
          <a:xfrm>
            <a:off x="60986" y="2245981"/>
            <a:ext cx="6050100" cy="73862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0" i="0" sz="6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600" u="none" cap="none" strike="noStrike">
                <a:solidFill>
                  <a:srgbClr val="000000"/>
                </a:solidFill>
                <a:latin typeface="Century Gothic"/>
                <a:ea typeface="Century Gothic"/>
                <a:cs typeface="Century Gothic"/>
                <a:sym typeface="Century Gothic"/>
              </a:rPr>
              <a:t> </a:t>
            </a:r>
            <a:r>
              <a:rPr b="1" i="0" lang="en-GB" sz="600" u="none" cap="none" strike="noStrike">
                <a:solidFill>
                  <a:srgbClr val="000000"/>
                </a:solidFill>
                <a:latin typeface="Century Gothic"/>
                <a:ea typeface="Century Gothic"/>
                <a:cs typeface="Century Gothic"/>
                <a:sym typeface="Century Gothic"/>
              </a:rPr>
              <a:t>English Language reading suggestions</a:t>
            </a:r>
            <a:endParaRPr b="0" i="0" sz="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600" u="none" cap="none" strike="noStrike">
                <a:solidFill>
                  <a:schemeClr val="dk1"/>
                </a:solidFill>
                <a:latin typeface="Century Gothic"/>
                <a:ea typeface="Century Gothic"/>
                <a:cs typeface="Century Gothic"/>
                <a:sym typeface="Century Gothic"/>
              </a:rPr>
              <a:t> Parents/guardians know their child(ren) best, and are best placed to decide on the suitability and content of reading materials. Please ensure that you check online reviews, prior to letting your child read the suggested books. </a:t>
            </a:r>
            <a:endParaRPr b="0" i="0"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0" i="0" sz="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600" u="none" cap="none" strike="noStrike">
                <a:solidFill>
                  <a:schemeClr val="dk1"/>
                </a:solidFill>
                <a:latin typeface="Century Gothic"/>
                <a:ea typeface="Century Gothic"/>
                <a:cs typeface="Century Gothic"/>
                <a:sym typeface="Century Gothic"/>
              </a:rPr>
              <a:t> Want to join our </a:t>
            </a:r>
            <a:r>
              <a:rPr b="1" i="0" lang="en-GB" sz="600" u="none" cap="none" strike="noStrike">
                <a:solidFill>
                  <a:schemeClr val="dk1"/>
                </a:solidFill>
                <a:latin typeface="Century Gothic"/>
                <a:ea typeface="Century Gothic"/>
                <a:cs typeface="Century Gothic"/>
                <a:sym typeface="Century Gothic"/>
              </a:rPr>
              <a:t>Millionaire’s Club? </a:t>
            </a:r>
            <a:r>
              <a:rPr b="0" i="0" lang="en-GB" sz="600" u="none" cap="none" strike="noStrike">
                <a:solidFill>
                  <a:schemeClr val="dk1"/>
                </a:solidFill>
                <a:latin typeface="Century Gothic"/>
                <a:ea typeface="Century Gothic"/>
                <a:cs typeface="Century Gothic"/>
                <a:sym typeface="Century Gothic"/>
              </a:rPr>
              <a:t>Well, reading approximately 12 novels, will help to get you there. Keep a track of the books that you read, and we can check to see if this will make you </a:t>
            </a:r>
            <a:r>
              <a:rPr b="1" i="0" lang="en-GB" sz="600" u="none" cap="none" strike="noStrike">
                <a:solidFill>
                  <a:schemeClr val="dk1"/>
                </a:solidFill>
                <a:latin typeface="Century Gothic"/>
                <a:ea typeface="Century Gothic"/>
                <a:cs typeface="Century Gothic"/>
                <a:sym typeface="Century Gothic"/>
              </a:rPr>
              <a:t>word rich </a:t>
            </a:r>
            <a:r>
              <a:rPr b="0" i="0" lang="en-GB" sz="600" u="none" cap="none" strike="noStrike">
                <a:solidFill>
                  <a:schemeClr val="dk1"/>
                </a:solidFill>
                <a:latin typeface="Century Gothic"/>
                <a:ea typeface="Century Gothic"/>
                <a:cs typeface="Century Gothic"/>
                <a:sym typeface="Century Gothic"/>
              </a:rPr>
              <a:t>by </a:t>
            </a:r>
            <a:r>
              <a:rPr b="1" i="0" lang="en-GB" sz="600" u="none" cap="none" strike="noStrike">
                <a:solidFill>
                  <a:schemeClr val="dk1"/>
                </a:solidFill>
                <a:latin typeface="Century Gothic"/>
                <a:ea typeface="Century Gothic"/>
                <a:cs typeface="Century Gothic"/>
                <a:sym typeface="Century Gothic"/>
              </a:rPr>
              <a:t>reading 1 million words </a:t>
            </a:r>
            <a:r>
              <a:rPr b="0" i="0" lang="en-GB" sz="600" u="none" cap="none" strike="noStrike">
                <a:solidFill>
                  <a:schemeClr val="dk1"/>
                </a:solidFill>
                <a:latin typeface="Century Gothic"/>
                <a:ea typeface="Century Gothic"/>
                <a:cs typeface="Century Gothic"/>
                <a:sym typeface="Century Gothic"/>
              </a:rPr>
              <a:t>☺ </a:t>
            </a:r>
            <a:endParaRPr b="0" i="0" sz="600" u="none" cap="none" strike="noStrike">
              <a:solidFill>
                <a:schemeClr val="dk1"/>
              </a:solidFill>
              <a:latin typeface="Century Gothic"/>
              <a:ea typeface="Century Gothic"/>
              <a:cs typeface="Century Gothic"/>
              <a:sym typeface="Century Gothic"/>
            </a:endParaRPr>
          </a:p>
        </p:txBody>
      </p:sp>
      <p:pic>
        <p:nvPicPr>
          <p:cNvPr id="262" name="Google Shape;262;p20"/>
          <p:cNvPicPr preferRelativeResize="0"/>
          <p:nvPr/>
        </p:nvPicPr>
        <p:blipFill rotWithShape="1">
          <a:blip r:embed="rId3">
            <a:alphaModFix/>
          </a:blip>
          <a:srcRect b="0" l="0" r="0" t="0"/>
          <a:stretch/>
        </p:blipFill>
        <p:spPr>
          <a:xfrm>
            <a:off x="4505325" y="2095718"/>
            <a:ext cx="1485097" cy="373516"/>
          </a:xfrm>
          <a:prstGeom prst="rect">
            <a:avLst/>
          </a:prstGeom>
          <a:noFill/>
          <a:ln>
            <a:noFill/>
          </a:ln>
        </p:spPr>
      </p:pic>
      <p:sp>
        <p:nvSpPr>
          <p:cNvPr id="263" name="Google Shape;263;p20"/>
          <p:cNvSpPr txBox="1"/>
          <p:nvPr/>
        </p:nvSpPr>
        <p:spPr>
          <a:xfrm>
            <a:off x="102861" y="2984604"/>
            <a:ext cx="5735100" cy="1477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Generic: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David Crystal A Little Book of Language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David Crystal Rediscover Grammar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1" lang="en-GB" sz="600" u="none" cap="none" strike="noStrike">
                <a:solidFill>
                  <a:srgbClr val="000000"/>
                </a:solidFill>
                <a:latin typeface="Century Gothic"/>
                <a:ea typeface="Century Gothic"/>
                <a:cs typeface="Century Gothic"/>
                <a:sym typeface="Century Gothic"/>
              </a:rPr>
              <a:t>Child Language Acquisition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Rudman and Titjen Language Development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Matthew Saxton Child Language: Acquisition and Development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1" lang="en-GB" sz="600" u="none" cap="none" strike="noStrike">
                <a:solidFill>
                  <a:srgbClr val="000000"/>
                </a:solidFill>
                <a:latin typeface="Century Gothic"/>
                <a:ea typeface="Century Gothic"/>
                <a:cs typeface="Century Gothic"/>
                <a:sym typeface="Century Gothic"/>
              </a:rPr>
              <a:t>Language Change: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Bill Bryson The Mother Tongue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Ian Cushing Language Change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1" lang="en-GB" sz="600" u="none" cap="none" strike="noStrike">
                <a:solidFill>
                  <a:srgbClr val="000000"/>
                </a:solidFill>
                <a:latin typeface="Century Gothic"/>
                <a:ea typeface="Century Gothic"/>
                <a:cs typeface="Century Gothic"/>
                <a:sym typeface="Century Gothic"/>
              </a:rPr>
              <a:t>Language Diversity:</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Deborah Cameron The Myth of Mars and Venus </a:t>
            </a:r>
            <a:endParaRPr b="0" i="0" sz="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
              <a:buFont typeface="Arial"/>
              <a:buNone/>
            </a:pPr>
            <a:r>
              <a:rPr b="0" i="0" lang="en-GB" sz="600" u="none" cap="none" strike="noStrike">
                <a:solidFill>
                  <a:srgbClr val="000000"/>
                </a:solidFill>
                <a:latin typeface="Century Gothic"/>
                <a:ea typeface="Century Gothic"/>
                <a:cs typeface="Century Gothic"/>
                <a:sym typeface="Century Gothic"/>
              </a:rPr>
              <a:t>● Deborah Tannen You Just Don’t Understand</a:t>
            </a:r>
            <a:endParaRPr b="0" i="0" sz="600" u="none" cap="none" strike="noStrike">
              <a:solidFill>
                <a:srgbClr val="000000"/>
              </a:solidFill>
              <a:latin typeface="Century Gothic"/>
              <a:ea typeface="Century Gothic"/>
              <a:cs typeface="Century Gothic"/>
              <a:sym typeface="Century Gothic"/>
            </a:endParaRPr>
          </a:p>
        </p:txBody>
      </p:sp>
      <p:graphicFrame>
        <p:nvGraphicFramePr>
          <p:cNvPr id="264" name="Google Shape;264;p20"/>
          <p:cNvGraphicFramePr/>
          <p:nvPr/>
        </p:nvGraphicFramePr>
        <p:xfrm>
          <a:off x="113361" y="4539765"/>
          <a:ext cx="3000000" cy="3000000"/>
        </p:xfrm>
        <a:graphic>
          <a:graphicData uri="http://schemas.openxmlformats.org/drawingml/2006/table">
            <a:tbl>
              <a:tblPr>
                <a:noFill/>
                <a:tableStyleId>{93D1A190-61E8-49D4-BEF8-0F73E6F7199E}</a:tableStyleId>
              </a:tblPr>
              <a:tblGrid>
                <a:gridCol w="5735000"/>
              </a:tblGrid>
              <a:tr h="224675">
                <a:tc>
                  <a:txBody>
                    <a:bodyPr/>
                    <a:lstStyle/>
                    <a:p>
                      <a:pPr indent="0" lvl="0" marL="0" marR="0" rtl="0" algn="ctr">
                        <a:lnSpc>
                          <a:spcPct val="115000"/>
                        </a:lnSpc>
                        <a:spcBef>
                          <a:spcPts val="0"/>
                        </a:spcBef>
                        <a:spcAft>
                          <a:spcPts val="0"/>
                        </a:spcAft>
                        <a:buClr>
                          <a:schemeClr val="dk1"/>
                        </a:buClr>
                        <a:buSzPts val="600"/>
                        <a:buFont typeface="Century Gothic"/>
                        <a:buNone/>
                      </a:pPr>
                      <a:r>
                        <a:rPr b="1" lang="en-GB" sz="600" u="none" cap="none" strike="noStrike">
                          <a:latin typeface="Century Gothic"/>
                          <a:ea typeface="Century Gothic"/>
                          <a:cs typeface="Century Gothic"/>
                          <a:sym typeface="Century Gothic"/>
                        </a:rPr>
                        <a:t>ASSESSMENT OBJECTIVES</a:t>
                      </a:r>
                      <a:endParaRPr b="1"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79625">
                <a:tc>
                  <a:txBody>
                    <a:bodyPr/>
                    <a:lstStyle/>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AO1: Articulate informed, personal and creative responses to literary texts, using associated concepts and terminology, and coherent, accurate written expression.</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AO2: Analyse ways in which meanings are shaped in literary texts. </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AO3: Demonstrate understanding of the significance and influence of the contexts in which literary texts are written and received. </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AO4: Explore connections across literary texts. </a:t>
                      </a:r>
                      <a:endParaRPr sz="600" u="none" cap="none" strike="noStrike">
                        <a:latin typeface="Century Gothic"/>
                        <a:ea typeface="Century Gothic"/>
                        <a:cs typeface="Century Gothic"/>
                        <a:sym typeface="Century Gothic"/>
                      </a:endParaRPr>
                    </a:p>
                    <a:p>
                      <a:pPr indent="0" lvl="0" marL="0" marR="0" rtl="0" algn="ctr">
                        <a:lnSpc>
                          <a:spcPct val="115000"/>
                        </a:lnSpc>
                        <a:spcBef>
                          <a:spcPts val="0"/>
                        </a:spcBef>
                        <a:spcAft>
                          <a:spcPts val="0"/>
                        </a:spcAft>
                        <a:buClr>
                          <a:schemeClr val="dk1"/>
                        </a:buClr>
                        <a:buSzPts val="600"/>
                        <a:buFont typeface="Century Gothic"/>
                        <a:buNone/>
                      </a:pPr>
                      <a:r>
                        <a:rPr lang="en-GB" sz="600" u="none" cap="none" strike="noStrike">
                          <a:latin typeface="Century Gothic"/>
                          <a:ea typeface="Century Gothic"/>
                          <a:cs typeface="Century Gothic"/>
                          <a:sym typeface="Century Gothic"/>
                        </a:rPr>
                        <a:t>AO5: Explore literary texts informed by different interpretations.</a:t>
                      </a:r>
                      <a:endParaRPr sz="600" u="none" cap="none" strike="noStrike">
                        <a:latin typeface="Century Gothic"/>
                        <a:ea typeface="Century Gothic"/>
                        <a:cs typeface="Century Gothic"/>
                        <a:sym typeface="Century Gothic"/>
                      </a:endParaRPr>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265" name="Google Shape;265;p20"/>
          <p:cNvGraphicFramePr/>
          <p:nvPr/>
        </p:nvGraphicFramePr>
        <p:xfrm>
          <a:off x="122886" y="5622445"/>
          <a:ext cx="3000000" cy="3000000"/>
        </p:xfrm>
        <a:graphic>
          <a:graphicData uri="http://schemas.openxmlformats.org/drawingml/2006/table">
            <a:tbl>
              <a:tblPr>
                <a:noFill/>
                <a:tableStyleId>{93D1A190-61E8-49D4-BEF8-0F73E6F7199E}</a:tableStyleId>
              </a:tblPr>
              <a:tblGrid>
                <a:gridCol w="1729550"/>
                <a:gridCol w="2612725"/>
                <a:gridCol w="1392725"/>
              </a:tblGrid>
              <a:tr h="169125">
                <a:tc gridSpan="3">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End points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169125">
                <a:tc>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Reading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Writing</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800"/>
                        <a:buFont typeface="Century Gothic"/>
                        <a:buNone/>
                      </a:pPr>
                      <a:r>
                        <a:rPr lang="en-GB" sz="600" u="none" cap="none" strike="noStrike">
                          <a:solidFill>
                            <a:schemeClr val="dk1"/>
                          </a:solidFill>
                          <a:latin typeface="Century Gothic"/>
                          <a:ea typeface="Century Gothic"/>
                          <a:cs typeface="Century Gothic"/>
                          <a:sym typeface="Century Gothic"/>
                        </a:rPr>
                        <a:t>Oracy</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15700">
                <a:tc>
                  <a:txBody>
                    <a:bodyPr/>
                    <a:lstStyle/>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1. Showing an understanding of the text and selecting evidence</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2. Exploring meanings of methods.</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3. Analysing effects of texts.</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4. Exploring the purpose of a text</a:t>
                      </a:r>
                      <a:endParaRPr sz="6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5. Planning and editing writing effectively.</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6. Writing engaging and purposeful texts.</a:t>
                      </a:r>
                      <a:endParaRPr sz="6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7. Structuring written work clearly</a:t>
                      </a:r>
                      <a:endParaRPr sz="600" u="none" cap="none" strike="noStrike"/>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8. Accuracy of spelling and punctuation</a:t>
                      </a:r>
                      <a:endParaRPr sz="6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9.Clearly expressing views vocally.</a:t>
                      </a:r>
                      <a:endParaRPr sz="6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chemeClr val="dk1"/>
                        </a:buClr>
                        <a:buSzPts val="800"/>
                        <a:buFont typeface="Century Gothic"/>
                        <a:buNone/>
                      </a:pPr>
                      <a:r>
                        <a:rPr lang="en-GB" sz="600" u="none" cap="none" strike="noStrike">
                          <a:latin typeface="Century Gothic"/>
                          <a:ea typeface="Century Gothic"/>
                          <a:cs typeface="Century Gothic"/>
                          <a:sym typeface="Century Gothic"/>
                        </a:rPr>
                        <a:t>10.Communicating with classmates confidently.</a:t>
                      </a:r>
                      <a:endParaRPr sz="6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266" name="Google Shape;266;p20"/>
          <p:cNvSpPr txBox="1"/>
          <p:nvPr/>
        </p:nvSpPr>
        <p:spPr>
          <a:xfrm>
            <a:off x="267197" y="392972"/>
            <a:ext cx="5723225" cy="64629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n-GB" sz="900" u="none" cap="none" strike="noStrike">
                <a:solidFill>
                  <a:srgbClr val="000000"/>
                </a:solidFill>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endParaRPr b="0" i="0" sz="1200" u="none" cap="none" strike="noStrike">
              <a:solidFill>
                <a:srgbClr val="000000"/>
              </a:solidFill>
              <a:latin typeface="Arial"/>
              <a:ea typeface="Arial"/>
              <a:cs typeface="Arial"/>
              <a:sym typeface="Arial"/>
            </a:endParaRPr>
          </a:p>
        </p:txBody>
      </p:sp>
      <p:graphicFrame>
        <p:nvGraphicFramePr>
          <p:cNvPr id="267" name="Google Shape;267;p20"/>
          <p:cNvGraphicFramePr/>
          <p:nvPr/>
        </p:nvGraphicFramePr>
        <p:xfrm>
          <a:off x="6201867" y="156875"/>
          <a:ext cx="3000000" cy="3000000"/>
        </p:xfrm>
        <a:graphic>
          <a:graphicData uri="http://schemas.openxmlformats.org/drawingml/2006/table">
            <a:tbl>
              <a:tblPr bandRow="1" firstRow="1">
                <a:noFill/>
                <a:tableStyleId>{93D1A190-61E8-49D4-BEF8-0F73E6F7199E}</a:tableStyleId>
              </a:tblPr>
              <a:tblGrid>
                <a:gridCol w="812875"/>
                <a:gridCol w="1255000"/>
                <a:gridCol w="1255000"/>
                <a:gridCol w="1255000"/>
                <a:gridCol w="1255000"/>
              </a:tblGrid>
              <a:tr h="386225">
                <a:tc gridSpan="5">
                  <a:txBody>
                    <a:bodyPr/>
                    <a:lstStyle/>
                    <a:p>
                      <a:pPr indent="0" lvl="0" marL="0" marR="0" rtl="0" algn="ctr">
                        <a:lnSpc>
                          <a:spcPct val="100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Progress Tracker</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hMerge="1"/>
                <a:tc hMerge="1"/>
                <a:tc hMerge="1"/>
              </a:tr>
              <a:tr h="352250">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1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Grade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1</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Next Steps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2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Grade</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Teacher 2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Next Steps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HT1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HT2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HT3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HT4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HT5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52025">
                <a:tc>
                  <a:txBody>
                    <a:bodyPr/>
                    <a:lstStyle/>
                    <a:p>
                      <a:pPr indent="0" lvl="0" marL="0" marR="0" rtl="0" algn="l">
                        <a:lnSpc>
                          <a:spcPct val="100000"/>
                        </a:lnSpc>
                        <a:spcBef>
                          <a:spcPts val="0"/>
                        </a:spcBef>
                        <a:spcAft>
                          <a:spcPts val="0"/>
                        </a:spcAft>
                        <a:buClr>
                          <a:srgbClr val="000000"/>
                        </a:buClr>
                        <a:buSzPts val="800"/>
                        <a:buFont typeface="Arial"/>
                        <a:buNone/>
                      </a:pPr>
                      <a:r>
                        <a:rPr lang="en-GB" sz="800" u="none" cap="none" strike="noStrike">
                          <a:latin typeface="Century Gothic"/>
                          <a:ea typeface="Century Gothic"/>
                          <a:cs typeface="Century Gothic"/>
                          <a:sym typeface="Century Gothic"/>
                        </a:rPr>
                        <a:t>HT6 –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entury Gothic"/>
                        <a:ea typeface="Century Gothic"/>
                        <a:cs typeface="Century Gothic"/>
                        <a:sym typeface="Century Gothic"/>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graphicFrame>
        <p:nvGraphicFramePr>
          <p:cNvPr id="268" name="Google Shape;268;p20"/>
          <p:cNvGraphicFramePr/>
          <p:nvPr/>
        </p:nvGraphicFramePr>
        <p:xfrm>
          <a:off x="6201866" y="4985087"/>
          <a:ext cx="3000000" cy="3000000"/>
        </p:xfrm>
        <a:graphic>
          <a:graphicData uri="http://schemas.openxmlformats.org/drawingml/2006/table">
            <a:tbl>
              <a:tblPr bandRow="1" firstRow="1">
                <a:noFill/>
                <a:tableStyleId>{93D1A190-61E8-49D4-BEF8-0F73E6F7199E}</a:tableStyleId>
              </a:tblPr>
              <a:tblGrid>
                <a:gridCol w="2916450"/>
                <a:gridCol w="2916450"/>
              </a:tblGrid>
              <a:tr h="300950">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grade: </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a:t>
                      </a:r>
                      <a:r>
                        <a:rPr lang="en-GB" sz="1000">
                          <a:latin typeface="Century Gothic"/>
                          <a:ea typeface="Century Gothic"/>
                          <a:cs typeface="Century Gothic"/>
                          <a:sym typeface="Century Gothic"/>
                        </a:rPr>
                        <a:t>2</a:t>
                      </a:r>
                      <a:r>
                        <a:rPr lang="en-GB" sz="1000" u="none" cap="none" strike="noStrike">
                          <a:latin typeface="Century Gothic"/>
                          <a:ea typeface="Century Gothic"/>
                          <a:cs typeface="Century Gothic"/>
                          <a:sym typeface="Century Gothic"/>
                        </a:rPr>
                        <a:t> grade: </a:t>
                      </a:r>
                      <a:endParaRPr sz="1400" u="none" cap="none" strike="noStrike"/>
                    </a:p>
                  </a:txBody>
                  <a:tcPr marT="45725" marB="45725" marR="91450" marL="91450"/>
                </a:tc>
              </a:tr>
              <a:tr h="677125">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1 next steps:</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Centre Assessment 2 next steps:</a:t>
                      </a:r>
                      <a:endParaRPr sz="1400" u="none" cap="none" strike="noStrike"/>
                    </a:p>
                    <a:p>
                      <a:pPr indent="0" lvl="0" marL="0" marR="0" rtl="0" algn="ctr">
                        <a:lnSpc>
                          <a:spcPct val="100000"/>
                        </a:lnSpc>
                        <a:spcBef>
                          <a:spcPts val="0"/>
                        </a:spcBef>
                        <a:spcAft>
                          <a:spcPts val="0"/>
                        </a:spcAft>
                        <a:buClr>
                          <a:srgbClr val="000000"/>
                        </a:buClr>
                        <a:buSzPts val="1000"/>
                        <a:buFont typeface="Arial"/>
                        <a:buNone/>
                      </a:pPr>
                      <a:r>
                        <a:t/>
                      </a:r>
                      <a:endParaRPr sz="1000" u="none" cap="none" strike="noStrike">
                        <a:latin typeface="Century Gothic"/>
                        <a:ea typeface="Century Gothic"/>
                        <a:cs typeface="Century Gothic"/>
                        <a:sym typeface="Century Gothic"/>
                      </a:endParaRPr>
                    </a:p>
                  </a:txBody>
                  <a:tcPr marT="45725" marB="45725" marR="91450" marL="91450"/>
                </a:tc>
              </a:tr>
            </a:tbl>
          </a:graphicData>
        </a:graphic>
      </p:graphicFrame>
      <p:pic>
        <p:nvPicPr>
          <p:cNvPr id="269" name="Google Shape;269;p20"/>
          <p:cNvPicPr preferRelativeResize="0"/>
          <p:nvPr/>
        </p:nvPicPr>
        <p:blipFill rotWithShape="1">
          <a:blip r:embed="rId4">
            <a:alphaModFix/>
          </a:blip>
          <a:srcRect b="0" l="537" r="0" t="2701"/>
          <a:stretch/>
        </p:blipFill>
        <p:spPr>
          <a:xfrm>
            <a:off x="122886" y="1046623"/>
            <a:ext cx="5782079" cy="973964"/>
          </a:xfrm>
          <a:prstGeom prst="rect">
            <a:avLst/>
          </a:prstGeom>
          <a:noFill/>
          <a:ln cap="flat" cmpd="sng" w="9525">
            <a:solidFill>
              <a:schemeClr val="dk1"/>
            </a:solidFill>
            <a:prstDash val="solid"/>
            <a:round/>
            <a:headEnd len="sm" w="sm" type="none"/>
            <a:tailEnd len="sm" w="sm" type="none"/>
          </a:ln>
        </p:spPr>
      </p:pic>
      <p:sp>
        <p:nvSpPr>
          <p:cNvPr id="270" name="Google Shape;270;p20"/>
          <p:cNvSpPr txBox="1"/>
          <p:nvPr/>
        </p:nvSpPr>
        <p:spPr>
          <a:xfrm>
            <a:off x="2837950" y="2630300"/>
            <a:ext cx="3000000" cy="106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t/>
            </a:r>
            <a:endParaRPr sz="600">
              <a:solidFill>
                <a:schemeClr val="dk1"/>
              </a:solidFill>
            </a:endParaRPr>
          </a:p>
          <a:p>
            <a:pPr indent="0" lvl="0" marL="0" rtl="0" algn="l">
              <a:spcBef>
                <a:spcPts val="0"/>
              </a:spcBef>
              <a:spcAft>
                <a:spcPts val="0"/>
              </a:spcAft>
              <a:buNone/>
            </a:pPr>
            <a:r>
              <a:rPr i="1" lang="en-GB" sz="600">
                <a:solidFill>
                  <a:schemeClr val="dk1"/>
                </a:solidFill>
                <a:latin typeface="Century Gothic"/>
                <a:ea typeface="Century Gothic"/>
                <a:cs typeface="Century Gothic"/>
                <a:sym typeface="Century Gothic"/>
              </a:rPr>
              <a:t>Out of interest… </a:t>
            </a:r>
            <a:endParaRPr sz="600">
              <a:solidFill>
                <a:schemeClr val="dk1"/>
              </a:solidFill>
            </a:endParaRPr>
          </a:p>
          <a:p>
            <a:pPr indent="0" lvl="0" marL="0" rtl="0" algn="l">
              <a:spcBef>
                <a:spcPts val="0"/>
              </a:spcBef>
              <a:spcAft>
                <a:spcPts val="0"/>
              </a:spcAft>
              <a:buNone/>
            </a:pPr>
            <a:r>
              <a:rPr lang="en-GB" sz="600">
                <a:solidFill>
                  <a:schemeClr val="dk1"/>
                </a:solidFill>
                <a:latin typeface="Century Gothic"/>
                <a:ea typeface="Century Gothic"/>
                <a:cs typeface="Century Gothic"/>
                <a:sym typeface="Century Gothic"/>
              </a:rPr>
              <a:t>● John Olsson Wordcrime: Solving Crime through Forensic Linguistics </a:t>
            </a:r>
            <a:endParaRPr sz="600">
              <a:solidFill>
                <a:schemeClr val="dk1"/>
              </a:solidFill>
            </a:endParaRPr>
          </a:p>
          <a:p>
            <a:pPr indent="0" lvl="0" marL="0" rtl="0" algn="l">
              <a:spcBef>
                <a:spcPts val="0"/>
              </a:spcBef>
              <a:spcAft>
                <a:spcPts val="0"/>
              </a:spcAft>
              <a:buNone/>
            </a:pPr>
            <a:r>
              <a:rPr lang="en-GB" sz="600">
                <a:solidFill>
                  <a:schemeClr val="dk1"/>
                </a:solidFill>
                <a:latin typeface="Century Gothic"/>
                <a:ea typeface="Century Gothic"/>
                <a:cs typeface="Century Gothic"/>
                <a:sym typeface="Century Gothic"/>
              </a:rPr>
              <a:t>● Philip Seargeant The Emoji Revolution: How Technology is shaping the future of communication</a:t>
            </a:r>
            <a:endParaRPr>
              <a:solidFill>
                <a:schemeClr val="dk1"/>
              </a:solidFill>
            </a:endParaRPr>
          </a:p>
          <a:p>
            <a:pPr indent="-228600" lvl="0" marL="457200" rtl="0" algn="l">
              <a:lnSpc>
                <a:spcPct val="115000"/>
              </a:lnSpc>
              <a:spcBef>
                <a:spcPts val="0"/>
              </a:spcBef>
              <a:spcAft>
                <a:spcPts val="0"/>
              </a:spcAft>
              <a:buNone/>
            </a:pPr>
            <a:r>
              <a:t/>
            </a:r>
            <a:endParaRPr sz="600">
              <a:solidFill>
                <a:schemeClr val="dk1"/>
              </a:solidFill>
              <a:latin typeface="Calibri"/>
              <a:ea typeface="Calibri"/>
              <a:cs typeface="Calibri"/>
              <a:sym typeface="Calibri"/>
            </a:endParaRPr>
          </a:p>
          <a:p>
            <a:pPr indent="0" lvl="0" marL="457200" rtl="0" algn="l">
              <a:lnSpc>
                <a:spcPct val="115000"/>
              </a:lnSpc>
              <a:spcBef>
                <a:spcPts val="0"/>
              </a:spcBef>
              <a:spcAft>
                <a:spcPts val="0"/>
              </a:spcAft>
              <a:buNone/>
            </a:pPr>
            <a:r>
              <a:t/>
            </a:r>
            <a:endParaRPr sz="600">
              <a:solidFill>
                <a:schemeClr val="dk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pic>
        <p:nvPicPr>
          <p:cNvPr descr="Blessed Thomas Holford Catholic College - Home | Facebook" id="275" name="Google Shape;275;p21"/>
          <p:cNvPicPr preferRelativeResize="0"/>
          <p:nvPr/>
        </p:nvPicPr>
        <p:blipFill rotWithShape="1">
          <a:blip r:embed="rId3">
            <a:alphaModFix/>
          </a:blip>
          <a:srcRect b="0" l="0" r="0" t="0"/>
          <a:stretch/>
        </p:blipFill>
        <p:spPr>
          <a:xfrm>
            <a:off x="11108737" y="-1291"/>
            <a:ext cx="985838" cy="900113"/>
          </a:xfrm>
          <a:prstGeom prst="rect">
            <a:avLst/>
          </a:prstGeom>
          <a:noFill/>
          <a:ln>
            <a:noFill/>
          </a:ln>
        </p:spPr>
      </p:pic>
      <p:sp>
        <p:nvSpPr>
          <p:cNvPr id="276" name="Google Shape;276;p21"/>
          <p:cNvSpPr txBox="1"/>
          <p:nvPr/>
        </p:nvSpPr>
        <p:spPr>
          <a:xfrm>
            <a:off x="285750" y="125447"/>
            <a:ext cx="86389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chemeClr val="dk1"/>
                </a:solidFill>
                <a:latin typeface="Century Gothic"/>
                <a:ea typeface="Century Gothic"/>
                <a:cs typeface="Century Gothic"/>
                <a:sym typeface="Century Gothic"/>
              </a:rPr>
              <a:t>KS3 English End of Unit Feedback- Reading</a:t>
            </a:r>
            <a:endParaRPr b="0" i="0" sz="1400" u="none" cap="none" strike="noStrike">
              <a:solidFill>
                <a:srgbClr val="000000"/>
              </a:solidFill>
              <a:latin typeface="Arial"/>
              <a:ea typeface="Arial"/>
              <a:cs typeface="Arial"/>
              <a:sym typeface="Arial"/>
            </a:endParaRPr>
          </a:p>
        </p:txBody>
      </p:sp>
      <p:sp>
        <p:nvSpPr>
          <p:cNvPr id="277" name="Google Shape;277;p21"/>
          <p:cNvSpPr txBox="1"/>
          <p:nvPr/>
        </p:nvSpPr>
        <p:spPr>
          <a:xfrm>
            <a:off x="7071711" y="4990232"/>
            <a:ext cx="4110421"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Overall, my response shows that I am …</a:t>
            </a:r>
            <a:endParaRPr b="0" i="0" sz="1400" u="none" cap="none" strike="noStrike">
              <a:solidFill>
                <a:srgbClr val="000000"/>
              </a:solidFill>
              <a:latin typeface="Arial"/>
              <a:ea typeface="Arial"/>
              <a:cs typeface="Arial"/>
              <a:sym typeface="Arial"/>
            </a:endParaRPr>
          </a:p>
        </p:txBody>
      </p:sp>
      <p:sp>
        <p:nvSpPr>
          <p:cNvPr id="278" name="Google Shape;278;p21"/>
          <p:cNvSpPr txBox="1"/>
          <p:nvPr/>
        </p:nvSpPr>
        <p:spPr>
          <a:xfrm>
            <a:off x="294814" y="839251"/>
            <a:ext cx="5753100" cy="477049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Student reflection: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1. One thing I am proud of this half term 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2. One thing I would like to work on more 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3. We have explored our Catholic Social Teaching of ___________________________________ this half term by…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p:txBody>
      </p:sp>
      <p:sp>
        <p:nvSpPr>
          <p:cNvPr id="279" name="Google Shape;279;p21"/>
          <p:cNvSpPr txBox="1"/>
          <p:nvPr/>
        </p:nvSpPr>
        <p:spPr>
          <a:xfrm>
            <a:off x="6144087" y="839251"/>
            <a:ext cx="560762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You have shown the following levels for our end points:</a:t>
            </a:r>
            <a:endParaRPr b="0" i="0" sz="1400" u="none" cap="none" strike="noStrike">
              <a:solidFill>
                <a:srgbClr val="000000"/>
              </a:solidFill>
              <a:latin typeface="Arial"/>
              <a:ea typeface="Arial"/>
              <a:cs typeface="Arial"/>
              <a:sym typeface="Arial"/>
            </a:endParaRPr>
          </a:p>
        </p:txBody>
      </p:sp>
      <p:pic>
        <p:nvPicPr>
          <p:cNvPr id="280" name="Google Shape;280;p21"/>
          <p:cNvPicPr preferRelativeResize="0"/>
          <p:nvPr/>
        </p:nvPicPr>
        <p:blipFill rotWithShape="1">
          <a:blip r:embed="rId4">
            <a:alphaModFix/>
          </a:blip>
          <a:srcRect b="0" l="0" r="0" t="0"/>
          <a:stretch/>
        </p:blipFill>
        <p:spPr>
          <a:xfrm rot="3924292">
            <a:off x="8665016" y="5216247"/>
            <a:ext cx="1496938" cy="1496938"/>
          </a:xfrm>
          <a:prstGeom prst="rect">
            <a:avLst/>
          </a:prstGeom>
          <a:noFill/>
          <a:ln>
            <a:noFill/>
          </a:ln>
        </p:spPr>
      </p:pic>
      <p:sp>
        <p:nvSpPr>
          <p:cNvPr id="281" name="Google Shape;281;p21"/>
          <p:cNvSpPr txBox="1"/>
          <p:nvPr/>
        </p:nvSpPr>
        <p:spPr>
          <a:xfrm rot="-1378498">
            <a:off x="8913270" y="5841560"/>
            <a:ext cx="83067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FF61A1"/>
                </a:solidFill>
                <a:latin typeface="Century Gothic"/>
                <a:ea typeface="Century Gothic"/>
                <a:cs typeface="Century Gothic"/>
                <a:sym typeface="Century Gothic"/>
              </a:rPr>
              <a:t>Emerging</a:t>
            </a:r>
            <a:endParaRPr b="0" i="0" sz="1400" u="none" cap="none" strike="noStrike">
              <a:solidFill>
                <a:srgbClr val="000000"/>
              </a:solidFill>
              <a:latin typeface="Arial"/>
              <a:ea typeface="Arial"/>
              <a:cs typeface="Arial"/>
              <a:sym typeface="Arial"/>
            </a:endParaRPr>
          </a:p>
        </p:txBody>
      </p:sp>
      <p:pic>
        <p:nvPicPr>
          <p:cNvPr id="282" name="Google Shape;282;p21"/>
          <p:cNvPicPr preferRelativeResize="0"/>
          <p:nvPr/>
        </p:nvPicPr>
        <p:blipFill rotWithShape="1">
          <a:blip r:embed="rId4">
            <a:alphaModFix/>
          </a:blip>
          <a:srcRect b="0" l="0" r="0" t="0"/>
          <a:stretch/>
        </p:blipFill>
        <p:spPr>
          <a:xfrm flipH="1" rot="3924292">
            <a:off x="9319693" y="5531177"/>
            <a:ext cx="1481838" cy="1481838"/>
          </a:xfrm>
          <a:prstGeom prst="rect">
            <a:avLst/>
          </a:prstGeom>
          <a:noFill/>
          <a:ln>
            <a:noFill/>
          </a:ln>
        </p:spPr>
      </p:pic>
      <p:sp>
        <p:nvSpPr>
          <p:cNvPr id="283" name="Google Shape;283;p21"/>
          <p:cNvSpPr txBox="1"/>
          <p:nvPr/>
        </p:nvSpPr>
        <p:spPr>
          <a:xfrm rot="-1378498">
            <a:off x="9470724" y="6221246"/>
            <a:ext cx="97013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CC66FF"/>
                </a:solidFill>
                <a:latin typeface="Century Gothic"/>
                <a:ea typeface="Century Gothic"/>
                <a:cs typeface="Century Gothic"/>
                <a:sym typeface="Century Gothic"/>
              </a:rPr>
              <a:t>Developing</a:t>
            </a:r>
            <a:endParaRPr b="0" i="0" sz="1400" u="none" cap="none" strike="noStrike">
              <a:solidFill>
                <a:srgbClr val="000000"/>
              </a:solidFill>
              <a:latin typeface="Arial"/>
              <a:ea typeface="Arial"/>
              <a:cs typeface="Arial"/>
              <a:sym typeface="Arial"/>
            </a:endParaRPr>
          </a:p>
        </p:txBody>
      </p:sp>
      <p:pic>
        <p:nvPicPr>
          <p:cNvPr id="284" name="Google Shape;284;p21"/>
          <p:cNvPicPr preferRelativeResize="0"/>
          <p:nvPr/>
        </p:nvPicPr>
        <p:blipFill rotWithShape="1">
          <a:blip r:embed="rId4">
            <a:alphaModFix/>
          </a:blip>
          <a:srcRect b="0" l="0" r="0" t="0"/>
          <a:stretch/>
        </p:blipFill>
        <p:spPr>
          <a:xfrm rot="3924292">
            <a:off x="10378168" y="5164490"/>
            <a:ext cx="1496938" cy="1496938"/>
          </a:xfrm>
          <a:prstGeom prst="rect">
            <a:avLst/>
          </a:prstGeom>
          <a:noFill/>
          <a:ln>
            <a:noFill/>
          </a:ln>
        </p:spPr>
      </p:pic>
      <p:sp>
        <p:nvSpPr>
          <p:cNvPr id="285" name="Google Shape;285;p21"/>
          <p:cNvSpPr txBox="1"/>
          <p:nvPr/>
        </p:nvSpPr>
        <p:spPr>
          <a:xfrm rot="-1378498">
            <a:off x="10571884" y="5789804"/>
            <a:ext cx="83067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00FF99"/>
                </a:solidFill>
                <a:latin typeface="Century Gothic"/>
                <a:ea typeface="Century Gothic"/>
                <a:cs typeface="Century Gothic"/>
                <a:sym typeface="Century Gothic"/>
              </a:rPr>
              <a:t>Securing</a:t>
            </a:r>
            <a:endParaRPr b="0" i="0" sz="1400" u="none" cap="none" strike="noStrike">
              <a:solidFill>
                <a:srgbClr val="000000"/>
              </a:solidFill>
              <a:latin typeface="Arial"/>
              <a:ea typeface="Arial"/>
              <a:cs typeface="Arial"/>
              <a:sym typeface="Arial"/>
            </a:endParaRPr>
          </a:p>
        </p:txBody>
      </p:sp>
      <p:pic>
        <p:nvPicPr>
          <p:cNvPr id="286" name="Google Shape;286;p21"/>
          <p:cNvPicPr preferRelativeResize="0"/>
          <p:nvPr/>
        </p:nvPicPr>
        <p:blipFill rotWithShape="1">
          <a:blip r:embed="rId4">
            <a:alphaModFix/>
          </a:blip>
          <a:srcRect b="0" l="0" r="0" t="0"/>
          <a:stretch/>
        </p:blipFill>
        <p:spPr>
          <a:xfrm flipH="1" rot="3924292">
            <a:off x="10851592" y="5584422"/>
            <a:ext cx="1481838" cy="1481838"/>
          </a:xfrm>
          <a:prstGeom prst="rect">
            <a:avLst/>
          </a:prstGeom>
          <a:noFill/>
          <a:ln>
            <a:noFill/>
          </a:ln>
        </p:spPr>
      </p:pic>
      <p:sp>
        <p:nvSpPr>
          <p:cNvPr id="287" name="Google Shape;287;p21"/>
          <p:cNvSpPr txBox="1"/>
          <p:nvPr/>
        </p:nvSpPr>
        <p:spPr>
          <a:xfrm rot="-1378498">
            <a:off x="11012049" y="6260032"/>
            <a:ext cx="97013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FFA86D"/>
                </a:solidFill>
                <a:latin typeface="Century Gothic"/>
                <a:ea typeface="Century Gothic"/>
                <a:cs typeface="Century Gothic"/>
                <a:sym typeface="Century Gothic"/>
              </a:rPr>
              <a:t>Mastering</a:t>
            </a:r>
            <a:endParaRPr b="0" i="0" sz="1400" u="none" cap="none" strike="noStrike">
              <a:solidFill>
                <a:srgbClr val="000000"/>
              </a:solidFill>
              <a:latin typeface="Arial"/>
              <a:ea typeface="Arial"/>
              <a:cs typeface="Arial"/>
              <a:sym typeface="Arial"/>
            </a:endParaRPr>
          </a:p>
        </p:txBody>
      </p:sp>
      <p:sp>
        <p:nvSpPr>
          <p:cNvPr id="288" name="Google Shape;288;p21"/>
          <p:cNvSpPr txBox="1"/>
          <p:nvPr/>
        </p:nvSpPr>
        <p:spPr>
          <a:xfrm>
            <a:off x="5990717" y="5259402"/>
            <a:ext cx="3012513" cy="1631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Emerging</a:t>
            </a:r>
            <a:r>
              <a:rPr b="0" i="0" lang="en-GB" sz="1000" u="none" cap="none" strike="noStrike">
                <a:solidFill>
                  <a:schemeClr val="dk1"/>
                </a:solidFill>
                <a:latin typeface="Century Gothic"/>
                <a:ea typeface="Century Gothic"/>
                <a:cs typeface="Century Gothic"/>
                <a:sym typeface="Century Gothic"/>
              </a:rPr>
              <a:t> – beginning to learn/understand subject area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Developing</a:t>
            </a:r>
            <a:r>
              <a:rPr b="0" i="0" lang="en-GB" sz="1000" u="none" cap="none" strike="noStrike">
                <a:solidFill>
                  <a:schemeClr val="dk1"/>
                </a:solidFill>
                <a:latin typeface="Century Gothic"/>
                <a:ea typeface="Century Gothic"/>
                <a:cs typeface="Century Gothic"/>
                <a:sym typeface="Century Gothic"/>
              </a:rPr>
              <a:t> –showing an increased understanding in the subject area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Securing</a:t>
            </a:r>
            <a:r>
              <a:rPr b="0" i="0" lang="en-GB" sz="1000" u="none" cap="none" strike="noStrike">
                <a:solidFill>
                  <a:schemeClr val="dk1"/>
                </a:solidFill>
                <a:latin typeface="Century Gothic"/>
                <a:ea typeface="Century Gothic"/>
                <a:cs typeface="Century Gothic"/>
                <a:sym typeface="Century Gothic"/>
              </a:rPr>
              <a:t> –achieved a sound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Century Gothic"/>
                <a:ea typeface="Century Gothic"/>
                <a:cs typeface="Century Gothic"/>
                <a:sym typeface="Century Gothic"/>
              </a:rPr>
              <a:t>understanding and ability in the subject area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Mastering</a:t>
            </a:r>
            <a:r>
              <a:rPr b="0" i="0" lang="en-GB" sz="1000" u="none" cap="none" strike="noStrike">
                <a:solidFill>
                  <a:schemeClr val="dk1"/>
                </a:solidFill>
                <a:latin typeface="Century Gothic"/>
                <a:ea typeface="Century Gothic"/>
                <a:cs typeface="Century Gothic"/>
                <a:sym typeface="Century Gothic"/>
              </a:rPr>
              <a:t> – You show deeper understanding and higher level skill in the subject area and can make connections between different subject areas</a:t>
            </a:r>
            <a:endParaRPr b="0" i="0" sz="1400" u="none" cap="none" strike="noStrike">
              <a:solidFill>
                <a:srgbClr val="000000"/>
              </a:solidFill>
              <a:latin typeface="Arial"/>
              <a:ea typeface="Arial"/>
              <a:cs typeface="Arial"/>
              <a:sym typeface="Arial"/>
            </a:endParaRPr>
          </a:p>
        </p:txBody>
      </p:sp>
      <p:graphicFrame>
        <p:nvGraphicFramePr>
          <p:cNvPr id="289" name="Google Shape;289;p21"/>
          <p:cNvGraphicFramePr/>
          <p:nvPr/>
        </p:nvGraphicFramePr>
        <p:xfrm>
          <a:off x="6154490" y="1264039"/>
          <a:ext cx="3000000" cy="3000000"/>
        </p:xfrm>
        <a:graphic>
          <a:graphicData uri="http://schemas.openxmlformats.org/drawingml/2006/table">
            <a:tbl>
              <a:tblPr>
                <a:noFill/>
                <a:tableStyleId>{93D1A190-61E8-49D4-BEF8-0F73E6F7199E}</a:tableStyleId>
              </a:tblPr>
              <a:tblGrid>
                <a:gridCol w="695325"/>
                <a:gridCol w="1285875"/>
                <a:gridCol w="1285875"/>
                <a:gridCol w="1285875"/>
                <a:gridCol w="1285875"/>
              </a:tblGrid>
              <a:tr h="277050">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Reading end point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Emerging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(inconsistent attempt)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Developing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(some use/attempt)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Securing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(achieved)</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Mastering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(excelling)</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58925">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00"/>
                          </a:solidFill>
                          <a:latin typeface="Century Gothic"/>
                          <a:ea typeface="Century Gothic"/>
                          <a:cs typeface="Century Gothic"/>
                          <a:sym typeface="Century Gothic"/>
                        </a:rPr>
                        <a:t>Showing an understanding of the text and selecting evidence</a:t>
                      </a:r>
                      <a:endParaRPr sz="1400" u="none" cap="none" strike="noStrike"/>
                    </a:p>
                  </a:txBody>
                  <a:tcPr marT="19050" marB="19050" marR="19050" marL="19050">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00"/>
                          </a:solidFill>
                          <a:latin typeface="Century Gothic"/>
                          <a:ea typeface="Century Gothic"/>
                          <a:cs typeface="Century Gothic"/>
                          <a:sym typeface="Century Gothic"/>
                        </a:rPr>
                        <a:t>1. I have understood some of the text and can use a reference to support my ideas.</a:t>
                      </a:r>
                      <a:endParaRPr sz="1400" u="none" cap="none" strike="noStrike"/>
                    </a:p>
                  </a:txBody>
                  <a:tcPr marT="9525" marB="9525" marR="19050" marL="19050">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00"/>
                          </a:solidFill>
                          <a:latin typeface="Century Gothic"/>
                          <a:ea typeface="Century Gothic"/>
                          <a:cs typeface="Century Gothic"/>
                          <a:sym typeface="Century Gothic"/>
                        </a:rPr>
                        <a:t>1. I  have understood the text and can use a quotation to support my ideas.</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00"/>
                          </a:solidFill>
                          <a:latin typeface="Century Gothic"/>
                          <a:ea typeface="Century Gothic"/>
                          <a:cs typeface="Century Gothic"/>
                          <a:sym typeface="Century Gothic"/>
                        </a:rPr>
                        <a:t>1. I have understood the text well and can use a range of quotations to support my ideas.</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00"/>
                          </a:solidFill>
                          <a:latin typeface="Century Gothic"/>
                          <a:ea typeface="Century Gothic"/>
                          <a:cs typeface="Century Gothic"/>
                          <a:sym typeface="Century Gothic"/>
                        </a:rPr>
                        <a:t>1. I  have thoroughly understood the text and can identify the tone. I can embed a range of quotations to support my ideas.</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13600">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9900"/>
                          </a:solidFill>
                          <a:latin typeface="Century Gothic"/>
                          <a:ea typeface="Century Gothic"/>
                          <a:cs typeface="Century Gothic"/>
                          <a:sym typeface="Century Gothic"/>
                        </a:rPr>
                        <a:t>Exploring meanings of methods</a:t>
                      </a:r>
                      <a:endParaRPr sz="1400" u="none" cap="none" strike="noStrike"/>
                    </a:p>
                  </a:txBody>
                  <a:tcPr marT="19050" marB="19050" marR="19050" marL="19050">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9900"/>
                          </a:solidFill>
                          <a:latin typeface="Century Gothic"/>
                          <a:ea typeface="Century Gothic"/>
                          <a:cs typeface="Century Gothic"/>
                          <a:sym typeface="Century Gothic"/>
                        </a:rPr>
                        <a:t>2. I can comment on the references I make.</a:t>
                      </a:r>
                      <a:endParaRPr sz="1400" u="none" cap="none" strike="noStrike"/>
                    </a:p>
                  </a:txBody>
                  <a:tcPr marT="9525" marB="9525" marR="19050" marL="19050">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9900"/>
                          </a:solidFill>
                          <a:latin typeface="Century Gothic"/>
                          <a:ea typeface="Century Gothic"/>
                          <a:cs typeface="Century Gothic"/>
                          <a:sym typeface="Century Gothic"/>
                        </a:rPr>
                        <a:t>2. I can explain key words and connotations of words.</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9900"/>
                          </a:solidFill>
                          <a:latin typeface="Century Gothic"/>
                          <a:ea typeface="Century Gothic"/>
                          <a:cs typeface="Century Gothic"/>
                          <a:sym typeface="Century Gothic"/>
                        </a:rPr>
                        <a:t>2. I can explore methods used by a writer and what their meanings are.</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9900"/>
                          </a:solidFill>
                          <a:latin typeface="Century Gothic"/>
                          <a:ea typeface="Century Gothic"/>
                          <a:cs typeface="Century Gothic"/>
                          <a:sym typeface="Century Gothic"/>
                        </a:rPr>
                        <a:t>2. I can analyse language and structural methods and explain their multiple meanings.</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57050">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Analysing effects of texts</a:t>
                      </a:r>
                      <a:endParaRPr sz="1400" u="none" cap="none" strike="noStrike"/>
                    </a:p>
                  </a:txBody>
                  <a:tcPr marT="19050" marB="19050" marR="19050" marL="19050">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3. I can comment on  how I feel about an idea in a text.</a:t>
                      </a:r>
                      <a:endParaRPr sz="1400" u="none" cap="none" strike="noStrike"/>
                    </a:p>
                  </a:txBody>
                  <a:tcPr marT="9525" marB="9525" marR="19050" marL="19050">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3. I can explain how readers and audiences respond to an idea in a text.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3. I can explore how readers and audiences respond to ideas within a text.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3. I can analyse how readers and audiences respond differently to ideas within a text.</a:t>
                      </a:r>
                      <a:br>
                        <a:rPr b="1" i="0" lang="en-GB" sz="1100" u="none" cap="none" strike="noStrike">
                          <a:solidFill>
                            <a:srgbClr val="00B0F0"/>
                          </a:solidFill>
                          <a:latin typeface="Arial"/>
                          <a:ea typeface="Arial"/>
                          <a:cs typeface="Arial"/>
                          <a:sym typeface="Arial"/>
                        </a:rPr>
                      </a:br>
                      <a:br>
                        <a:rPr b="1" i="0" lang="en-GB" sz="1100" u="none" cap="none" strike="noStrike">
                          <a:solidFill>
                            <a:srgbClr val="00B0F0"/>
                          </a:solidFill>
                          <a:latin typeface="Arial"/>
                          <a:ea typeface="Arial"/>
                          <a:cs typeface="Arial"/>
                          <a:sym typeface="Arial"/>
                        </a:rPr>
                      </a:b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97550">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FF00"/>
                          </a:solidFill>
                          <a:latin typeface="Century Gothic"/>
                          <a:ea typeface="Century Gothic"/>
                          <a:cs typeface="Century Gothic"/>
                          <a:sym typeface="Century Gothic"/>
                        </a:rPr>
                        <a:t>Exploring the purpose of a text</a:t>
                      </a:r>
                      <a:endParaRPr sz="1400" u="none" cap="none" strike="noStrike"/>
                    </a:p>
                  </a:txBody>
                  <a:tcPr marT="19050" marB="19050" marR="19050" marL="19050">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FF00"/>
                          </a:solidFill>
                          <a:latin typeface="Century Gothic"/>
                          <a:ea typeface="Century Gothic"/>
                          <a:cs typeface="Century Gothic"/>
                          <a:sym typeface="Century Gothic"/>
                        </a:rPr>
                        <a:t>4. I can comment on the ideas within a text.</a:t>
                      </a:r>
                      <a:endParaRPr sz="1400" u="none" cap="none" strike="noStrike"/>
                    </a:p>
                  </a:txBody>
                  <a:tcPr marT="9525" marB="9525" marR="19050" marL="19050">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FF00"/>
                          </a:solidFill>
                          <a:latin typeface="Century Gothic"/>
                          <a:ea typeface="Century Gothic"/>
                          <a:cs typeface="Century Gothic"/>
                          <a:sym typeface="Century Gothic"/>
                        </a:rPr>
                        <a:t>4. I can explain ideas and/or messages within a text.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FF00"/>
                          </a:solidFill>
                          <a:latin typeface="Century Gothic"/>
                          <a:ea typeface="Century Gothic"/>
                          <a:cs typeface="Century Gothic"/>
                          <a:sym typeface="Century Gothic"/>
                        </a:rPr>
                        <a:t>4. I can explore ideas and/or messages within a texts. </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FF00"/>
                          </a:solidFill>
                          <a:latin typeface="Century Gothic"/>
                          <a:ea typeface="Century Gothic"/>
                          <a:cs typeface="Century Gothic"/>
                          <a:sym typeface="Century Gothic"/>
                        </a:rPr>
                        <a:t>4. I can analyse ideas and/or messages and concepts within a text and explain why a text has been written.</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descr="Picture 6" id="290" name="Google Shape;290;p21"/>
          <p:cNvPicPr preferRelativeResize="0"/>
          <p:nvPr/>
        </p:nvPicPr>
        <p:blipFill rotWithShape="1">
          <a:blip r:embed="rId5">
            <a:alphaModFix/>
          </a:blip>
          <a:srcRect b="0" l="0" r="0" t="0"/>
          <a:stretch/>
        </p:blipFill>
        <p:spPr>
          <a:xfrm>
            <a:off x="337349" y="5015469"/>
            <a:ext cx="1623937" cy="163498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2"/>
          <p:cNvSpPr txBox="1"/>
          <p:nvPr/>
        </p:nvSpPr>
        <p:spPr>
          <a:xfrm>
            <a:off x="257174" y="405825"/>
            <a:ext cx="777125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GB" sz="2800" u="sng" cap="none" strike="noStrike">
                <a:solidFill>
                  <a:srgbClr val="000000"/>
                </a:solidFill>
                <a:latin typeface="Century Gothic"/>
                <a:ea typeface="Century Gothic"/>
                <a:cs typeface="Century Gothic"/>
                <a:sym typeface="Century Gothic"/>
              </a:rPr>
              <a:t>Reading – reflection and improvement</a:t>
            </a:r>
            <a:endParaRPr b="0" i="0" sz="1400" u="none" cap="none" strike="noStrike">
              <a:solidFill>
                <a:srgbClr val="000000"/>
              </a:solidFill>
              <a:latin typeface="Arial"/>
              <a:ea typeface="Arial"/>
              <a:cs typeface="Arial"/>
              <a:sym typeface="Arial"/>
            </a:endParaRPr>
          </a:p>
        </p:txBody>
      </p:sp>
      <p:graphicFrame>
        <p:nvGraphicFramePr>
          <p:cNvPr id="296" name="Google Shape;296;p22"/>
          <p:cNvGraphicFramePr/>
          <p:nvPr/>
        </p:nvGraphicFramePr>
        <p:xfrm>
          <a:off x="676656" y="1179576"/>
          <a:ext cx="3000000" cy="3000000"/>
        </p:xfrm>
        <a:graphic>
          <a:graphicData uri="http://schemas.openxmlformats.org/drawingml/2006/table">
            <a:tbl>
              <a:tblPr bandRow="1" firstRow="1">
                <a:noFill/>
                <a:tableStyleId>{923ECA2A-2157-4648-BC3A-94ACAE5DB591}</a:tableStyleId>
              </a:tblPr>
              <a:tblGrid>
                <a:gridCol w="3602725"/>
                <a:gridCol w="7104900"/>
              </a:tblGrid>
              <a:tr h="5127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If the endpoint I need to improve is: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solidFill>
                            <a:schemeClr val="dk1"/>
                          </a:solidFill>
                          <a:latin typeface="Century Gothic"/>
                          <a:ea typeface="Century Gothic"/>
                          <a:cs typeface="Century Gothic"/>
                          <a:sym typeface="Century Gothic"/>
                        </a:rPr>
                        <a:t>Then I should try to:</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917850">
                <a:tc>
                  <a:txBody>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rgbClr val="FF0000"/>
                          </a:solidFill>
                          <a:latin typeface="Century Gothic"/>
                          <a:ea typeface="Century Gothic"/>
                          <a:cs typeface="Century Gothic"/>
                          <a:sym typeface="Century Gothic"/>
                        </a:rPr>
                        <a:t>Showing an understanding of the text and selecting evidence</a:t>
                      </a:r>
                      <a:endParaRPr sz="1800" u="none" cap="none" strike="noStrike">
                        <a:latin typeface="Century Gothic"/>
                        <a:ea typeface="Century Gothic"/>
                        <a:cs typeface="Century Gothic"/>
                        <a:sym typeface="Century Gothic"/>
                      </a:endParaRPr>
                    </a:p>
                  </a:txBody>
                  <a:tcPr marT="19050" marB="19050" marR="19050" marL="190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Respond to the question and show an understanding of the text to prove my point. </a:t>
                      </a:r>
                      <a:endParaRPr/>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Use at least three quotes that support my opinion</a:t>
                      </a:r>
                      <a:endParaRPr sz="1400" u="none" cap="none" strike="noStrike"/>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Explain my quote using at least two interpretations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917850">
                <a:tc>
                  <a:txBody>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rgbClr val="FF9900"/>
                          </a:solidFill>
                          <a:latin typeface="Century Gothic"/>
                          <a:ea typeface="Century Gothic"/>
                          <a:cs typeface="Century Gothic"/>
                          <a:sym typeface="Century Gothic"/>
                        </a:rPr>
                        <a:t>Exploring meanings of methods</a:t>
                      </a:r>
                      <a:endParaRPr sz="1800" u="none" cap="none" strike="noStrike">
                        <a:latin typeface="Century Gothic"/>
                        <a:ea typeface="Century Gothic"/>
                        <a:cs typeface="Century Gothic"/>
                        <a:sym typeface="Century Gothic"/>
                      </a:endParaRPr>
                    </a:p>
                  </a:txBody>
                  <a:tcPr marT="19050" marB="19050" marR="19050" marL="190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Identify and name at least one language or structural feature</a:t>
                      </a:r>
                      <a:endParaRPr sz="1400" u="none" cap="none" strike="noStrike"/>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Explain the meaning that a language or structural feature might have</a:t>
                      </a:r>
                      <a:endParaRPr/>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Explore why the writer chose to create that specific image</a:t>
                      </a:r>
                      <a:endParaRPr sz="1400" u="none" cap="none" strike="noStrike"/>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Pick a key word from a quote and give three connotations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917850">
                <a:tc>
                  <a:txBody>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rgbClr val="00B0F0"/>
                          </a:solidFill>
                          <a:latin typeface="Century Gothic"/>
                          <a:ea typeface="Century Gothic"/>
                          <a:cs typeface="Century Gothic"/>
                          <a:sym typeface="Century Gothic"/>
                        </a:rPr>
                        <a:t>Analysing effects of texts</a:t>
                      </a:r>
                      <a:endParaRPr sz="1800" u="none" cap="none" strike="noStrike">
                        <a:latin typeface="Century Gothic"/>
                        <a:ea typeface="Century Gothic"/>
                        <a:cs typeface="Century Gothic"/>
                        <a:sym typeface="Century Gothic"/>
                      </a:endParaRPr>
                    </a:p>
                  </a:txBody>
                  <a:tcPr marT="19050" marB="19050" marR="19050" marL="190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Describe why a quote might make the reader feel a certain emotion</a:t>
                      </a:r>
                      <a:endParaRPr sz="1400" u="none" cap="none" strike="noStrike"/>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Describe what impression/ tone or idea the writer is trying to create through their language/structural features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917850">
                <a:tc>
                  <a:txBody>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rgbClr val="00FF00"/>
                          </a:solidFill>
                          <a:latin typeface="Century Gothic"/>
                          <a:ea typeface="Century Gothic"/>
                          <a:cs typeface="Century Gothic"/>
                          <a:sym typeface="Century Gothic"/>
                        </a:rPr>
                        <a:t>Exploring the purpose of a text</a:t>
                      </a:r>
                      <a:endParaRPr sz="1800" u="none" cap="none" strike="noStrike">
                        <a:latin typeface="Century Gothic"/>
                        <a:ea typeface="Century Gothic"/>
                        <a:cs typeface="Century Gothic"/>
                        <a:sym typeface="Century Gothic"/>
                      </a:endParaRPr>
                    </a:p>
                  </a:txBody>
                  <a:tcPr marT="19050" marB="19050" marR="19050" marL="190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Explain what the author may be trying to teach the reader</a:t>
                      </a:r>
                      <a:endParaRPr sz="1400" u="none" cap="none" strike="noStrike"/>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Explain what the author may be trying to criticise in society</a:t>
                      </a:r>
                      <a:endParaRPr sz="1400" u="none" cap="none" strike="noStrike"/>
                    </a:p>
                    <a:p>
                      <a:pPr indent="-171450" lvl="0" marL="171450" marR="0" rtl="0" algn="l">
                        <a:lnSpc>
                          <a:spcPct val="100000"/>
                        </a:lnSpc>
                        <a:spcBef>
                          <a:spcPts val="0"/>
                        </a:spcBef>
                        <a:spcAft>
                          <a:spcPts val="0"/>
                        </a:spcAft>
                        <a:buClr>
                          <a:srgbClr val="000000"/>
                        </a:buClr>
                        <a:buSzPts val="1800"/>
                        <a:buFont typeface="Arial"/>
                        <a:buChar char="-"/>
                      </a:pPr>
                      <a:r>
                        <a:rPr lang="en-GB" sz="1800" u="none" cap="none" strike="noStrike">
                          <a:solidFill>
                            <a:schemeClr val="dk1"/>
                          </a:solidFill>
                          <a:latin typeface="Century Gothic"/>
                          <a:ea typeface="Century Gothic"/>
                          <a:cs typeface="Century Gothic"/>
                          <a:sym typeface="Century Gothic"/>
                        </a:rPr>
                        <a:t>Explain what I think the message of a text is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3"/>
          <p:cNvSpPr txBox="1"/>
          <p:nvPr/>
        </p:nvSpPr>
        <p:spPr>
          <a:xfrm>
            <a:off x="285750" y="125447"/>
            <a:ext cx="820128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chemeClr val="dk1"/>
                </a:solidFill>
                <a:latin typeface="Century Gothic"/>
                <a:ea typeface="Century Gothic"/>
                <a:cs typeface="Century Gothic"/>
                <a:sym typeface="Century Gothic"/>
              </a:rPr>
              <a:t>KS3 English End of Unit Feedback-Writing</a:t>
            </a:r>
            <a:endParaRPr b="0" i="0" sz="1400" u="none" cap="none" strike="noStrike">
              <a:solidFill>
                <a:srgbClr val="000000"/>
              </a:solidFill>
              <a:latin typeface="Arial"/>
              <a:ea typeface="Arial"/>
              <a:cs typeface="Arial"/>
              <a:sym typeface="Arial"/>
            </a:endParaRPr>
          </a:p>
        </p:txBody>
      </p:sp>
      <p:sp>
        <p:nvSpPr>
          <p:cNvPr id="302" name="Google Shape;302;p23"/>
          <p:cNvSpPr txBox="1"/>
          <p:nvPr/>
        </p:nvSpPr>
        <p:spPr>
          <a:xfrm>
            <a:off x="5473235" y="695194"/>
            <a:ext cx="56076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You have shown the following levels for our end points:</a:t>
            </a:r>
            <a:endParaRPr b="0" i="0" sz="1400" u="none" cap="none" strike="noStrike">
              <a:solidFill>
                <a:srgbClr val="000000"/>
              </a:solidFill>
              <a:latin typeface="Arial"/>
              <a:ea typeface="Arial"/>
              <a:cs typeface="Arial"/>
              <a:sym typeface="Arial"/>
            </a:endParaRPr>
          </a:p>
        </p:txBody>
      </p:sp>
      <p:pic>
        <p:nvPicPr>
          <p:cNvPr descr="Blessed Thomas Holford Catholic College - Home | Facebook" id="303" name="Google Shape;303;p23"/>
          <p:cNvPicPr preferRelativeResize="0"/>
          <p:nvPr/>
        </p:nvPicPr>
        <p:blipFill rotWithShape="1">
          <a:blip r:embed="rId3">
            <a:alphaModFix/>
          </a:blip>
          <a:srcRect b="0" l="0" r="0" t="0"/>
          <a:stretch/>
        </p:blipFill>
        <p:spPr>
          <a:xfrm>
            <a:off x="11420678" y="22250"/>
            <a:ext cx="672950" cy="672950"/>
          </a:xfrm>
          <a:prstGeom prst="rect">
            <a:avLst/>
          </a:prstGeom>
          <a:noFill/>
          <a:ln>
            <a:noFill/>
          </a:ln>
        </p:spPr>
      </p:pic>
      <p:sp>
        <p:nvSpPr>
          <p:cNvPr id="304" name="Google Shape;304;p23"/>
          <p:cNvSpPr txBox="1"/>
          <p:nvPr/>
        </p:nvSpPr>
        <p:spPr>
          <a:xfrm>
            <a:off x="7071711" y="4990232"/>
            <a:ext cx="4110421"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Overall, my response shows that I am …</a:t>
            </a:r>
            <a:endParaRPr b="0" i="0" sz="1400" u="none" cap="none" strike="noStrike">
              <a:solidFill>
                <a:srgbClr val="000000"/>
              </a:solidFill>
              <a:latin typeface="Arial"/>
              <a:ea typeface="Arial"/>
              <a:cs typeface="Arial"/>
              <a:sym typeface="Arial"/>
            </a:endParaRPr>
          </a:p>
        </p:txBody>
      </p:sp>
      <p:sp>
        <p:nvSpPr>
          <p:cNvPr id="305" name="Google Shape;305;p23"/>
          <p:cNvSpPr txBox="1"/>
          <p:nvPr/>
        </p:nvSpPr>
        <p:spPr>
          <a:xfrm>
            <a:off x="294814" y="839251"/>
            <a:ext cx="5753100" cy="501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Student reflection: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1. One thing I am proud of this half term 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2. One thing I would like to work on more 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3. We have explored our Catholic Social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Teaching of ______________________________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this half term by…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p:txBody>
      </p:sp>
      <p:pic>
        <p:nvPicPr>
          <p:cNvPr id="306" name="Google Shape;306;p23"/>
          <p:cNvPicPr preferRelativeResize="0"/>
          <p:nvPr/>
        </p:nvPicPr>
        <p:blipFill rotWithShape="1">
          <a:blip r:embed="rId4">
            <a:alphaModFix/>
          </a:blip>
          <a:srcRect b="0" l="0" r="0" t="0"/>
          <a:stretch/>
        </p:blipFill>
        <p:spPr>
          <a:xfrm rot="3924292">
            <a:off x="8665016" y="5216247"/>
            <a:ext cx="1496938" cy="1496938"/>
          </a:xfrm>
          <a:prstGeom prst="rect">
            <a:avLst/>
          </a:prstGeom>
          <a:noFill/>
          <a:ln>
            <a:noFill/>
          </a:ln>
        </p:spPr>
      </p:pic>
      <p:sp>
        <p:nvSpPr>
          <p:cNvPr id="307" name="Google Shape;307;p23"/>
          <p:cNvSpPr txBox="1"/>
          <p:nvPr/>
        </p:nvSpPr>
        <p:spPr>
          <a:xfrm rot="-1378498">
            <a:off x="8913270" y="5841560"/>
            <a:ext cx="83067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FF61A1"/>
                </a:solidFill>
                <a:latin typeface="Century Gothic"/>
                <a:ea typeface="Century Gothic"/>
                <a:cs typeface="Century Gothic"/>
                <a:sym typeface="Century Gothic"/>
              </a:rPr>
              <a:t>Emerging</a:t>
            </a:r>
            <a:endParaRPr b="0" i="0" sz="1400" u="none" cap="none" strike="noStrike">
              <a:solidFill>
                <a:srgbClr val="000000"/>
              </a:solidFill>
              <a:latin typeface="Arial"/>
              <a:ea typeface="Arial"/>
              <a:cs typeface="Arial"/>
              <a:sym typeface="Arial"/>
            </a:endParaRPr>
          </a:p>
        </p:txBody>
      </p:sp>
      <p:pic>
        <p:nvPicPr>
          <p:cNvPr id="308" name="Google Shape;308;p23"/>
          <p:cNvPicPr preferRelativeResize="0"/>
          <p:nvPr/>
        </p:nvPicPr>
        <p:blipFill rotWithShape="1">
          <a:blip r:embed="rId4">
            <a:alphaModFix/>
          </a:blip>
          <a:srcRect b="0" l="0" r="0" t="0"/>
          <a:stretch/>
        </p:blipFill>
        <p:spPr>
          <a:xfrm flipH="1" rot="3924292">
            <a:off x="9319693" y="5531177"/>
            <a:ext cx="1481838" cy="1481838"/>
          </a:xfrm>
          <a:prstGeom prst="rect">
            <a:avLst/>
          </a:prstGeom>
          <a:noFill/>
          <a:ln>
            <a:noFill/>
          </a:ln>
        </p:spPr>
      </p:pic>
      <p:sp>
        <p:nvSpPr>
          <p:cNvPr id="309" name="Google Shape;309;p23"/>
          <p:cNvSpPr txBox="1"/>
          <p:nvPr/>
        </p:nvSpPr>
        <p:spPr>
          <a:xfrm rot="-1378498">
            <a:off x="9470724" y="6221246"/>
            <a:ext cx="97013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CC66FF"/>
                </a:solidFill>
                <a:latin typeface="Century Gothic"/>
                <a:ea typeface="Century Gothic"/>
                <a:cs typeface="Century Gothic"/>
                <a:sym typeface="Century Gothic"/>
              </a:rPr>
              <a:t>Developing</a:t>
            </a:r>
            <a:endParaRPr b="0" i="0" sz="1400" u="none" cap="none" strike="noStrike">
              <a:solidFill>
                <a:srgbClr val="000000"/>
              </a:solidFill>
              <a:latin typeface="Arial"/>
              <a:ea typeface="Arial"/>
              <a:cs typeface="Arial"/>
              <a:sym typeface="Arial"/>
            </a:endParaRPr>
          </a:p>
        </p:txBody>
      </p:sp>
      <p:pic>
        <p:nvPicPr>
          <p:cNvPr id="310" name="Google Shape;310;p23"/>
          <p:cNvPicPr preferRelativeResize="0"/>
          <p:nvPr/>
        </p:nvPicPr>
        <p:blipFill rotWithShape="1">
          <a:blip r:embed="rId4">
            <a:alphaModFix/>
          </a:blip>
          <a:srcRect b="0" l="0" r="0" t="0"/>
          <a:stretch/>
        </p:blipFill>
        <p:spPr>
          <a:xfrm rot="3924292">
            <a:off x="10378168" y="5164490"/>
            <a:ext cx="1496938" cy="1496938"/>
          </a:xfrm>
          <a:prstGeom prst="rect">
            <a:avLst/>
          </a:prstGeom>
          <a:noFill/>
          <a:ln>
            <a:noFill/>
          </a:ln>
        </p:spPr>
      </p:pic>
      <p:pic>
        <p:nvPicPr>
          <p:cNvPr id="311" name="Google Shape;311;p23"/>
          <p:cNvPicPr preferRelativeResize="0"/>
          <p:nvPr/>
        </p:nvPicPr>
        <p:blipFill rotWithShape="1">
          <a:blip r:embed="rId4">
            <a:alphaModFix/>
          </a:blip>
          <a:srcRect b="0" l="0" r="0" t="0"/>
          <a:stretch/>
        </p:blipFill>
        <p:spPr>
          <a:xfrm flipH="1" rot="3924292">
            <a:off x="10870204" y="5587147"/>
            <a:ext cx="1481838" cy="1481838"/>
          </a:xfrm>
          <a:prstGeom prst="rect">
            <a:avLst/>
          </a:prstGeom>
          <a:noFill/>
          <a:ln>
            <a:noFill/>
          </a:ln>
        </p:spPr>
      </p:pic>
      <p:sp>
        <p:nvSpPr>
          <p:cNvPr id="312" name="Google Shape;312;p23"/>
          <p:cNvSpPr txBox="1"/>
          <p:nvPr/>
        </p:nvSpPr>
        <p:spPr>
          <a:xfrm rot="-1378498">
            <a:off x="11012049" y="6260032"/>
            <a:ext cx="97013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FFA86D"/>
                </a:solidFill>
                <a:latin typeface="Century Gothic"/>
                <a:ea typeface="Century Gothic"/>
                <a:cs typeface="Century Gothic"/>
                <a:sym typeface="Century Gothic"/>
              </a:rPr>
              <a:t>Mastering</a:t>
            </a:r>
            <a:endParaRPr b="0" i="0" sz="1400" u="none" cap="none" strike="noStrike">
              <a:solidFill>
                <a:srgbClr val="000000"/>
              </a:solidFill>
              <a:latin typeface="Arial"/>
              <a:ea typeface="Arial"/>
              <a:cs typeface="Arial"/>
              <a:sym typeface="Arial"/>
            </a:endParaRPr>
          </a:p>
        </p:txBody>
      </p:sp>
      <p:sp>
        <p:nvSpPr>
          <p:cNvPr id="313" name="Google Shape;313;p23"/>
          <p:cNvSpPr txBox="1"/>
          <p:nvPr/>
        </p:nvSpPr>
        <p:spPr>
          <a:xfrm>
            <a:off x="5990717" y="5259402"/>
            <a:ext cx="3012513" cy="1631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Emerging</a:t>
            </a:r>
            <a:r>
              <a:rPr b="0" i="0" lang="en-GB" sz="1000" u="none" cap="none" strike="noStrike">
                <a:solidFill>
                  <a:schemeClr val="dk1"/>
                </a:solidFill>
                <a:latin typeface="Century Gothic"/>
                <a:ea typeface="Century Gothic"/>
                <a:cs typeface="Century Gothic"/>
                <a:sym typeface="Century Gothic"/>
              </a:rPr>
              <a:t> – beginning to learn/understand subject area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Developing</a:t>
            </a:r>
            <a:r>
              <a:rPr b="0" i="0" lang="en-GB" sz="1000" u="none" cap="none" strike="noStrike">
                <a:solidFill>
                  <a:schemeClr val="dk1"/>
                </a:solidFill>
                <a:latin typeface="Century Gothic"/>
                <a:ea typeface="Century Gothic"/>
                <a:cs typeface="Century Gothic"/>
                <a:sym typeface="Century Gothic"/>
              </a:rPr>
              <a:t> –showing an increased understanding in the subject area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Securing</a:t>
            </a:r>
            <a:r>
              <a:rPr b="0" i="0" lang="en-GB" sz="1000" u="none" cap="none" strike="noStrike">
                <a:solidFill>
                  <a:schemeClr val="dk1"/>
                </a:solidFill>
                <a:latin typeface="Century Gothic"/>
                <a:ea typeface="Century Gothic"/>
                <a:cs typeface="Century Gothic"/>
                <a:sym typeface="Century Gothic"/>
              </a:rPr>
              <a:t> –achieved a sound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Century Gothic"/>
                <a:ea typeface="Century Gothic"/>
                <a:cs typeface="Century Gothic"/>
                <a:sym typeface="Century Gothic"/>
              </a:rPr>
              <a:t>understanding and ability in the subject area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Mastering</a:t>
            </a:r>
            <a:r>
              <a:rPr b="0" i="0" lang="en-GB" sz="1000" u="none" cap="none" strike="noStrike">
                <a:solidFill>
                  <a:schemeClr val="dk1"/>
                </a:solidFill>
                <a:latin typeface="Century Gothic"/>
                <a:ea typeface="Century Gothic"/>
                <a:cs typeface="Century Gothic"/>
                <a:sym typeface="Century Gothic"/>
              </a:rPr>
              <a:t> – You show deeper understanding and higher level skill in the subject area and can make connections between different subject areas</a:t>
            </a:r>
            <a:endParaRPr b="0" i="0" sz="1400" u="none" cap="none" strike="noStrike">
              <a:solidFill>
                <a:srgbClr val="000000"/>
              </a:solidFill>
              <a:latin typeface="Arial"/>
              <a:ea typeface="Arial"/>
              <a:cs typeface="Arial"/>
              <a:sym typeface="Arial"/>
            </a:endParaRPr>
          </a:p>
        </p:txBody>
      </p:sp>
      <p:pic>
        <p:nvPicPr>
          <p:cNvPr descr="Picture 6" id="314" name="Google Shape;314;p23"/>
          <p:cNvPicPr preferRelativeResize="0"/>
          <p:nvPr/>
        </p:nvPicPr>
        <p:blipFill rotWithShape="1">
          <a:blip r:embed="rId5">
            <a:alphaModFix/>
          </a:blip>
          <a:srcRect b="0" l="0" r="0" t="0"/>
          <a:stretch/>
        </p:blipFill>
        <p:spPr>
          <a:xfrm>
            <a:off x="337350" y="5346000"/>
            <a:ext cx="1295632" cy="1304450"/>
          </a:xfrm>
          <a:prstGeom prst="rect">
            <a:avLst/>
          </a:prstGeom>
          <a:noFill/>
          <a:ln>
            <a:noFill/>
          </a:ln>
        </p:spPr>
      </p:pic>
      <p:sp>
        <p:nvSpPr>
          <p:cNvPr id="315" name="Google Shape;315;p23"/>
          <p:cNvSpPr txBox="1"/>
          <p:nvPr/>
        </p:nvSpPr>
        <p:spPr>
          <a:xfrm rot="-1378498">
            <a:off x="10571884" y="5789804"/>
            <a:ext cx="83067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00FF99"/>
                </a:solidFill>
                <a:latin typeface="Century Gothic"/>
                <a:ea typeface="Century Gothic"/>
                <a:cs typeface="Century Gothic"/>
                <a:sym typeface="Century Gothic"/>
              </a:rPr>
              <a:t>Securing</a:t>
            </a:r>
            <a:endParaRPr b="0" i="0" sz="1400" u="none" cap="none" strike="noStrike">
              <a:solidFill>
                <a:srgbClr val="000000"/>
              </a:solidFill>
              <a:latin typeface="Arial"/>
              <a:ea typeface="Arial"/>
              <a:cs typeface="Arial"/>
              <a:sym typeface="Arial"/>
            </a:endParaRPr>
          </a:p>
        </p:txBody>
      </p:sp>
      <p:graphicFrame>
        <p:nvGraphicFramePr>
          <p:cNvPr id="316" name="Google Shape;316;p23"/>
          <p:cNvGraphicFramePr/>
          <p:nvPr/>
        </p:nvGraphicFramePr>
        <p:xfrm>
          <a:off x="5119550" y="1046070"/>
          <a:ext cx="3000000" cy="3000000"/>
        </p:xfrm>
        <a:graphic>
          <a:graphicData uri="http://schemas.openxmlformats.org/drawingml/2006/table">
            <a:tbl>
              <a:tblPr>
                <a:noFill/>
                <a:tableStyleId>{93D1A190-61E8-49D4-BEF8-0F73E6F7199E}</a:tableStyleId>
              </a:tblPr>
              <a:tblGrid>
                <a:gridCol w="893350"/>
                <a:gridCol w="1130800"/>
                <a:gridCol w="1379575"/>
                <a:gridCol w="1424800"/>
                <a:gridCol w="2046700"/>
              </a:tblGrid>
              <a:tr h="504800">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Writing end point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Emerging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(inconsistent attempt)</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Developing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(some use/attempt)</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Securing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(achieved)</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Century Gothic"/>
                          <a:ea typeface="Century Gothic"/>
                          <a:cs typeface="Century Gothic"/>
                          <a:sym typeface="Century Gothic"/>
                        </a:rPr>
                        <a:t>Mastering</a:t>
                      </a:r>
                      <a:endParaRPr sz="1400" u="none" cap="none" strike="noStrike"/>
                    </a:p>
                    <a:p>
                      <a:pPr indent="0" lvl="0" marL="0" marR="0" rtl="0" algn="ctr">
                        <a:lnSpc>
                          <a:spcPct val="100000"/>
                        </a:lnSpc>
                        <a:spcBef>
                          <a:spcPts val="0"/>
                        </a:spcBef>
                        <a:spcAft>
                          <a:spcPts val="0"/>
                        </a:spcAft>
                        <a:buClr>
                          <a:srgbClr val="000000"/>
                        </a:buClr>
                        <a:buSzPts val="900"/>
                        <a:buFont typeface="Arial"/>
                        <a:buNone/>
                      </a:pPr>
                      <a:r>
                        <a:rPr b="0" i="1" lang="en-GB" sz="900" u="none" cap="none" strike="noStrike">
                          <a:solidFill>
                            <a:srgbClr val="000000"/>
                          </a:solidFill>
                          <a:latin typeface="Century Gothic"/>
                          <a:ea typeface="Century Gothic"/>
                          <a:cs typeface="Century Gothic"/>
                          <a:sym typeface="Century Gothic"/>
                        </a:rPr>
                        <a:t>(excelling)</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9525" marB="9525" marR="19050" marL="190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40400">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66"/>
                          </a:solidFill>
                          <a:latin typeface="Century Gothic"/>
                          <a:ea typeface="Century Gothic"/>
                          <a:cs typeface="Century Gothic"/>
                          <a:sym typeface="Century Gothic"/>
                        </a:rPr>
                        <a:t>Planning and editing writing effectively</a:t>
                      </a:r>
                      <a:endParaRPr sz="1400" u="none" cap="none" strike="noStrike"/>
                    </a:p>
                  </a:txBody>
                  <a:tcPr marT="66675" marB="66675" marR="66675" marL="66675">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66"/>
                          </a:solidFill>
                          <a:latin typeface="Century Gothic"/>
                          <a:ea typeface="Century Gothic"/>
                          <a:cs typeface="Century Gothic"/>
                          <a:sym typeface="Century Gothic"/>
                        </a:rPr>
                        <a:t>5. I can plan my ideas and after finishing writing, I identify and edit errors in my writing.</a:t>
                      </a:r>
                      <a:endParaRPr sz="1400" u="none" cap="none" strike="noStrike"/>
                    </a:p>
                  </a:txBody>
                  <a:tcPr marT="47625" marB="47625" marR="66675" marL="66675">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66"/>
                          </a:solidFill>
                          <a:latin typeface="Century Gothic"/>
                          <a:ea typeface="Century Gothic"/>
                          <a:cs typeface="Century Gothic"/>
                          <a:sym typeface="Century Gothic"/>
                        </a:rPr>
                        <a:t>5. I can organise my ideas in detail and after finishing writing, I edit and improve my writing.</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66"/>
                          </a:solidFill>
                          <a:latin typeface="Century Gothic"/>
                          <a:ea typeface="Century Gothic"/>
                          <a:cs typeface="Century Gothic"/>
                          <a:sym typeface="Century Gothic"/>
                        </a:rPr>
                        <a:t>5. I can organise my ideas and methods in detail and after finishing writing, I edit and improve my writing deliberately.</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0066"/>
                          </a:solidFill>
                          <a:latin typeface="Century Gothic"/>
                          <a:ea typeface="Century Gothic"/>
                          <a:cs typeface="Century Gothic"/>
                          <a:sym typeface="Century Gothic"/>
                        </a:rPr>
                        <a:t>5. I can thoroughly organise my ideas, language and structural methods and after finishing writing, I edit and improve my writing to achieve a purpose.</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40250">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50"/>
                          </a:solidFill>
                          <a:latin typeface="Century Gothic"/>
                          <a:ea typeface="Century Gothic"/>
                          <a:cs typeface="Century Gothic"/>
                          <a:sym typeface="Century Gothic"/>
                        </a:rPr>
                        <a:t>Writing </a:t>
                      </a:r>
                      <a:r>
                        <a:rPr b="1" lang="en-GB" sz="900" u="none" cap="none" strike="noStrike">
                          <a:solidFill>
                            <a:srgbClr val="00B050"/>
                          </a:solidFill>
                          <a:latin typeface="Century Gothic"/>
                          <a:ea typeface="Century Gothic"/>
                          <a:cs typeface="Century Gothic"/>
                          <a:sym typeface="Century Gothic"/>
                        </a:rPr>
                        <a:t>clearly and using language methods</a:t>
                      </a:r>
                      <a:endParaRPr sz="1400" u="none" cap="none" strike="noStrike"/>
                    </a:p>
                  </a:txBody>
                  <a:tcPr marT="66675" marB="66675" marR="66675" marL="66675">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50"/>
                          </a:solidFill>
                          <a:latin typeface="Century Gothic"/>
                          <a:ea typeface="Century Gothic"/>
                          <a:cs typeface="Century Gothic"/>
                          <a:sym typeface="Century Gothic"/>
                        </a:rPr>
                        <a:t>6. I can write a relevant response </a:t>
                      </a:r>
                      <a:r>
                        <a:rPr b="1" lang="en-GB" sz="900" u="none" cap="none" strike="noStrike">
                          <a:solidFill>
                            <a:srgbClr val="00B050"/>
                          </a:solidFill>
                          <a:latin typeface="Century Gothic"/>
                          <a:ea typeface="Century Gothic"/>
                          <a:cs typeface="Century Gothic"/>
                          <a:sym typeface="Century Gothic"/>
                        </a:rPr>
                        <a:t>and use vocabulary and language methods</a:t>
                      </a:r>
                      <a:endParaRPr sz="1400" u="none" cap="none" strike="noStrike"/>
                    </a:p>
                  </a:txBody>
                  <a:tcPr marT="47625" marB="47625" marR="66675" marL="66675">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50"/>
                          </a:solidFill>
                          <a:latin typeface="Century Gothic"/>
                          <a:ea typeface="Century Gothic"/>
                          <a:cs typeface="Century Gothic"/>
                          <a:sym typeface="Century Gothic"/>
                        </a:rPr>
                        <a:t>6. I can write a</a:t>
                      </a:r>
                      <a:r>
                        <a:rPr b="1" lang="en-GB" sz="900" u="none" cap="none" strike="noStrike">
                          <a:solidFill>
                            <a:srgbClr val="00B050"/>
                          </a:solidFill>
                          <a:latin typeface="Century Gothic"/>
                          <a:ea typeface="Century Gothic"/>
                          <a:cs typeface="Century Gothic"/>
                          <a:sym typeface="Century Gothic"/>
                        </a:rPr>
                        <a:t> clear response and use a range of vocabulary and language methods</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50"/>
                          </a:solidFill>
                          <a:latin typeface="Century Gothic"/>
                          <a:ea typeface="Century Gothic"/>
                          <a:cs typeface="Century Gothic"/>
                          <a:sym typeface="Century Gothic"/>
                        </a:rPr>
                        <a:t>6. I can write an engaging response using sophisticated vocabulary</a:t>
                      </a:r>
                      <a:r>
                        <a:rPr b="1" lang="en-GB" sz="900" u="none" cap="none" strike="noStrike">
                          <a:solidFill>
                            <a:srgbClr val="00B050"/>
                          </a:solidFill>
                          <a:latin typeface="Century Gothic"/>
                          <a:ea typeface="Century Gothic"/>
                          <a:cs typeface="Century Gothic"/>
                          <a:sym typeface="Century Gothic"/>
                        </a:rPr>
                        <a:t> and a range of language methods.</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50"/>
                          </a:solidFill>
                          <a:latin typeface="Century Gothic"/>
                          <a:ea typeface="Century Gothic"/>
                          <a:cs typeface="Century Gothic"/>
                          <a:sym typeface="Century Gothic"/>
                        </a:rPr>
                        <a:t>6. I</a:t>
                      </a:r>
                      <a:r>
                        <a:rPr b="1" lang="en-GB" sz="900" u="none" cap="none" strike="noStrike">
                          <a:solidFill>
                            <a:srgbClr val="00B050"/>
                          </a:solidFill>
                          <a:latin typeface="Century Gothic"/>
                          <a:ea typeface="Century Gothic"/>
                          <a:cs typeface="Century Gothic"/>
                          <a:sym typeface="Century Gothic"/>
                        </a:rPr>
                        <a:t> can write a creative response using a range of sophisticated vocabulary, and language methods for deliberate reasons in my writing.</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607700">
                <a:tc>
                  <a:txBody>
                    <a:bodyPr/>
                    <a:lstStyle/>
                    <a:p>
                      <a:pPr indent="0" lvl="0" marL="0" marR="0" rtl="0" algn="l">
                        <a:lnSpc>
                          <a:spcPct val="100000"/>
                        </a:lnSpc>
                        <a:spcBef>
                          <a:spcPts val="0"/>
                        </a:spcBef>
                        <a:spcAft>
                          <a:spcPts val="0"/>
                        </a:spcAft>
                        <a:buClr>
                          <a:srgbClr val="000000"/>
                        </a:buClr>
                        <a:buSzPts val="900"/>
                        <a:buFont typeface="Arial"/>
                        <a:buNone/>
                      </a:pPr>
                      <a:r>
                        <a:rPr b="1" lang="en-GB" sz="900" u="none" cap="none" strike="noStrike">
                          <a:solidFill>
                            <a:srgbClr val="9900FF"/>
                          </a:solidFill>
                          <a:latin typeface="Century Gothic"/>
                          <a:ea typeface="Century Gothic"/>
                          <a:cs typeface="Century Gothic"/>
                          <a:sym typeface="Century Gothic"/>
                        </a:rPr>
                        <a:t>Punctuating and structuring written work accurately</a:t>
                      </a:r>
                      <a:endParaRPr sz="1400" u="none" cap="none" strike="noStrike"/>
                    </a:p>
                  </a:txBody>
                  <a:tcPr marT="66675" marB="66675" marR="66675" marL="66675">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00FF"/>
                          </a:solidFill>
                          <a:latin typeface="Century Gothic"/>
                          <a:ea typeface="Century Gothic"/>
                          <a:cs typeface="Century Gothic"/>
                          <a:sym typeface="Century Gothic"/>
                        </a:rPr>
                        <a:t>7. </a:t>
                      </a:r>
                      <a:r>
                        <a:rPr b="1" lang="en-GB" sz="900" u="none" cap="none" strike="noStrike">
                          <a:solidFill>
                            <a:srgbClr val="9900FF"/>
                          </a:solidFill>
                          <a:latin typeface="Century Gothic"/>
                          <a:ea typeface="Century Gothic"/>
                          <a:cs typeface="Century Gothic"/>
                          <a:sym typeface="Century Gothic"/>
                        </a:rPr>
                        <a:t>I can use some punctuation accurately and structure my writing simply</a:t>
                      </a:r>
                      <a:endParaRPr sz="1400" u="none" cap="none" strike="noStrike"/>
                    </a:p>
                  </a:txBody>
                  <a:tcPr marT="47625" marB="47625" marR="66675" marL="66675">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lang="en-GB" sz="900" u="none" cap="none" strike="noStrike">
                          <a:solidFill>
                            <a:srgbClr val="9900FF"/>
                          </a:solidFill>
                          <a:latin typeface="Century Gothic"/>
                          <a:ea typeface="Century Gothic"/>
                          <a:cs typeface="Century Gothic"/>
                          <a:sym typeface="Century Gothic"/>
                        </a:rPr>
                        <a:t>7</a:t>
                      </a:r>
                      <a:r>
                        <a:rPr b="1" i="0" lang="en-GB" sz="900" u="none" cap="none" strike="noStrike">
                          <a:solidFill>
                            <a:srgbClr val="9900FF"/>
                          </a:solidFill>
                          <a:latin typeface="Century Gothic"/>
                          <a:ea typeface="Century Gothic"/>
                          <a:cs typeface="Century Gothic"/>
                          <a:sym typeface="Century Gothic"/>
                        </a:rPr>
                        <a:t>. I </a:t>
                      </a:r>
                      <a:r>
                        <a:rPr b="1" lang="en-GB" sz="900" u="none" cap="none" strike="noStrike">
                          <a:solidFill>
                            <a:srgbClr val="9900FF"/>
                          </a:solidFill>
                          <a:latin typeface="Century Gothic"/>
                          <a:ea typeface="Century Gothic"/>
                          <a:cs typeface="Century Gothic"/>
                          <a:sym typeface="Century Gothic"/>
                        </a:rPr>
                        <a:t>can use a variety of punctuation accurately and structure my writing clearly</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00FF"/>
                          </a:solidFill>
                          <a:latin typeface="Century Gothic"/>
                          <a:ea typeface="Century Gothic"/>
                          <a:cs typeface="Century Gothic"/>
                          <a:sym typeface="Century Gothic"/>
                        </a:rPr>
                        <a:t>7. I</a:t>
                      </a:r>
                      <a:r>
                        <a:rPr b="1" lang="en-GB" sz="900" u="none" cap="none" strike="noStrike">
                          <a:solidFill>
                            <a:srgbClr val="9900FF"/>
                          </a:solidFill>
                          <a:latin typeface="Century Gothic"/>
                          <a:ea typeface="Century Gothic"/>
                          <a:cs typeface="Century Gothic"/>
                          <a:sym typeface="Century Gothic"/>
                        </a:rPr>
                        <a:t> can use a wide variety of punctuation accurately and structure my writing effectively.</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00FF"/>
                          </a:solidFill>
                          <a:latin typeface="Century Gothic"/>
                          <a:ea typeface="Century Gothic"/>
                          <a:cs typeface="Century Gothic"/>
                          <a:sym typeface="Century Gothic"/>
                        </a:rPr>
                        <a:t>7. </a:t>
                      </a:r>
                      <a:r>
                        <a:rPr b="1" lang="en-GB" sz="900" u="none" cap="none" strike="noStrike">
                          <a:solidFill>
                            <a:srgbClr val="9900FF"/>
                          </a:solidFill>
                          <a:latin typeface="Century Gothic"/>
                          <a:ea typeface="Century Gothic"/>
                          <a:cs typeface="Century Gothic"/>
                          <a:sym typeface="Century Gothic"/>
                        </a:rPr>
                        <a:t>I can use a wide variety of punctuation ambitiously and accurately and structure my writing creatively.</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29925">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6600"/>
                          </a:solidFill>
                          <a:latin typeface="Century Gothic"/>
                          <a:ea typeface="Century Gothic"/>
                          <a:cs typeface="Century Gothic"/>
                          <a:sym typeface="Century Gothic"/>
                        </a:rPr>
                        <a:t>Accuracy of spelling and punctuation</a:t>
                      </a:r>
                      <a:endParaRPr sz="1400" u="none" cap="none" strike="noStrike"/>
                    </a:p>
                  </a:txBody>
                  <a:tcPr marT="66675" marB="66675" marR="66675" marL="66675">
                    <a:lnL cap="flat" cmpd="sng" w="12650">
                      <a:solidFill>
                        <a:srgbClr val="000000"/>
                      </a:solidFill>
                      <a:prstDash val="solid"/>
                      <a:round/>
                      <a:headEnd len="sm" w="sm" type="none"/>
                      <a:tailEnd len="sm" w="sm" type="none"/>
                    </a:lnL>
                    <a:lnR cap="flat" cmpd="sng" w="12650">
                      <a:solidFill>
                        <a:srgbClr val="000000"/>
                      </a:solidFill>
                      <a:prstDash val="solid"/>
                      <a:round/>
                      <a:headEnd len="sm" w="sm" type="none"/>
                      <a:tailEnd len="sm" w="sm" type="none"/>
                    </a:lnR>
                    <a:lnT cap="flat" cmpd="sng" w="12650">
                      <a:solidFill>
                        <a:srgbClr val="000000"/>
                      </a:solidFill>
                      <a:prstDash val="solid"/>
                      <a:round/>
                      <a:headEnd len="sm" w="sm" type="none"/>
                      <a:tailEnd len="sm" w="sm" type="none"/>
                    </a:lnT>
                    <a:lnB cap="flat" cmpd="sng" w="1265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6600"/>
                          </a:solidFill>
                          <a:latin typeface="Century Gothic"/>
                          <a:ea typeface="Century Gothic"/>
                          <a:cs typeface="Century Gothic"/>
                          <a:sym typeface="Century Gothic"/>
                        </a:rPr>
                        <a:t>8. I make some spelling and punctuation errors.</a:t>
                      </a:r>
                      <a:endParaRPr sz="1400" u="none" cap="none" strike="noStrike"/>
                    </a:p>
                  </a:txBody>
                  <a:tcPr marT="47625" marB="47625" marR="66675" marL="66675">
                    <a:lnL cap="flat" cmpd="sng" w="12650">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6600"/>
                          </a:solidFill>
                          <a:latin typeface="Century Gothic"/>
                          <a:ea typeface="Century Gothic"/>
                          <a:cs typeface="Century Gothic"/>
                          <a:sym typeface="Century Gothic"/>
                        </a:rPr>
                        <a:t>8. I make few spelling and punctuation errors.</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6600"/>
                          </a:solidFill>
                          <a:latin typeface="Century Gothic"/>
                          <a:ea typeface="Century Gothic"/>
                          <a:cs typeface="Century Gothic"/>
                          <a:sym typeface="Century Gothic"/>
                        </a:rPr>
                        <a:t>8. I make minor spelling and punctuation errors.</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FF6600"/>
                          </a:solidFill>
                          <a:latin typeface="Century Gothic"/>
                          <a:ea typeface="Century Gothic"/>
                          <a:cs typeface="Century Gothic"/>
                          <a:sym typeface="Century Gothic"/>
                        </a:rPr>
                        <a:t>8. I spell and punctuate my work accurately.</a:t>
                      </a:r>
                      <a:endParaRPr sz="1400" u="none" cap="none" strike="noStrike"/>
                    </a:p>
                  </a:txBody>
                  <a:tcPr marT="47625" marB="47625" marR="66675" marL="666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4"/>
          <p:cNvSpPr txBox="1"/>
          <p:nvPr/>
        </p:nvSpPr>
        <p:spPr>
          <a:xfrm>
            <a:off x="257174" y="405825"/>
            <a:ext cx="940803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GB" sz="2800" u="sng" cap="none" strike="noStrike">
                <a:solidFill>
                  <a:srgbClr val="000000"/>
                </a:solidFill>
                <a:latin typeface="Century Gothic"/>
                <a:ea typeface="Century Gothic"/>
                <a:cs typeface="Century Gothic"/>
                <a:sym typeface="Century Gothic"/>
              </a:rPr>
              <a:t>Writing – reflection and improvement</a:t>
            </a:r>
            <a:endParaRPr b="0" i="0" sz="1400" u="none" cap="none" strike="noStrike">
              <a:solidFill>
                <a:srgbClr val="000000"/>
              </a:solidFill>
              <a:latin typeface="Arial"/>
              <a:ea typeface="Arial"/>
              <a:cs typeface="Arial"/>
              <a:sym typeface="Arial"/>
            </a:endParaRPr>
          </a:p>
        </p:txBody>
      </p:sp>
      <p:graphicFrame>
        <p:nvGraphicFramePr>
          <p:cNvPr id="322" name="Google Shape;322;p24"/>
          <p:cNvGraphicFramePr/>
          <p:nvPr/>
        </p:nvGraphicFramePr>
        <p:xfrm>
          <a:off x="357186" y="1047917"/>
          <a:ext cx="3000000" cy="3000000"/>
        </p:xfrm>
        <a:graphic>
          <a:graphicData uri="http://schemas.openxmlformats.org/drawingml/2006/table">
            <a:tbl>
              <a:tblPr bandRow="1" firstRow="1">
                <a:noFill/>
                <a:tableStyleId>{923ECA2A-2157-4648-BC3A-94ACAE5DB591}</a:tableStyleId>
              </a:tblPr>
              <a:tblGrid>
                <a:gridCol w="3876475"/>
                <a:gridCol w="7324350"/>
              </a:tblGrid>
              <a:tr h="711500">
                <a:tc>
                  <a:txBody>
                    <a:bodyPr/>
                    <a:lstStyle/>
                    <a:p>
                      <a:pPr indent="0" lvl="0" marL="0" marR="0" rtl="0" algn="l">
                        <a:lnSpc>
                          <a:spcPct val="100000"/>
                        </a:lnSpc>
                        <a:spcBef>
                          <a:spcPts val="0"/>
                        </a:spcBef>
                        <a:spcAft>
                          <a:spcPts val="0"/>
                        </a:spcAft>
                        <a:buClr>
                          <a:srgbClr val="000000"/>
                        </a:buClr>
                        <a:buSzPts val="2000"/>
                        <a:buFont typeface="Arial"/>
                        <a:buNone/>
                      </a:pPr>
                      <a:r>
                        <a:rPr lang="en-GB" sz="1800" u="none" cap="none" strike="noStrike">
                          <a:solidFill>
                            <a:schemeClr val="dk1"/>
                          </a:solidFill>
                          <a:latin typeface="Century Gothic"/>
                          <a:ea typeface="Century Gothic"/>
                          <a:cs typeface="Century Gothic"/>
                          <a:sym typeface="Century Gothic"/>
                        </a:rPr>
                        <a:t>If the endpoint I need to improve is:</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2000"/>
                        <a:buFont typeface="Arial"/>
                        <a:buNone/>
                      </a:pPr>
                      <a:r>
                        <a:rPr lang="en-GB" sz="1800" u="none" cap="none" strike="noStrike">
                          <a:solidFill>
                            <a:schemeClr val="dk1"/>
                          </a:solidFill>
                          <a:latin typeface="Century Gothic"/>
                          <a:ea typeface="Century Gothic"/>
                          <a:cs typeface="Century Gothic"/>
                          <a:sym typeface="Century Gothic"/>
                        </a:rPr>
                        <a:t>Then I should try to:</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802050">
                <a:tc>
                  <a:txBody>
                    <a:bodyPr/>
                    <a:lstStyle/>
                    <a:p>
                      <a:pPr indent="0" lvl="0" marL="0" marR="0" rtl="0" algn="l">
                        <a:lnSpc>
                          <a:spcPct val="100000"/>
                        </a:lnSpc>
                        <a:spcBef>
                          <a:spcPts val="0"/>
                        </a:spcBef>
                        <a:spcAft>
                          <a:spcPts val="0"/>
                        </a:spcAft>
                        <a:buClr>
                          <a:srgbClr val="000000"/>
                        </a:buClr>
                        <a:buSzPts val="2000"/>
                        <a:buFont typeface="Arial"/>
                        <a:buNone/>
                      </a:pPr>
                      <a:r>
                        <a:rPr b="1" i="0" lang="en-GB" sz="1800" u="none" cap="none" strike="noStrike">
                          <a:solidFill>
                            <a:srgbClr val="FF0066"/>
                          </a:solidFill>
                          <a:latin typeface="Century Gothic"/>
                          <a:ea typeface="Century Gothic"/>
                          <a:cs typeface="Century Gothic"/>
                          <a:sym typeface="Century Gothic"/>
                        </a:rPr>
                        <a:t>Planning and editing writing effectively</a:t>
                      </a:r>
                      <a:endParaRPr sz="1800" u="none" cap="none" strike="noStrike">
                        <a:latin typeface="Century Gothic"/>
                        <a:ea typeface="Century Gothic"/>
                        <a:cs typeface="Century Gothic"/>
                        <a:sym typeface="Century Gothic"/>
                      </a:endParaRPr>
                    </a:p>
                  </a:txBody>
                  <a:tcPr marT="66675" marB="66675" marR="66675" marL="666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Plan my ideas using a mind map with at least five points</a:t>
                      </a:r>
                      <a:endParaRPr sz="12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Go through my work and make a spelling or punctuation correction</a:t>
                      </a:r>
                      <a:endParaRPr sz="12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Go back through my work and improve a piece of vocabulary</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802050">
                <a:tc>
                  <a:txBody>
                    <a:bodyPr/>
                    <a:lstStyle/>
                    <a:p>
                      <a:pPr indent="0" lvl="0" marL="0" marR="0" rtl="0" algn="l">
                        <a:lnSpc>
                          <a:spcPct val="100000"/>
                        </a:lnSpc>
                        <a:spcBef>
                          <a:spcPts val="0"/>
                        </a:spcBef>
                        <a:spcAft>
                          <a:spcPts val="0"/>
                        </a:spcAft>
                        <a:buClr>
                          <a:srgbClr val="000000"/>
                        </a:buClr>
                        <a:buSzPts val="2000"/>
                        <a:buFont typeface="Arial"/>
                        <a:buNone/>
                      </a:pPr>
                      <a:r>
                        <a:rPr b="1" i="0" lang="en-GB" sz="1800" u="none" cap="none" strike="noStrike">
                          <a:solidFill>
                            <a:srgbClr val="00B050"/>
                          </a:solidFill>
                          <a:latin typeface="Century Gothic"/>
                          <a:ea typeface="Century Gothic"/>
                          <a:cs typeface="Century Gothic"/>
                          <a:sym typeface="Century Gothic"/>
                        </a:rPr>
                        <a:t>Writing engaging and purposeful texts.</a:t>
                      </a:r>
                      <a:endParaRPr sz="1800" u="none" cap="none" strike="noStrike">
                        <a:latin typeface="Century Gothic"/>
                        <a:ea typeface="Century Gothic"/>
                        <a:cs typeface="Century Gothic"/>
                        <a:sym typeface="Century Gothic"/>
                      </a:endParaRPr>
                    </a:p>
                  </a:txBody>
                  <a:tcPr marT="66675" marB="66675" marR="66675" marL="666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Create an interesting and original plot</a:t>
                      </a:r>
                      <a:endParaRPr/>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Describe two moments/things/people in depth and detail</a:t>
                      </a:r>
                      <a:endParaRPr/>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Use at least five language or structural features to describe elements in detail</a:t>
                      </a:r>
                      <a:endParaRPr sz="12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Use a range of impressive, purposefully selected pieces of vocabulary</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802050">
                <a:tc>
                  <a:txBody>
                    <a:bodyPr/>
                    <a:lstStyle/>
                    <a:p>
                      <a:pPr indent="0" lvl="0" marL="0" marR="0" rtl="0" algn="l">
                        <a:lnSpc>
                          <a:spcPct val="100000"/>
                        </a:lnSpc>
                        <a:spcBef>
                          <a:spcPts val="0"/>
                        </a:spcBef>
                        <a:spcAft>
                          <a:spcPts val="0"/>
                        </a:spcAft>
                        <a:buClr>
                          <a:srgbClr val="000000"/>
                        </a:buClr>
                        <a:buSzPts val="2000"/>
                        <a:buFont typeface="Arial"/>
                        <a:buNone/>
                      </a:pPr>
                      <a:r>
                        <a:rPr b="1" i="0" lang="en-GB" sz="1800" u="none" cap="none" strike="noStrike">
                          <a:solidFill>
                            <a:srgbClr val="9900FF"/>
                          </a:solidFill>
                          <a:latin typeface="Century Gothic"/>
                          <a:ea typeface="Century Gothic"/>
                          <a:cs typeface="Century Gothic"/>
                          <a:sym typeface="Century Gothic"/>
                        </a:rPr>
                        <a:t>Structuring written work clearly</a:t>
                      </a:r>
                      <a:endParaRPr sz="1800" u="none" cap="none" strike="noStrike">
                        <a:latin typeface="Century Gothic"/>
                        <a:ea typeface="Century Gothic"/>
                        <a:cs typeface="Century Gothic"/>
                        <a:sym typeface="Century Gothic"/>
                      </a:endParaRPr>
                    </a:p>
                  </a:txBody>
                  <a:tcPr marT="66675" marB="66675" marR="66675" marL="666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Use a variety of paragraph lengths to build tension </a:t>
                      </a:r>
                      <a:endParaRPr sz="12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Use a variety of sentence lengths to increase/decrease the pace of your text </a:t>
                      </a:r>
                      <a:endParaRPr sz="12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Use at least five different pieces of punctuation</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802050">
                <a:tc>
                  <a:txBody>
                    <a:bodyPr/>
                    <a:lstStyle/>
                    <a:p>
                      <a:pPr indent="0" lvl="0" marL="0" marR="0" rtl="0" algn="l">
                        <a:lnSpc>
                          <a:spcPct val="100000"/>
                        </a:lnSpc>
                        <a:spcBef>
                          <a:spcPts val="0"/>
                        </a:spcBef>
                        <a:spcAft>
                          <a:spcPts val="0"/>
                        </a:spcAft>
                        <a:buClr>
                          <a:srgbClr val="000000"/>
                        </a:buClr>
                        <a:buSzPts val="2000"/>
                        <a:buFont typeface="Arial"/>
                        <a:buNone/>
                      </a:pPr>
                      <a:r>
                        <a:rPr b="1" i="0" lang="en-GB" sz="1800" u="none" cap="none" strike="noStrike">
                          <a:solidFill>
                            <a:srgbClr val="FF6600"/>
                          </a:solidFill>
                          <a:latin typeface="Century Gothic"/>
                          <a:ea typeface="Century Gothic"/>
                          <a:cs typeface="Century Gothic"/>
                          <a:sym typeface="Century Gothic"/>
                        </a:rPr>
                        <a:t>Accuracy of spelling and punctuation</a:t>
                      </a:r>
                      <a:endParaRPr sz="1800" u="none" cap="none" strike="noStrike">
                        <a:latin typeface="Century Gothic"/>
                        <a:ea typeface="Century Gothic"/>
                        <a:cs typeface="Century Gothic"/>
                        <a:sym typeface="Century Gothic"/>
                      </a:endParaRPr>
                    </a:p>
                  </a:txBody>
                  <a:tcPr marT="66675" marB="66675" marR="66675" marL="666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Make fewer than three spelling mistakes</a:t>
                      </a:r>
                      <a:endParaRPr sz="12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1800" u="none" cap="none" strike="noStrike">
                          <a:solidFill>
                            <a:schemeClr val="dk1"/>
                          </a:solidFill>
                          <a:latin typeface="Century Gothic"/>
                          <a:ea typeface="Century Gothic"/>
                          <a:cs typeface="Century Gothic"/>
                          <a:sym typeface="Century Gothic"/>
                        </a:rPr>
                        <a:t>Make fewer than three punctuation mistakes</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6"/>
          <p:cNvSpPr txBox="1"/>
          <p:nvPr/>
        </p:nvSpPr>
        <p:spPr>
          <a:xfrm>
            <a:off x="285750" y="125447"/>
            <a:ext cx="8113118"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chemeClr val="dk1"/>
                </a:solidFill>
                <a:latin typeface="Century Gothic"/>
                <a:ea typeface="Century Gothic"/>
                <a:cs typeface="Century Gothic"/>
                <a:sym typeface="Century Gothic"/>
              </a:rPr>
              <a:t>KS3 English End of Unit Feedback-Oracy</a:t>
            </a:r>
            <a:endParaRPr b="0" i="0" sz="1400" u="none" cap="none" strike="noStrike">
              <a:solidFill>
                <a:srgbClr val="000000"/>
              </a:solidFill>
              <a:latin typeface="Arial"/>
              <a:ea typeface="Arial"/>
              <a:cs typeface="Arial"/>
              <a:sym typeface="Arial"/>
            </a:endParaRPr>
          </a:p>
        </p:txBody>
      </p:sp>
      <p:pic>
        <p:nvPicPr>
          <p:cNvPr descr="Blessed Thomas Holford Catholic College - Home | Facebook" id="328" name="Google Shape;328;p26"/>
          <p:cNvPicPr preferRelativeResize="0"/>
          <p:nvPr/>
        </p:nvPicPr>
        <p:blipFill rotWithShape="1">
          <a:blip r:embed="rId3">
            <a:alphaModFix/>
          </a:blip>
          <a:srcRect b="0" l="0" r="0" t="0"/>
          <a:stretch/>
        </p:blipFill>
        <p:spPr>
          <a:xfrm>
            <a:off x="11107798" y="22249"/>
            <a:ext cx="985838" cy="985838"/>
          </a:xfrm>
          <a:prstGeom prst="rect">
            <a:avLst/>
          </a:prstGeom>
          <a:noFill/>
          <a:ln>
            <a:noFill/>
          </a:ln>
        </p:spPr>
      </p:pic>
      <p:sp>
        <p:nvSpPr>
          <p:cNvPr id="329" name="Google Shape;329;p26"/>
          <p:cNvSpPr txBox="1"/>
          <p:nvPr/>
        </p:nvSpPr>
        <p:spPr>
          <a:xfrm>
            <a:off x="6200260" y="919919"/>
            <a:ext cx="560762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You have shown the following levels for our end points:</a:t>
            </a:r>
            <a:endParaRPr b="0" i="0" sz="1400" u="none" cap="none" strike="noStrike">
              <a:solidFill>
                <a:srgbClr val="000000"/>
              </a:solidFill>
              <a:latin typeface="Arial"/>
              <a:ea typeface="Arial"/>
              <a:cs typeface="Arial"/>
              <a:sym typeface="Arial"/>
            </a:endParaRPr>
          </a:p>
        </p:txBody>
      </p:sp>
      <p:graphicFrame>
        <p:nvGraphicFramePr>
          <p:cNvPr id="330" name="Google Shape;330;p26"/>
          <p:cNvGraphicFramePr/>
          <p:nvPr/>
        </p:nvGraphicFramePr>
        <p:xfrm>
          <a:off x="6266023" y="1410763"/>
          <a:ext cx="3000000" cy="3000000"/>
        </p:xfrm>
        <a:graphic>
          <a:graphicData uri="http://schemas.openxmlformats.org/drawingml/2006/table">
            <a:tbl>
              <a:tblPr>
                <a:noFill/>
                <a:tableStyleId>{93D1A190-61E8-49D4-BEF8-0F73E6F7199E}</a:tableStyleId>
              </a:tblPr>
              <a:tblGrid>
                <a:gridCol w="1058700"/>
                <a:gridCol w="925525"/>
                <a:gridCol w="1284500"/>
                <a:gridCol w="1284500"/>
                <a:gridCol w="1284500"/>
              </a:tblGrid>
              <a:tr h="313525">
                <a:tc>
                  <a:txBody>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Century Gothic"/>
                          <a:ea typeface="Century Gothic"/>
                          <a:cs typeface="Century Gothic"/>
                          <a:sym typeface="Century Gothic"/>
                        </a:rPr>
                        <a:t>Writing end point</a:t>
                      </a:r>
                      <a:endParaRPr b="1" sz="1100" u="none" cap="none" strike="noStrike"/>
                    </a:p>
                  </a:txBody>
                  <a:tcPr marT="11600" marB="11600" marR="17375" marL="16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67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Century Gothic"/>
                          <a:ea typeface="Century Gothic"/>
                          <a:cs typeface="Century Gothic"/>
                          <a:sym typeface="Century Gothic"/>
                        </a:rPr>
                        <a:t>Emerging</a:t>
                      </a:r>
                      <a:endParaRPr b="1" sz="1100" u="none" cap="none" strike="noStrike"/>
                    </a:p>
                  </a:txBody>
                  <a:tcPr marT="11600" marB="11600" marR="17375" marL="16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Century Gothic"/>
                          <a:ea typeface="Century Gothic"/>
                          <a:cs typeface="Century Gothic"/>
                          <a:sym typeface="Century Gothic"/>
                        </a:rPr>
                        <a:t>Developing</a:t>
                      </a:r>
                      <a:endParaRPr b="1" sz="1100" u="none" cap="none" strike="noStrike"/>
                    </a:p>
                  </a:txBody>
                  <a:tcPr marT="11600" marB="11600" marR="17375" marL="16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Century Gothic"/>
                          <a:ea typeface="Century Gothic"/>
                          <a:cs typeface="Century Gothic"/>
                          <a:sym typeface="Century Gothic"/>
                        </a:rPr>
                        <a:t>Securing</a:t>
                      </a:r>
                      <a:endParaRPr b="1" sz="1100" u="none" cap="none" strike="noStrike"/>
                    </a:p>
                  </a:txBody>
                  <a:tcPr marT="11600" marB="11600" marR="17375" marL="16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Century Gothic"/>
                          <a:ea typeface="Century Gothic"/>
                          <a:cs typeface="Century Gothic"/>
                          <a:sym typeface="Century Gothic"/>
                        </a:rPr>
                        <a:t>Mastering</a:t>
                      </a:r>
                      <a:endParaRPr b="1" sz="1100" u="none" cap="none" strike="noStrike"/>
                    </a:p>
                  </a:txBody>
                  <a:tcPr marT="11600" marB="11600" marR="17375" marL="16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05225">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Clearly expressing views vocally</a:t>
                      </a:r>
                      <a:endParaRPr b="1" sz="900" u="none" cap="none" strike="noStrike">
                        <a:solidFill>
                          <a:srgbClr val="00B0F0"/>
                        </a:solidFill>
                      </a:endParaRPr>
                    </a:p>
                  </a:txBody>
                  <a:tcPr marT="63500" marB="63500" marR="63500" marL="63500">
                    <a:lnL cap="flat" cmpd="sng" w="12675">
                      <a:solidFill>
                        <a:srgbClr val="000000"/>
                      </a:solidFill>
                      <a:prstDash val="solid"/>
                      <a:round/>
                      <a:headEnd len="sm" w="sm" type="none"/>
                      <a:tailEnd len="sm" w="sm" type="none"/>
                    </a:lnL>
                    <a:lnR cap="flat" cmpd="sng" w="12675">
                      <a:solidFill>
                        <a:srgbClr val="000000"/>
                      </a:solidFill>
                      <a:prstDash val="solid"/>
                      <a:round/>
                      <a:headEnd len="sm" w="sm" type="none"/>
                      <a:tailEnd len="sm" w="sm" type="none"/>
                    </a:lnR>
                    <a:lnT cap="flat" cmpd="sng" w="12675">
                      <a:solidFill>
                        <a:srgbClr val="000000"/>
                      </a:solidFill>
                      <a:prstDash val="solid"/>
                      <a:round/>
                      <a:headEnd len="sm" w="sm" type="none"/>
                      <a:tailEnd len="sm" w="sm" type="none"/>
                    </a:lnT>
                    <a:lnB cap="flat" cmpd="sng" w="1267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9. I can express myself clearly.</a:t>
                      </a:r>
                      <a:endParaRPr b="1" sz="900" u="none" cap="none" strike="noStrike">
                        <a:solidFill>
                          <a:srgbClr val="00B0F0"/>
                        </a:solidFill>
                      </a:endParaRPr>
                    </a:p>
                    <a:p>
                      <a:pPr indent="0" lvl="0" marL="0" marR="0" rtl="0" algn="l">
                        <a:lnSpc>
                          <a:spcPct val="100000"/>
                        </a:lnSpc>
                        <a:spcBef>
                          <a:spcPts val="0"/>
                        </a:spcBef>
                        <a:spcAft>
                          <a:spcPts val="0"/>
                        </a:spcAft>
                        <a:buClr>
                          <a:srgbClr val="000000"/>
                        </a:buClr>
                        <a:buSzPts val="900"/>
                        <a:buFont typeface="Arial"/>
                        <a:buNone/>
                      </a:pPr>
                      <a:br>
                        <a:rPr b="1" lang="en-GB" sz="900" u="none" cap="none" strike="noStrike">
                          <a:solidFill>
                            <a:srgbClr val="00B0F0"/>
                          </a:solidFill>
                        </a:rPr>
                      </a:br>
                      <a:br>
                        <a:rPr b="1" lang="en-GB" sz="900" u="none" cap="none" strike="noStrike">
                          <a:solidFill>
                            <a:srgbClr val="00B0F0"/>
                          </a:solidFill>
                        </a:rPr>
                      </a:br>
                      <a:endParaRPr b="1" sz="900" u="none" cap="none" strike="noStrike">
                        <a:solidFill>
                          <a:srgbClr val="00B0F0"/>
                        </a:solidFill>
                      </a:endParaRPr>
                    </a:p>
                  </a:txBody>
                  <a:tcPr marT="45725" marB="45725" marR="68575" marL="65400">
                    <a:lnL cap="flat" cmpd="sng" w="1267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9. I can express my character and opinions clearly.</a:t>
                      </a:r>
                      <a:endParaRPr b="1" sz="900" u="none" cap="none" strike="noStrike">
                        <a:solidFill>
                          <a:srgbClr val="00B0F0"/>
                        </a:solidFill>
                      </a:endParaRPr>
                    </a:p>
                    <a:p>
                      <a:pPr indent="0" lvl="0" marL="0" marR="0" rtl="0" algn="l">
                        <a:lnSpc>
                          <a:spcPct val="100000"/>
                        </a:lnSpc>
                        <a:spcBef>
                          <a:spcPts val="0"/>
                        </a:spcBef>
                        <a:spcAft>
                          <a:spcPts val="0"/>
                        </a:spcAft>
                        <a:buClr>
                          <a:srgbClr val="000000"/>
                        </a:buClr>
                        <a:buSzPts val="900"/>
                        <a:buFont typeface="Arial"/>
                        <a:buNone/>
                      </a:pPr>
                      <a:r>
                        <a:t/>
                      </a:r>
                      <a:endParaRPr b="1" sz="900" u="none" cap="none" strike="noStrike">
                        <a:solidFill>
                          <a:srgbClr val="00B0F0"/>
                        </a:solidFill>
                      </a:endParaRPr>
                    </a:p>
                  </a:txBody>
                  <a:tcPr marT="45725" marB="45725" marR="68575" marL="654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9. I can express emotions, views and opinions clearly.</a:t>
                      </a:r>
                      <a:endParaRPr b="1" sz="900" u="none" cap="none" strike="noStrike">
                        <a:solidFill>
                          <a:srgbClr val="00B0F0"/>
                        </a:solidFill>
                      </a:endParaRPr>
                    </a:p>
                    <a:p>
                      <a:pPr indent="0" lvl="0" marL="0" marR="0" rtl="0" algn="l">
                        <a:lnSpc>
                          <a:spcPct val="100000"/>
                        </a:lnSpc>
                        <a:spcBef>
                          <a:spcPts val="0"/>
                        </a:spcBef>
                        <a:spcAft>
                          <a:spcPts val="0"/>
                        </a:spcAft>
                        <a:buClr>
                          <a:srgbClr val="000000"/>
                        </a:buClr>
                        <a:buSzPts val="900"/>
                        <a:buFont typeface="Arial"/>
                        <a:buNone/>
                      </a:pPr>
                      <a:r>
                        <a:t/>
                      </a:r>
                      <a:endParaRPr b="1" sz="900" u="none" cap="none" strike="noStrike">
                        <a:solidFill>
                          <a:srgbClr val="00B0F0"/>
                        </a:solidFill>
                      </a:endParaRPr>
                    </a:p>
                  </a:txBody>
                  <a:tcPr marT="45725" marB="45725" marR="68575" marL="654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B0F0"/>
                          </a:solidFill>
                          <a:latin typeface="Century Gothic"/>
                          <a:ea typeface="Century Gothic"/>
                          <a:cs typeface="Century Gothic"/>
                          <a:sym typeface="Century Gothic"/>
                        </a:rPr>
                        <a:t>9. I can express emotions, views and opinions clearly to affect the audience in a specific way.</a:t>
                      </a:r>
                      <a:endParaRPr b="1" sz="900" u="none" cap="none" strike="noStrike">
                        <a:solidFill>
                          <a:srgbClr val="00B0F0"/>
                        </a:solidFill>
                      </a:endParaRPr>
                    </a:p>
                  </a:txBody>
                  <a:tcPr marT="45725" marB="45725" marR="68575" marL="654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08875">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66FF"/>
                          </a:solidFill>
                          <a:latin typeface="Century Gothic"/>
                          <a:ea typeface="Century Gothic"/>
                          <a:cs typeface="Century Gothic"/>
                          <a:sym typeface="Century Gothic"/>
                        </a:rPr>
                        <a:t>Communicating with classmates confidently</a:t>
                      </a:r>
                      <a:endParaRPr b="1" sz="900" u="none" cap="none" strike="noStrike">
                        <a:solidFill>
                          <a:srgbClr val="9966FF"/>
                        </a:solidFill>
                      </a:endParaRPr>
                    </a:p>
                  </a:txBody>
                  <a:tcPr marT="63500" marB="63500" marR="63500" marL="63500">
                    <a:lnL cap="flat" cmpd="sng" w="12675">
                      <a:solidFill>
                        <a:srgbClr val="000000"/>
                      </a:solidFill>
                      <a:prstDash val="solid"/>
                      <a:round/>
                      <a:headEnd len="sm" w="sm" type="none"/>
                      <a:tailEnd len="sm" w="sm" type="none"/>
                    </a:lnL>
                    <a:lnR cap="flat" cmpd="sng" w="12675">
                      <a:solidFill>
                        <a:srgbClr val="000000"/>
                      </a:solidFill>
                      <a:prstDash val="solid"/>
                      <a:round/>
                      <a:headEnd len="sm" w="sm" type="none"/>
                      <a:tailEnd len="sm" w="sm" type="none"/>
                    </a:lnR>
                    <a:lnT cap="flat" cmpd="sng" w="12675">
                      <a:solidFill>
                        <a:srgbClr val="000000"/>
                      </a:solidFill>
                      <a:prstDash val="solid"/>
                      <a:round/>
                      <a:headEnd len="sm" w="sm" type="none"/>
                      <a:tailEnd len="sm" w="sm" type="none"/>
                    </a:lnT>
                    <a:lnB cap="flat" cmpd="sng" w="1267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66FF"/>
                          </a:solidFill>
                          <a:latin typeface="Century Gothic"/>
                          <a:ea typeface="Century Gothic"/>
                          <a:cs typeface="Century Gothic"/>
                          <a:sym typeface="Century Gothic"/>
                        </a:rPr>
                        <a:t>10. I can confidently discuss ideas with my classmates.</a:t>
                      </a:r>
                      <a:endParaRPr b="1" sz="900" u="none" cap="none" strike="noStrike">
                        <a:solidFill>
                          <a:srgbClr val="9966FF"/>
                        </a:solidFill>
                      </a:endParaRPr>
                    </a:p>
                    <a:p>
                      <a:pPr indent="0" lvl="0" marL="0" marR="0" rtl="0" algn="l">
                        <a:lnSpc>
                          <a:spcPct val="100000"/>
                        </a:lnSpc>
                        <a:spcBef>
                          <a:spcPts val="0"/>
                        </a:spcBef>
                        <a:spcAft>
                          <a:spcPts val="0"/>
                        </a:spcAft>
                        <a:buClr>
                          <a:srgbClr val="000000"/>
                        </a:buClr>
                        <a:buSzPts val="900"/>
                        <a:buFont typeface="Arial"/>
                        <a:buNone/>
                      </a:pPr>
                      <a:br>
                        <a:rPr b="1" lang="en-GB" sz="900" u="none" cap="none" strike="noStrike">
                          <a:solidFill>
                            <a:srgbClr val="9966FF"/>
                          </a:solidFill>
                        </a:rPr>
                      </a:br>
                      <a:endParaRPr b="1" sz="900" u="none" cap="none" strike="noStrike">
                        <a:solidFill>
                          <a:srgbClr val="9966FF"/>
                        </a:solidFill>
                      </a:endParaRPr>
                    </a:p>
                  </a:txBody>
                  <a:tcPr marT="45725" marB="45725" marR="68575" marL="65400">
                    <a:lnL cap="flat" cmpd="sng" w="1267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66FF"/>
                          </a:solidFill>
                          <a:latin typeface="Century Gothic"/>
                          <a:ea typeface="Century Gothic"/>
                          <a:cs typeface="Century Gothic"/>
                          <a:sym typeface="Century Gothic"/>
                        </a:rPr>
                        <a:t>10. I can confidently communicate with my classmates by building on or challenging them.</a:t>
                      </a:r>
                      <a:endParaRPr b="1" sz="900" u="none" cap="none" strike="noStrike">
                        <a:solidFill>
                          <a:srgbClr val="9966FF"/>
                        </a:solidFill>
                      </a:endParaRPr>
                    </a:p>
                    <a:p>
                      <a:pPr indent="0" lvl="0" marL="0" marR="0" rtl="0" algn="l">
                        <a:lnSpc>
                          <a:spcPct val="100000"/>
                        </a:lnSpc>
                        <a:spcBef>
                          <a:spcPts val="0"/>
                        </a:spcBef>
                        <a:spcAft>
                          <a:spcPts val="0"/>
                        </a:spcAft>
                        <a:buClr>
                          <a:srgbClr val="000000"/>
                        </a:buClr>
                        <a:buSzPts val="900"/>
                        <a:buFont typeface="Arial"/>
                        <a:buNone/>
                      </a:pPr>
                      <a:br>
                        <a:rPr b="1" lang="en-GB" sz="900" u="none" cap="none" strike="noStrike">
                          <a:solidFill>
                            <a:srgbClr val="9966FF"/>
                          </a:solidFill>
                        </a:rPr>
                      </a:br>
                      <a:endParaRPr b="1" sz="900" u="none" cap="none" strike="noStrike">
                        <a:solidFill>
                          <a:srgbClr val="9966FF"/>
                        </a:solidFill>
                      </a:endParaRPr>
                    </a:p>
                  </a:txBody>
                  <a:tcPr marT="45725" marB="45725" marR="68575" marL="654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66FF"/>
                          </a:solidFill>
                          <a:latin typeface="Century Gothic"/>
                          <a:ea typeface="Century Gothic"/>
                          <a:cs typeface="Century Gothic"/>
                          <a:sym typeface="Century Gothic"/>
                        </a:rPr>
                        <a:t>10. I can confidently communicate with my classmates to create developed performances and oral presentations.</a:t>
                      </a:r>
                      <a:endParaRPr b="1" sz="900" u="none" cap="none" strike="noStrike">
                        <a:solidFill>
                          <a:srgbClr val="9966FF"/>
                        </a:solidFill>
                      </a:endParaRPr>
                    </a:p>
                    <a:p>
                      <a:pPr indent="0" lvl="0" marL="0" marR="0" rtl="0" algn="l">
                        <a:lnSpc>
                          <a:spcPct val="100000"/>
                        </a:lnSpc>
                        <a:spcBef>
                          <a:spcPts val="0"/>
                        </a:spcBef>
                        <a:spcAft>
                          <a:spcPts val="0"/>
                        </a:spcAft>
                        <a:buClr>
                          <a:srgbClr val="000000"/>
                        </a:buClr>
                        <a:buSzPts val="900"/>
                        <a:buFont typeface="Arial"/>
                        <a:buNone/>
                      </a:pPr>
                      <a:br>
                        <a:rPr b="1" lang="en-GB" sz="900" u="none" cap="none" strike="noStrike">
                          <a:solidFill>
                            <a:srgbClr val="9966FF"/>
                          </a:solidFill>
                        </a:rPr>
                      </a:br>
                      <a:endParaRPr b="1" sz="900" u="none" cap="none" strike="noStrike">
                        <a:solidFill>
                          <a:srgbClr val="9966FF"/>
                        </a:solidFill>
                      </a:endParaRPr>
                    </a:p>
                  </a:txBody>
                  <a:tcPr marT="45725" marB="45725" marR="68575" marL="654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9966FF"/>
                          </a:solidFill>
                          <a:latin typeface="Century Gothic"/>
                          <a:ea typeface="Century Gothic"/>
                          <a:cs typeface="Century Gothic"/>
                          <a:sym typeface="Century Gothic"/>
                        </a:rPr>
                        <a:t>10. I can confidently communicate with my classmates to create detailed performances and oral presentations, causing the audience to respond in a particular way.</a:t>
                      </a:r>
                      <a:endParaRPr b="1" sz="900" u="none" cap="none" strike="noStrike">
                        <a:solidFill>
                          <a:srgbClr val="9966FF"/>
                        </a:solidFill>
                      </a:endParaRPr>
                    </a:p>
                  </a:txBody>
                  <a:tcPr marT="45725" marB="45725" marR="68575" marL="654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
        <p:nvSpPr>
          <p:cNvPr id="331" name="Google Shape;331;p26"/>
          <p:cNvSpPr txBox="1"/>
          <p:nvPr/>
        </p:nvSpPr>
        <p:spPr>
          <a:xfrm>
            <a:off x="7071711" y="4990232"/>
            <a:ext cx="4110421"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Overall, my response shows that I am …</a:t>
            </a:r>
            <a:endParaRPr b="0" i="0" sz="1400" u="none" cap="none" strike="noStrike">
              <a:solidFill>
                <a:srgbClr val="000000"/>
              </a:solidFill>
              <a:latin typeface="Arial"/>
              <a:ea typeface="Arial"/>
              <a:cs typeface="Arial"/>
              <a:sym typeface="Arial"/>
            </a:endParaRPr>
          </a:p>
        </p:txBody>
      </p:sp>
      <p:sp>
        <p:nvSpPr>
          <p:cNvPr id="332" name="Google Shape;332;p26"/>
          <p:cNvSpPr txBox="1"/>
          <p:nvPr/>
        </p:nvSpPr>
        <p:spPr>
          <a:xfrm>
            <a:off x="294814" y="839251"/>
            <a:ext cx="5753100" cy="477049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entury Gothic"/>
                <a:ea typeface="Century Gothic"/>
                <a:cs typeface="Century Gothic"/>
                <a:sym typeface="Century Gothic"/>
              </a:rPr>
              <a:t>Student reflection: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1. One thing I am proud of this half term 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2. One thing I would like to work on more is…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Century Gothic"/>
                <a:ea typeface="Century Gothic"/>
                <a:cs typeface="Century Gothic"/>
                <a:sym typeface="Century Gothic"/>
              </a:rPr>
              <a:t>3. We have explored our Catholic Social Teaching of ___________________________________ this half term by…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Century Gothic"/>
              <a:ea typeface="Century Gothic"/>
              <a:cs typeface="Century Gothic"/>
              <a:sym typeface="Century Gothic"/>
            </a:endParaRPr>
          </a:p>
        </p:txBody>
      </p:sp>
      <p:pic>
        <p:nvPicPr>
          <p:cNvPr id="333" name="Google Shape;333;p26"/>
          <p:cNvPicPr preferRelativeResize="0"/>
          <p:nvPr/>
        </p:nvPicPr>
        <p:blipFill rotWithShape="1">
          <a:blip r:embed="rId4">
            <a:alphaModFix/>
          </a:blip>
          <a:srcRect b="0" l="0" r="0" t="0"/>
          <a:stretch/>
        </p:blipFill>
        <p:spPr>
          <a:xfrm rot="3924292">
            <a:off x="8665016" y="5216247"/>
            <a:ext cx="1496938" cy="1496938"/>
          </a:xfrm>
          <a:prstGeom prst="rect">
            <a:avLst/>
          </a:prstGeom>
          <a:noFill/>
          <a:ln>
            <a:noFill/>
          </a:ln>
        </p:spPr>
      </p:pic>
      <p:sp>
        <p:nvSpPr>
          <p:cNvPr id="334" name="Google Shape;334;p26"/>
          <p:cNvSpPr txBox="1"/>
          <p:nvPr/>
        </p:nvSpPr>
        <p:spPr>
          <a:xfrm rot="-1378498">
            <a:off x="8913270" y="5841560"/>
            <a:ext cx="83067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FF61A1"/>
                </a:solidFill>
                <a:latin typeface="Century Gothic"/>
                <a:ea typeface="Century Gothic"/>
                <a:cs typeface="Century Gothic"/>
                <a:sym typeface="Century Gothic"/>
              </a:rPr>
              <a:t>Emerging</a:t>
            </a:r>
            <a:endParaRPr b="0" i="0" sz="1400" u="none" cap="none" strike="noStrike">
              <a:solidFill>
                <a:srgbClr val="000000"/>
              </a:solidFill>
              <a:latin typeface="Arial"/>
              <a:ea typeface="Arial"/>
              <a:cs typeface="Arial"/>
              <a:sym typeface="Arial"/>
            </a:endParaRPr>
          </a:p>
        </p:txBody>
      </p:sp>
      <p:pic>
        <p:nvPicPr>
          <p:cNvPr id="335" name="Google Shape;335;p26"/>
          <p:cNvPicPr preferRelativeResize="0"/>
          <p:nvPr/>
        </p:nvPicPr>
        <p:blipFill rotWithShape="1">
          <a:blip r:embed="rId4">
            <a:alphaModFix/>
          </a:blip>
          <a:srcRect b="0" l="0" r="0" t="0"/>
          <a:stretch/>
        </p:blipFill>
        <p:spPr>
          <a:xfrm flipH="1" rot="3924292">
            <a:off x="9319693" y="5531177"/>
            <a:ext cx="1481838" cy="1481838"/>
          </a:xfrm>
          <a:prstGeom prst="rect">
            <a:avLst/>
          </a:prstGeom>
          <a:noFill/>
          <a:ln>
            <a:noFill/>
          </a:ln>
        </p:spPr>
      </p:pic>
      <p:sp>
        <p:nvSpPr>
          <p:cNvPr id="336" name="Google Shape;336;p26"/>
          <p:cNvSpPr txBox="1"/>
          <p:nvPr/>
        </p:nvSpPr>
        <p:spPr>
          <a:xfrm rot="-1378498">
            <a:off x="9470724" y="6221246"/>
            <a:ext cx="97013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CC66FF"/>
                </a:solidFill>
                <a:latin typeface="Century Gothic"/>
                <a:ea typeface="Century Gothic"/>
                <a:cs typeface="Century Gothic"/>
                <a:sym typeface="Century Gothic"/>
              </a:rPr>
              <a:t>Developing</a:t>
            </a:r>
            <a:endParaRPr b="0" i="0" sz="1400" u="none" cap="none" strike="noStrike">
              <a:solidFill>
                <a:srgbClr val="000000"/>
              </a:solidFill>
              <a:latin typeface="Arial"/>
              <a:ea typeface="Arial"/>
              <a:cs typeface="Arial"/>
              <a:sym typeface="Arial"/>
            </a:endParaRPr>
          </a:p>
        </p:txBody>
      </p:sp>
      <p:pic>
        <p:nvPicPr>
          <p:cNvPr id="337" name="Google Shape;337;p26"/>
          <p:cNvPicPr preferRelativeResize="0"/>
          <p:nvPr/>
        </p:nvPicPr>
        <p:blipFill rotWithShape="1">
          <a:blip r:embed="rId4">
            <a:alphaModFix/>
          </a:blip>
          <a:srcRect b="0" l="0" r="0" t="0"/>
          <a:stretch/>
        </p:blipFill>
        <p:spPr>
          <a:xfrm rot="3924292">
            <a:off x="10378168" y="5164490"/>
            <a:ext cx="1496938" cy="1496938"/>
          </a:xfrm>
          <a:prstGeom prst="rect">
            <a:avLst/>
          </a:prstGeom>
          <a:noFill/>
          <a:ln>
            <a:noFill/>
          </a:ln>
        </p:spPr>
      </p:pic>
      <p:pic>
        <p:nvPicPr>
          <p:cNvPr id="338" name="Google Shape;338;p26"/>
          <p:cNvPicPr preferRelativeResize="0"/>
          <p:nvPr/>
        </p:nvPicPr>
        <p:blipFill rotWithShape="1">
          <a:blip r:embed="rId4">
            <a:alphaModFix/>
          </a:blip>
          <a:srcRect b="0" l="0" r="0" t="0"/>
          <a:stretch/>
        </p:blipFill>
        <p:spPr>
          <a:xfrm flipH="1" rot="3924292">
            <a:off x="10870204" y="5587147"/>
            <a:ext cx="1481838" cy="1481838"/>
          </a:xfrm>
          <a:prstGeom prst="rect">
            <a:avLst/>
          </a:prstGeom>
          <a:noFill/>
          <a:ln>
            <a:noFill/>
          </a:ln>
        </p:spPr>
      </p:pic>
      <p:sp>
        <p:nvSpPr>
          <p:cNvPr id="339" name="Google Shape;339;p26"/>
          <p:cNvSpPr txBox="1"/>
          <p:nvPr/>
        </p:nvSpPr>
        <p:spPr>
          <a:xfrm rot="-1378498">
            <a:off x="11012049" y="6260032"/>
            <a:ext cx="97013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FFA86D"/>
                </a:solidFill>
                <a:latin typeface="Century Gothic"/>
                <a:ea typeface="Century Gothic"/>
                <a:cs typeface="Century Gothic"/>
                <a:sym typeface="Century Gothic"/>
              </a:rPr>
              <a:t>Mastering</a:t>
            </a:r>
            <a:endParaRPr b="0" i="0" sz="1400" u="none" cap="none" strike="noStrike">
              <a:solidFill>
                <a:srgbClr val="000000"/>
              </a:solidFill>
              <a:latin typeface="Arial"/>
              <a:ea typeface="Arial"/>
              <a:cs typeface="Arial"/>
              <a:sym typeface="Arial"/>
            </a:endParaRPr>
          </a:p>
        </p:txBody>
      </p:sp>
      <p:sp>
        <p:nvSpPr>
          <p:cNvPr id="340" name="Google Shape;340;p26"/>
          <p:cNvSpPr txBox="1"/>
          <p:nvPr/>
        </p:nvSpPr>
        <p:spPr>
          <a:xfrm>
            <a:off x="5990717" y="5259402"/>
            <a:ext cx="3012513" cy="1631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Emerging</a:t>
            </a:r>
            <a:r>
              <a:rPr b="0" i="0" lang="en-GB" sz="1000" u="none" cap="none" strike="noStrike">
                <a:solidFill>
                  <a:schemeClr val="dk1"/>
                </a:solidFill>
                <a:latin typeface="Century Gothic"/>
                <a:ea typeface="Century Gothic"/>
                <a:cs typeface="Century Gothic"/>
                <a:sym typeface="Century Gothic"/>
              </a:rPr>
              <a:t> – beginning to learn/understand subject area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Developing</a:t>
            </a:r>
            <a:r>
              <a:rPr b="0" i="0" lang="en-GB" sz="1000" u="none" cap="none" strike="noStrike">
                <a:solidFill>
                  <a:schemeClr val="dk1"/>
                </a:solidFill>
                <a:latin typeface="Century Gothic"/>
                <a:ea typeface="Century Gothic"/>
                <a:cs typeface="Century Gothic"/>
                <a:sym typeface="Century Gothic"/>
              </a:rPr>
              <a:t> –showing an increased understanding in the subject area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Securing</a:t>
            </a:r>
            <a:r>
              <a:rPr b="0" i="0" lang="en-GB" sz="1000" u="none" cap="none" strike="noStrike">
                <a:solidFill>
                  <a:schemeClr val="dk1"/>
                </a:solidFill>
                <a:latin typeface="Century Gothic"/>
                <a:ea typeface="Century Gothic"/>
                <a:cs typeface="Century Gothic"/>
                <a:sym typeface="Century Gothic"/>
              </a:rPr>
              <a:t> –achieved a sound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Century Gothic"/>
                <a:ea typeface="Century Gothic"/>
                <a:cs typeface="Century Gothic"/>
                <a:sym typeface="Century Gothic"/>
              </a:rPr>
              <a:t>understanding and ability in the subject area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entury Gothic"/>
                <a:ea typeface="Century Gothic"/>
                <a:cs typeface="Century Gothic"/>
                <a:sym typeface="Century Gothic"/>
              </a:rPr>
              <a:t>Mastering</a:t>
            </a:r>
            <a:r>
              <a:rPr b="0" i="0" lang="en-GB" sz="1000" u="none" cap="none" strike="noStrike">
                <a:solidFill>
                  <a:schemeClr val="dk1"/>
                </a:solidFill>
                <a:latin typeface="Century Gothic"/>
                <a:ea typeface="Century Gothic"/>
                <a:cs typeface="Century Gothic"/>
                <a:sym typeface="Century Gothic"/>
              </a:rPr>
              <a:t> – You show deeper understanding and higher level skill in the subject area and can make connections between different subject areas</a:t>
            </a:r>
            <a:endParaRPr b="0" i="0" sz="1400" u="none" cap="none" strike="noStrike">
              <a:solidFill>
                <a:srgbClr val="000000"/>
              </a:solidFill>
              <a:latin typeface="Arial"/>
              <a:ea typeface="Arial"/>
              <a:cs typeface="Arial"/>
              <a:sym typeface="Arial"/>
            </a:endParaRPr>
          </a:p>
        </p:txBody>
      </p:sp>
      <p:pic>
        <p:nvPicPr>
          <p:cNvPr descr="Picture 6" id="341" name="Google Shape;341;p26"/>
          <p:cNvPicPr preferRelativeResize="0"/>
          <p:nvPr/>
        </p:nvPicPr>
        <p:blipFill rotWithShape="1">
          <a:blip r:embed="rId5">
            <a:alphaModFix/>
          </a:blip>
          <a:srcRect b="0" l="0" r="0" t="0"/>
          <a:stretch/>
        </p:blipFill>
        <p:spPr>
          <a:xfrm>
            <a:off x="337349" y="5015469"/>
            <a:ext cx="1623937" cy="1634983"/>
          </a:xfrm>
          <a:prstGeom prst="rect">
            <a:avLst/>
          </a:prstGeom>
          <a:noFill/>
          <a:ln>
            <a:noFill/>
          </a:ln>
        </p:spPr>
      </p:pic>
      <p:sp>
        <p:nvSpPr>
          <p:cNvPr id="342" name="Google Shape;342;p26"/>
          <p:cNvSpPr txBox="1"/>
          <p:nvPr/>
        </p:nvSpPr>
        <p:spPr>
          <a:xfrm rot="-1378498">
            <a:off x="10571884" y="5789804"/>
            <a:ext cx="830677"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00FF99"/>
                </a:solidFill>
                <a:latin typeface="Century Gothic"/>
                <a:ea typeface="Century Gothic"/>
                <a:cs typeface="Century Gothic"/>
                <a:sym typeface="Century Gothic"/>
              </a:rPr>
              <a:t>Securing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0"/>
          <p:cNvSpPr txBox="1"/>
          <p:nvPr/>
        </p:nvSpPr>
        <p:spPr>
          <a:xfrm>
            <a:off x="257174" y="405825"/>
            <a:ext cx="8932545"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GB" sz="2800" u="sng" cap="none" strike="noStrike">
                <a:solidFill>
                  <a:srgbClr val="000000"/>
                </a:solidFill>
                <a:latin typeface="Century Gothic"/>
                <a:ea typeface="Century Gothic"/>
                <a:cs typeface="Century Gothic"/>
                <a:sym typeface="Century Gothic"/>
              </a:rPr>
              <a:t>Oracy – reflection and improvement</a:t>
            </a:r>
            <a:endParaRPr b="0" i="0" sz="1400" u="none" cap="none" strike="noStrike">
              <a:solidFill>
                <a:srgbClr val="000000"/>
              </a:solidFill>
              <a:latin typeface="Arial"/>
              <a:ea typeface="Arial"/>
              <a:cs typeface="Arial"/>
              <a:sym typeface="Arial"/>
            </a:endParaRPr>
          </a:p>
        </p:txBody>
      </p:sp>
      <p:graphicFrame>
        <p:nvGraphicFramePr>
          <p:cNvPr id="348" name="Google Shape;348;p30"/>
          <p:cNvGraphicFramePr/>
          <p:nvPr/>
        </p:nvGraphicFramePr>
        <p:xfrm>
          <a:off x="1148143" y="1541693"/>
          <a:ext cx="3000000" cy="3000000"/>
        </p:xfrm>
        <a:graphic>
          <a:graphicData uri="http://schemas.openxmlformats.org/drawingml/2006/table">
            <a:tbl>
              <a:tblPr bandRow="1" firstRow="1">
                <a:noFill/>
                <a:tableStyleId>{923ECA2A-2157-4648-BC3A-94ACAE5DB591}</a:tableStyleId>
              </a:tblPr>
              <a:tblGrid>
                <a:gridCol w="2566600"/>
                <a:gridCol w="7329100"/>
              </a:tblGrid>
              <a:tr h="756325">
                <a:tc>
                  <a:txBody>
                    <a:bodyPr/>
                    <a:lstStyle/>
                    <a:p>
                      <a:pPr indent="0" lvl="0" marL="0" marR="0" rtl="0" algn="l">
                        <a:lnSpc>
                          <a:spcPct val="100000"/>
                        </a:lnSpc>
                        <a:spcBef>
                          <a:spcPts val="0"/>
                        </a:spcBef>
                        <a:spcAft>
                          <a:spcPts val="0"/>
                        </a:spcAft>
                        <a:buClr>
                          <a:srgbClr val="000000"/>
                        </a:buClr>
                        <a:buSzPts val="2000"/>
                        <a:buFont typeface="Arial"/>
                        <a:buNone/>
                      </a:pPr>
                      <a:r>
                        <a:rPr lang="en-GB" sz="2000" u="none" cap="none" strike="noStrike">
                          <a:solidFill>
                            <a:schemeClr val="dk1"/>
                          </a:solidFill>
                          <a:latin typeface="Century Gothic"/>
                          <a:ea typeface="Century Gothic"/>
                          <a:cs typeface="Century Gothic"/>
                          <a:sym typeface="Century Gothic"/>
                        </a:rPr>
                        <a:t>If the endpoint I need to improve is: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2000"/>
                        <a:buFont typeface="Arial"/>
                        <a:buNone/>
                      </a:pPr>
                      <a:r>
                        <a:rPr lang="en-GB" sz="2000" u="none" cap="none" strike="noStrike">
                          <a:solidFill>
                            <a:schemeClr val="dk1"/>
                          </a:solidFill>
                          <a:latin typeface="Century Gothic"/>
                          <a:ea typeface="Century Gothic"/>
                          <a:cs typeface="Century Gothic"/>
                          <a:sym typeface="Century Gothic"/>
                        </a:rPr>
                        <a:t>Then I should try to:</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913025">
                <a:tc>
                  <a:txBody>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rgbClr val="00B0F0"/>
                          </a:solidFill>
                          <a:latin typeface="Century Gothic"/>
                          <a:ea typeface="Century Gothic"/>
                          <a:cs typeface="Century Gothic"/>
                          <a:sym typeface="Century Gothic"/>
                        </a:rPr>
                        <a:t>Clearly expressing views vocally</a:t>
                      </a:r>
                      <a:endParaRPr b="1" sz="2000" u="none" cap="none" strike="noStrike">
                        <a:solidFill>
                          <a:srgbClr val="00B0F0"/>
                        </a:solidFill>
                        <a:latin typeface="Century Gothic"/>
                        <a:ea typeface="Century Gothic"/>
                        <a:cs typeface="Century Gothic"/>
                        <a:sym typeface="Century Gothic"/>
                      </a:endParaRPr>
                    </a:p>
                  </a:txBody>
                  <a:tcPr marT="63500" marB="63500" marR="63500" marL="635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Project my voice so everyone can hear me clearly</a:t>
                      </a:r>
                      <a:endParaRPr sz="14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Use body language to express my emotions</a:t>
                      </a:r>
                      <a:endParaRPr sz="14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Use clear expression to communicate my ideas</a:t>
                      </a:r>
                      <a:endParaRPr/>
                    </a:p>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Pause at relevant moments to allow my audience to follow my speech</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913025">
                <a:tc>
                  <a:txBody>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rgbClr val="9966FF"/>
                          </a:solidFill>
                          <a:latin typeface="Century Gothic"/>
                          <a:ea typeface="Century Gothic"/>
                          <a:cs typeface="Century Gothic"/>
                          <a:sym typeface="Century Gothic"/>
                        </a:rPr>
                        <a:t>Communicating with classmates confidently</a:t>
                      </a:r>
                      <a:endParaRPr b="1" sz="2000" u="none" cap="none" strike="noStrike">
                        <a:solidFill>
                          <a:srgbClr val="9966FF"/>
                        </a:solidFill>
                        <a:latin typeface="Century Gothic"/>
                        <a:ea typeface="Century Gothic"/>
                        <a:cs typeface="Century Gothic"/>
                        <a:sym typeface="Century Gothic"/>
                      </a:endParaRPr>
                    </a:p>
                  </a:txBody>
                  <a:tcPr marT="63500" marB="63500" marR="63500" marL="635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Respond to a classmate using questions or answers</a:t>
                      </a:r>
                      <a:endParaRPr sz="1400" u="none" cap="none" strike="noStrike"/>
                    </a:p>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Respond to my classmates during my presentation</a:t>
                      </a:r>
                      <a:endParaRPr/>
                    </a:p>
                    <a:p>
                      <a:pPr indent="-285750" lvl="0" marL="285750" marR="0" rtl="0" algn="l">
                        <a:lnSpc>
                          <a:spcPct val="100000"/>
                        </a:lnSpc>
                        <a:spcBef>
                          <a:spcPts val="0"/>
                        </a:spcBef>
                        <a:spcAft>
                          <a:spcPts val="0"/>
                        </a:spcAft>
                        <a:buClr>
                          <a:srgbClr val="000000"/>
                        </a:buClr>
                        <a:buSzPts val="2000"/>
                        <a:buFont typeface="Arial"/>
                        <a:buChar char="-"/>
                      </a:pPr>
                      <a:r>
                        <a:rPr lang="en-GB" sz="2000" u="none" cap="none" strike="noStrike">
                          <a:solidFill>
                            <a:schemeClr val="dk1"/>
                          </a:solidFill>
                          <a:latin typeface="Century Gothic"/>
                          <a:ea typeface="Century Gothic"/>
                          <a:cs typeface="Century Gothic"/>
                          <a:sym typeface="Century Gothic"/>
                        </a:rPr>
                        <a:t>Use connectives and subordinate clauses to develop or challenge a partner’s speech</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graphicFrame>
        <p:nvGraphicFramePr>
          <p:cNvPr id="354" name="Google Shape;354;p37"/>
          <p:cNvGraphicFramePr/>
          <p:nvPr/>
        </p:nvGraphicFramePr>
        <p:xfrm>
          <a:off x="37595" y="135080"/>
          <a:ext cx="3000000" cy="3000000"/>
        </p:xfrm>
        <a:graphic>
          <a:graphicData uri="http://schemas.openxmlformats.org/drawingml/2006/table">
            <a:tbl>
              <a:tblPr>
                <a:noFill/>
                <a:tableStyleId>{93D1A190-61E8-49D4-BEF8-0F73E6F7199E}</a:tableStyleId>
              </a:tblPr>
              <a:tblGrid>
                <a:gridCol w="348750"/>
                <a:gridCol w="2804825"/>
                <a:gridCol w="2203800"/>
              </a:tblGrid>
              <a:tr h="139700">
                <a:tc gridSpan="2">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Paper One: Question Two</a:t>
                      </a:r>
                      <a:endParaRPr b="1" sz="1050" u="none" cap="none" strike="noStrike">
                        <a:latin typeface="Century Gothic"/>
                        <a:ea typeface="Century Gothic"/>
                        <a:cs typeface="Century Gothic"/>
                        <a:sym typeface="Century Gothic"/>
                      </a:endParaRPr>
                    </a:p>
                  </a:txBody>
                  <a:tcPr marT="0" marB="0" marR="68575" marL="68575">
                    <a:solidFill>
                      <a:srgbClr val="BBD6EE"/>
                    </a:solidFill>
                  </a:tcPr>
                </a:tc>
                <a:tc hMerge="1"/>
                <a:tc>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                  /8</a:t>
                      </a:r>
                      <a:endParaRPr b="1" sz="1050" u="none" cap="none" strike="noStrike">
                        <a:latin typeface="Century Gothic"/>
                        <a:ea typeface="Century Gothic"/>
                        <a:cs typeface="Century Gothic"/>
                        <a:sym typeface="Century Gothic"/>
                      </a:endParaRPr>
                    </a:p>
                  </a:txBody>
                  <a:tcPr marT="0" marB="0" marR="68575" marL="68575"/>
                </a:tc>
              </a:tr>
              <a:tr h="139700">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Level</a:t>
                      </a:r>
                      <a:endParaRPr b="1" sz="8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WWW</a:t>
                      </a:r>
                      <a:endParaRPr b="1" sz="1050" u="none" cap="none" strike="noStrike">
                        <a:latin typeface="Century Gothic"/>
                        <a:ea typeface="Century Gothic"/>
                        <a:cs typeface="Century Gothic"/>
                        <a:sym typeface="Century Gothic"/>
                      </a:endParaRPr>
                    </a:p>
                  </a:txBody>
                  <a:tcPr marT="0" marB="0" marR="68575" marL="68575">
                    <a:solidFill>
                      <a:srgbClr val="FFD966"/>
                    </a:solidFill>
                  </a:tcPr>
                </a:tc>
                <a:tc>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EBI</a:t>
                      </a:r>
                      <a:endParaRPr sz="1200" u="none" cap="none" strike="noStrike"/>
                    </a:p>
                  </a:txBody>
                  <a:tcPr marT="0" marB="0" marR="68575" marL="68575">
                    <a:solidFill>
                      <a:srgbClr val="FF6699"/>
                    </a:solidFill>
                  </a:tcPr>
                </a:tc>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4</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7-8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detailed and perceptive understanding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Analyses the effects of the writer’s choices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a judicious range of textual detail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sophisticated and accurate use of subject terminology </a:t>
                      </a:r>
                      <a:endParaRPr sz="800" u="none" cap="none" strike="noStrike">
                        <a:solidFill>
                          <a:srgbClr val="000000"/>
                        </a:solidFill>
                        <a:latin typeface="Century Gothic"/>
                        <a:ea typeface="Century Gothic"/>
                        <a:cs typeface="Century Gothic"/>
                        <a:sym typeface="Century Gothic"/>
                      </a:endParaRPr>
                    </a:p>
                  </a:txBody>
                  <a:tcPr marT="0" marB="0" marR="68575" marL="68575"/>
                </a:tc>
                <a:tc rowSpan="4">
                  <a:txBody>
                    <a:bodyPr/>
                    <a:lstStyle/>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WHAT, HOW, WHY structure</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Improve on timings to ensure an adequate amount is written</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What: </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Respond to the key word in the question</a:t>
                      </a:r>
                      <a:endParaRPr sz="1100" u="none" cap="none" strike="noStrike"/>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Focus on the lines indicated within the question</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a range of short, embedded quotes per paragraph</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Identify the writers’ language methods with accuracy</a:t>
                      </a:r>
                      <a:endParaRPr sz="7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latin typeface="Century Gothic"/>
                          <a:ea typeface="Century Gothic"/>
                          <a:cs typeface="Century Gothic"/>
                          <a:sym typeface="Century Gothic"/>
                        </a:rPr>
                        <a:t>How:</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Explore what the quotation suggests in relation to the focus of the question</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Multiple interpretations behind key words or images</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You need more detail in your exploration of quotations using modal verbs and SIC</a:t>
                      </a:r>
                      <a:endParaRPr sz="7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Why: </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Explore the writers’ intentions</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Evaluate what impression or tone the writer is trying to build through their language choices</a:t>
                      </a:r>
                      <a:endParaRPr/>
                    </a:p>
                    <a:p>
                      <a:pPr indent="0" lvl="0" marL="0" marR="0" rtl="0" algn="l">
                        <a:lnSpc>
                          <a:spcPct val="100000"/>
                        </a:lnSpc>
                        <a:spcBef>
                          <a:spcPts val="0"/>
                        </a:spcBef>
                        <a:spcAft>
                          <a:spcPts val="0"/>
                        </a:spcAft>
                        <a:buClr>
                          <a:srgbClr val="000000"/>
                        </a:buClr>
                        <a:buSzPts val="900"/>
                        <a:buFont typeface="Noto Sans Symbols"/>
                        <a:buNone/>
                      </a:pPr>
                      <a:r>
                        <a:t/>
                      </a:r>
                      <a:endParaRPr sz="700" u="none" cap="none" strike="noStrike">
                        <a:latin typeface="Century Gothic"/>
                        <a:ea typeface="Century Gothic"/>
                        <a:cs typeface="Century Gothic"/>
                        <a:sym typeface="Century Gothic"/>
                      </a:endParaRPr>
                    </a:p>
                  </a:txBody>
                  <a:tcPr marT="0" marB="0" marR="68575" marL="68575"/>
                </a:tc>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3</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5-6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clear understanding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Explains clearly the effects of the writer’s choices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a range of relevant textual detail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clear and accurate use of subject terminology</a:t>
                      </a:r>
                      <a:endParaRPr sz="800" u="none" cap="none" strike="noStrike">
                        <a:solidFill>
                          <a:srgbClr val="000000"/>
                        </a:solidFill>
                        <a:latin typeface="Century Gothic"/>
                        <a:ea typeface="Century Gothic"/>
                        <a:cs typeface="Century Gothic"/>
                        <a:sym typeface="Century Gothic"/>
                      </a:endParaRPr>
                    </a:p>
                  </a:txBody>
                  <a:tcPr marT="0" marB="0" marR="68575" marL="68575"/>
                </a:tc>
                <a:tc v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2</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3-4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some understanding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Attempts to comment on the effect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some appropriate textual detail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some use of subject terminology, mainly appropriately </a:t>
                      </a:r>
                      <a:endParaRPr sz="800" u="none" cap="none" strike="noStrike">
                        <a:solidFill>
                          <a:srgbClr val="000000"/>
                        </a:solidFill>
                        <a:latin typeface="Century Gothic"/>
                        <a:ea typeface="Century Gothic"/>
                        <a:cs typeface="Century Gothic"/>
                        <a:sym typeface="Century Gothic"/>
                      </a:endParaRPr>
                    </a:p>
                  </a:txBody>
                  <a:tcPr marT="0" marB="0" marR="68575" marL="68575"/>
                </a:tc>
                <a:tc v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1</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1-2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simple awareness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Offers simple comment on effect of language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simple references or textual detail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simple use of subject terminology, not always appropriately </a:t>
                      </a:r>
                      <a:endParaRPr sz="800" u="none" cap="none" strike="noStrike">
                        <a:solidFill>
                          <a:srgbClr val="000000"/>
                        </a:solidFill>
                        <a:latin typeface="Century Gothic"/>
                        <a:ea typeface="Century Gothic"/>
                        <a:cs typeface="Century Gothic"/>
                        <a:sym typeface="Century Gothic"/>
                      </a:endParaRPr>
                    </a:p>
                  </a:txBody>
                  <a:tcPr marT="0" marB="0" marR="68575" marL="68575"/>
                </a:tc>
                <a:tc vMerge="1"/>
              </a:tr>
            </a:tbl>
          </a:graphicData>
        </a:graphic>
      </p:graphicFrame>
      <p:graphicFrame>
        <p:nvGraphicFramePr>
          <p:cNvPr id="355" name="Google Shape;355;p37"/>
          <p:cNvGraphicFramePr/>
          <p:nvPr/>
        </p:nvGraphicFramePr>
        <p:xfrm>
          <a:off x="37595" y="3346083"/>
          <a:ext cx="3000000" cy="3000000"/>
        </p:xfrm>
        <a:graphic>
          <a:graphicData uri="http://schemas.openxmlformats.org/drawingml/2006/table">
            <a:tbl>
              <a:tblPr>
                <a:noFill/>
                <a:tableStyleId>{93D1A190-61E8-49D4-BEF8-0F73E6F7199E}</a:tableStyleId>
              </a:tblPr>
              <a:tblGrid>
                <a:gridCol w="348750"/>
                <a:gridCol w="2804825"/>
                <a:gridCol w="2203800"/>
              </a:tblGrid>
              <a:tr h="139700">
                <a:tc gridSpan="2">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Paper One: Question Three</a:t>
                      </a:r>
                      <a:endParaRPr b="1" sz="1050" u="none" cap="none" strike="noStrike">
                        <a:latin typeface="Century Gothic"/>
                        <a:ea typeface="Century Gothic"/>
                        <a:cs typeface="Century Gothic"/>
                        <a:sym typeface="Century Gothic"/>
                      </a:endParaRPr>
                    </a:p>
                  </a:txBody>
                  <a:tcPr marT="0" marB="0" marR="68575" marL="68575">
                    <a:solidFill>
                      <a:srgbClr val="A8D08C"/>
                    </a:solidFill>
                  </a:tcPr>
                </a:tc>
                <a:tc hMerge="1"/>
                <a:tc>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 /8</a:t>
                      </a:r>
                      <a:endParaRPr sz="1200" u="none" cap="none" strike="noStrike"/>
                    </a:p>
                  </a:txBody>
                  <a:tcPr marT="0" marB="0" marR="68575" marL="68575"/>
                </a:tc>
              </a:tr>
              <a:tr h="139700">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Level</a:t>
                      </a:r>
                      <a:endParaRPr b="1" sz="8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WWW</a:t>
                      </a:r>
                      <a:endParaRPr b="1" sz="1050" u="none" cap="none" strike="noStrike">
                        <a:latin typeface="Century Gothic"/>
                        <a:ea typeface="Century Gothic"/>
                        <a:cs typeface="Century Gothic"/>
                        <a:sym typeface="Century Gothic"/>
                      </a:endParaRPr>
                    </a:p>
                  </a:txBody>
                  <a:tcPr marT="0" marB="0" marR="68575" marL="68575">
                    <a:solidFill>
                      <a:srgbClr val="FFD966"/>
                    </a:solidFill>
                  </a:tcPr>
                </a:tc>
                <a:tc>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EBI</a:t>
                      </a:r>
                      <a:endParaRPr sz="1200" u="none" cap="none" strike="noStrike"/>
                    </a:p>
                  </a:txBody>
                  <a:tcPr marT="0" marB="0" marR="68575" marL="68575">
                    <a:solidFill>
                      <a:srgbClr val="FF6699"/>
                    </a:solidFill>
                  </a:tcPr>
                </a:tc>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4</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7-8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detailed and perceptive understanding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Analyses the effects of the writer’s choices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a judicious range of examples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sophisticated and accurate use of subject terminology </a:t>
                      </a:r>
                      <a:endParaRPr sz="800" u="none" cap="none" strike="noStrike">
                        <a:solidFill>
                          <a:srgbClr val="000000"/>
                        </a:solidFill>
                        <a:latin typeface="Century Gothic"/>
                        <a:ea typeface="Century Gothic"/>
                        <a:cs typeface="Century Gothic"/>
                        <a:sym typeface="Century Gothic"/>
                      </a:endParaRPr>
                    </a:p>
                  </a:txBody>
                  <a:tcPr marT="0" marB="0" marR="68575" marL="68575"/>
                </a:tc>
                <a:tc rowSpan="4">
                  <a:txBody>
                    <a:bodyPr/>
                    <a:lstStyle/>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WHAT, HOW, WHY structure</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Improve on timings to ensure an adequate amount is written</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What:</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Respond to the key word in the question</a:t>
                      </a:r>
                      <a:endParaRPr sz="700" u="none" cap="none" strike="noStrike"/>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Focus on the plot (focus shifts) in the text</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a range of short, embedded quotes per paragraph</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Identify the writers’ structure methods with accuracy</a:t>
                      </a:r>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How: </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Spot patterns of repetition or building of an idea/motif or concept</a:t>
                      </a:r>
                      <a:endParaRPr sz="7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Explore what the quotation suggests in relation to the question</a:t>
                      </a:r>
                      <a:endParaRPr sz="700" u="none" cap="none" strike="noStrike"/>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Evaluate how the reader is made to feel and why</a:t>
                      </a:r>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Why: </a:t>
                      </a:r>
                      <a:endParaRPr sz="700" u="none" cap="none" strike="noStrike"/>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Explore the writers’ intentions</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Link to the genre/tone of the text</a:t>
                      </a:r>
                      <a:endParaRPr sz="700" u="none" cap="none" strike="noStrike"/>
                    </a:p>
                  </a:txBody>
                  <a:tcPr marT="0" marB="0" marR="68575" marL="68575"/>
                </a:tc>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3</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5-6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clear understanding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Explains clearly the effects of the writer’s choice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a range of relevant examples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clear and accurate use of subject terminology </a:t>
                      </a:r>
                      <a:endParaRPr sz="800" u="none" cap="none" strike="noStrike">
                        <a:solidFill>
                          <a:srgbClr val="000000"/>
                        </a:solidFill>
                        <a:latin typeface="Century Gothic"/>
                        <a:ea typeface="Century Gothic"/>
                        <a:cs typeface="Century Gothic"/>
                        <a:sym typeface="Century Gothic"/>
                      </a:endParaRPr>
                    </a:p>
                  </a:txBody>
                  <a:tcPr marT="0" marB="0" marR="68575" marL="68575"/>
                </a:tc>
                <a:tc v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2</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3-4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some understanding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Attempts to comment on the effect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some appropriate examples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some use of subject terminology, mainly appropriately </a:t>
                      </a:r>
                      <a:endParaRPr sz="800" u="none" cap="none" strike="noStrike">
                        <a:solidFill>
                          <a:srgbClr val="000000"/>
                        </a:solidFill>
                        <a:latin typeface="Century Gothic"/>
                        <a:ea typeface="Century Gothic"/>
                        <a:cs typeface="Century Gothic"/>
                        <a:sym typeface="Century Gothic"/>
                      </a:endParaRPr>
                    </a:p>
                  </a:txBody>
                  <a:tcPr marT="0" marB="0" marR="68575" marL="68575"/>
                </a:tc>
                <a:tc v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1</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b="1" lang="en-GB" sz="700" u="none" cap="none" strike="noStrike">
                          <a:latin typeface="Century Gothic"/>
                          <a:ea typeface="Century Gothic"/>
                          <a:cs typeface="Century Gothic"/>
                          <a:sym typeface="Century Gothic"/>
                        </a:rPr>
                        <a:t>1-2 marks</a:t>
                      </a:r>
                      <a:endParaRPr b="1" sz="700" u="none" cap="none" strike="noStrike">
                        <a:latin typeface="Century Gothic"/>
                        <a:ea typeface="Century Gothic"/>
                        <a:cs typeface="Century Gothic"/>
                        <a:sym typeface="Century Gothic"/>
                      </a:endParaRPr>
                    </a:p>
                  </a:txBody>
                  <a:tcPr marT="0" marB="0" marR="68575" marL="68575">
                    <a:solidFill>
                      <a:srgbClr val="D8D8D8"/>
                    </a:solidFill>
                  </a:tcPr>
                </a:tc>
                <a:tc>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Shows simple awareness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Offers simple comment on effect of structural features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Selects simple references or examples </a:t>
                      </a:r>
                      <a:endParaRPr sz="12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lang="en-GB" sz="800" u="none" cap="none" strike="noStrike">
                          <a:latin typeface="Century Gothic"/>
                          <a:ea typeface="Century Gothic"/>
                          <a:cs typeface="Century Gothic"/>
                          <a:sym typeface="Century Gothic"/>
                        </a:rPr>
                        <a:t>Makes simple use of subject terminology, not always appropriately </a:t>
                      </a:r>
                      <a:endParaRPr sz="800" u="none" cap="none" strike="noStrike">
                        <a:solidFill>
                          <a:srgbClr val="000000"/>
                        </a:solidFill>
                        <a:latin typeface="Century Gothic"/>
                        <a:ea typeface="Century Gothic"/>
                        <a:cs typeface="Century Gothic"/>
                        <a:sym typeface="Century Gothic"/>
                      </a:endParaRPr>
                    </a:p>
                  </a:txBody>
                  <a:tcPr marT="0" marB="0" marR="68575" marL="68575"/>
                </a:tc>
                <a:tc vMerge="1"/>
              </a:tr>
            </a:tbl>
          </a:graphicData>
        </a:graphic>
      </p:graphicFrame>
      <p:graphicFrame>
        <p:nvGraphicFramePr>
          <p:cNvPr id="356" name="Google Shape;356;p37"/>
          <p:cNvGraphicFramePr/>
          <p:nvPr/>
        </p:nvGraphicFramePr>
        <p:xfrm>
          <a:off x="5394959" y="658260"/>
          <a:ext cx="3000000" cy="3000000"/>
        </p:xfrm>
        <a:graphic>
          <a:graphicData uri="http://schemas.openxmlformats.org/drawingml/2006/table">
            <a:tbl>
              <a:tblPr>
                <a:noFill/>
                <a:tableStyleId>{93D1A190-61E8-49D4-BEF8-0F73E6F7199E}</a:tableStyleId>
              </a:tblPr>
              <a:tblGrid>
                <a:gridCol w="347100"/>
                <a:gridCol w="1566425"/>
                <a:gridCol w="1172575"/>
              </a:tblGrid>
              <a:tr h="139700">
                <a:tc gridSpan="2">
                  <a:txBody>
                    <a:bodyPr/>
                    <a:lstStyle/>
                    <a:p>
                      <a:pPr indent="0" lvl="0" marL="0" marR="0" rtl="0" algn="ctr">
                        <a:lnSpc>
                          <a:spcPct val="107000"/>
                        </a:lnSpc>
                        <a:spcBef>
                          <a:spcPts val="0"/>
                        </a:spcBef>
                        <a:spcAft>
                          <a:spcPts val="0"/>
                        </a:spcAft>
                        <a:buClr>
                          <a:srgbClr val="000000"/>
                        </a:buClr>
                        <a:buSzPts val="1100"/>
                        <a:buFont typeface="Arial"/>
                        <a:buNone/>
                      </a:pPr>
                      <a:r>
                        <a:rPr lang="en-GB" sz="1050" u="none" cap="none" strike="noStrike">
                          <a:solidFill>
                            <a:schemeClr val="dk1"/>
                          </a:solidFill>
                          <a:latin typeface="Century Gothic"/>
                          <a:ea typeface="Century Gothic"/>
                          <a:cs typeface="Century Gothic"/>
                          <a:sym typeface="Century Gothic"/>
                        </a:rPr>
                        <a:t>Paper One: Question Four</a:t>
                      </a:r>
                      <a:endParaRPr sz="12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99FF"/>
                    </a:solidFill>
                  </a:tcPr>
                </a:tc>
                <a:tc hMerge="1"/>
                <a:tc>
                  <a:txBody>
                    <a:bodyPr/>
                    <a:lstStyle/>
                    <a:p>
                      <a:pPr indent="0" lvl="0" marL="0" marR="0" rtl="0" algn="ctr">
                        <a:lnSpc>
                          <a:spcPct val="107000"/>
                        </a:lnSpc>
                        <a:spcBef>
                          <a:spcPts val="0"/>
                        </a:spcBef>
                        <a:spcAft>
                          <a:spcPts val="0"/>
                        </a:spcAft>
                        <a:buClr>
                          <a:srgbClr val="000000"/>
                        </a:buClr>
                        <a:buSzPts val="1100"/>
                        <a:buFont typeface="Arial"/>
                        <a:buNone/>
                      </a:pPr>
                      <a:r>
                        <a:rPr lang="en-GB" sz="1050" u="none" cap="none" strike="noStrike">
                          <a:solidFill>
                            <a:schemeClr val="dk1"/>
                          </a:solidFill>
                          <a:latin typeface="Century Gothic"/>
                          <a:ea typeface="Century Gothic"/>
                          <a:cs typeface="Century Gothic"/>
                          <a:sym typeface="Century Gothic"/>
                        </a:rPr>
                        <a:t>/20</a:t>
                      </a:r>
                      <a:endParaRPr sz="12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970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Level</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ctr">
                        <a:lnSpc>
                          <a:spcPct val="107000"/>
                        </a:lnSpc>
                        <a:spcBef>
                          <a:spcPts val="0"/>
                        </a:spcBef>
                        <a:spcAft>
                          <a:spcPts val="0"/>
                        </a:spcAft>
                        <a:buClr>
                          <a:srgbClr val="000000"/>
                        </a:buClr>
                        <a:buSzPts val="1100"/>
                        <a:buFont typeface="Arial"/>
                        <a:buNone/>
                      </a:pPr>
                      <a:r>
                        <a:rPr b="1" lang="en-GB" sz="1050" u="none" cap="none" strike="noStrike">
                          <a:solidFill>
                            <a:schemeClr val="dk1"/>
                          </a:solidFill>
                          <a:latin typeface="Century Gothic"/>
                          <a:ea typeface="Century Gothic"/>
                          <a:cs typeface="Century Gothic"/>
                          <a:sym typeface="Century Gothic"/>
                        </a:rPr>
                        <a:t>WWW</a:t>
                      </a:r>
                      <a:endParaRPr b="1" sz="105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D966"/>
                    </a:solidFill>
                  </a:tcPr>
                </a:tc>
                <a:tc h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4</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16-20 marks</a:t>
                      </a:r>
                      <a:endParaRPr sz="7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Shows perceptive and detailed evaluation: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Evaluates critically and in detail the effect(s) on the reader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Shows perceptive understanding of writer’s methods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Selects a judicious range of textual detail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Develops a convincing and critical response to the focus of the statement </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3</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11-15 marks</a:t>
                      </a:r>
                      <a:endParaRPr sz="7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Shows clear and relevant evaluation: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Evaluates clearly the effect(s) on the reader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Shows clear understanding of writer’s methods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Selects a range of relevant textual references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Makes a clear and relevant response to the focus of the statement </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2</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6-10 marks</a:t>
                      </a:r>
                      <a:endParaRPr sz="7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Shows some attempts at evaluation: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Makes some evaluative comment(s) on effect(s) on the reader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Shows some understanding of writer’s methods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Selects some appropriate textual reference(s)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Makes some response to the focus of the statement </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114300">
                <a:tc>
                  <a:txBody>
                    <a:bodyPr/>
                    <a:lstStyle/>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1</a:t>
                      </a:r>
                      <a:endParaRPr sz="1200" u="none" cap="none" strike="noStrike"/>
                    </a:p>
                    <a:p>
                      <a:pPr indent="0" lvl="0" marL="0" marR="0" rtl="0" algn="ctr">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1-5 marks</a:t>
                      </a:r>
                      <a:endParaRPr sz="7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Shows simple, limited evaluation: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Makes simple, limited evaluative comment(s) on effect(s) on reader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Shows limited understanding of writer’s methods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Selects simple, limited textual reference(s) </a:t>
                      </a:r>
                      <a:endParaRPr sz="1200" u="none" cap="none" strike="noStrike"/>
                    </a:p>
                    <a:p>
                      <a:pPr indent="0" lvl="0" marL="0" marR="0" rtl="0" algn="l">
                        <a:lnSpc>
                          <a:spcPct val="100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 Makes a simple, limited response to the focus of the statement </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139700">
                <a:tc gridSpan="3">
                  <a:txBody>
                    <a:bodyPr/>
                    <a:lstStyle/>
                    <a:p>
                      <a:pPr indent="0" lvl="0" marL="0" marR="0" rtl="0" algn="ctr">
                        <a:lnSpc>
                          <a:spcPct val="100000"/>
                        </a:lnSpc>
                        <a:spcBef>
                          <a:spcPts val="0"/>
                        </a:spcBef>
                        <a:spcAft>
                          <a:spcPts val="0"/>
                        </a:spcAft>
                        <a:buClr>
                          <a:srgbClr val="000000"/>
                        </a:buClr>
                        <a:buSzPts val="1100"/>
                        <a:buFont typeface="Arial"/>
                        <a:buNone/>
                      </a:pPr>
                      <a:r>
                        <a:rPr b="1" lang="en-GB" sz="1050" u="none" cap="none" strike="noStrike">
                          <a:solidFill>
                            <a:schemeClr val="dk1"/>
                          </a:solidFill>
                          <a:latin typeface="Century Gothic"/>
                          <a:ea typeface="Century Gothic"/>
                          <a:cs typeface="Century Gothic"/>
                          <a:sym typeface="Century Gothic"/>
                        </a:rPr>
                        <a:t>EBI</a:t>
                      </a:r>
                      <a:endParaRPr sz="12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6699"/>
                    </a:solidFill>
                  </a:tcPr>
                </a:tc>
                <a:tc hMerge="1"/>
                <a:tc hMerge="1"/>
              </a:tr>
              <a:tr h="114300">
                <a:tc gridSpan="3">
                  <a:txBody>
                    <a:bodyPr/>
                    <a:lstStyle/>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WHAT, HOW, WHY structure</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Improve on timings to ensure an adequate amount is written</a:t>
                      </a:r>
                      <a:endParaRPr/>
                    </a:p>
                    <a:p>
                      <a:pPr indent="-171450" lvl="0" marL="171450" marR="0" rtl="0" algn="l">
                        <a:lnSpc>
                          <a:spcPct val="100000"/>
                        </a:lnSpc>
                        <a:spcBef>
                          <a:spcPts val="0"/>
                        </a:spcBef>
                        <a:spcAft>
                          <a:spcPts val="0"/>
                        </a:spcAft>
                        <a:buClr>
                          <a:srgbClr val="000000"/>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Focus on the lines indicated within the question</a:t>
                      </a:r>
                      <a:endParaRPr/>
                    </a:p>
                    <a:p>
                      <a:pPr indent="-171450" lvl="0" marL="171450" marR="0" rtl="0" algn="l">
                        <a:lnSpc>
                          <a:spcPct val="100000"/>
                        </a:lnSpc>
                        <a:spcBef>
                          <a:spcPts val="0"/>
                        </a:spcBef>
                        <a:spcAft>
                          <a:spcPts val="0"/>
                        </a:spcAft>
                        <a:buClr>
                          <a:srgbClr val="000000"/>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Structure your argument clearly – for and against / for and for/ against and against</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What: </a:t>
                      </a:r>
                      <a:endParaRPr sz="7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Respond to the focus of the question</a:t>
                      </a:r>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Clearly state your opinion on the question</a:t>
                      </a:r>
                      <a:endParaRPr sz="7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Embed a range of short, relevant quotes to back up your points</a:t>
                      </a:r>
                      <a:endParaRPr/>
                    </a:p>
                    <a:p>
                      <a:pPr indent="0" lvl="0" marL="0" marR="0" rtl="0" algn="l">
                        <a:lnSpc>
                          <a:spcPct val="100000"/>
                        </a:lnSpc>
                        <a:spcBef>
                          <a:spcPts val="0"/>
                        </a:spcBef>
                        <a:spcAft>
                          <a:spcPts val="0"/>
                        </a:spcAft>
                        <a:buClr>
                          <a:schemeClr val="dk1"/>
                        </a:buClr>
                        <a:buSzPts val="900"/>
                        <a:buFont typeface="Noto Sans Symbols"/>
                        <a:buNone/>
                      </a:pPr>
                      <a:r>
                        <a:rPr b="0" lang="en-GB" sz="700" u="none" cap="none" strike="noStrike">
                          <a:solidFill>
                            <a:schemeClr val="dk1"/>
                          </a:solidFill>
                          <a:latin typeface="Century Gothic"/>
                          <a:ea typeface="Century Gothic"/>
                          <a:cs typeface="Century Gothic"/>
                          <a:sym typeface="Century Gothic"/>
                        </a:rPr>
                        <a:t>How: </a:t>
                      </a:r>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Identify the writers’ methods (structure and/or language) with accuracy</a:t>
                      </a:r>
                      <a:endParaRPr b="0" sz="700" u="none" cap="none" strike="noStrike">
                        <a:solidFill>
                          <a:schemeClr val="dk1"/>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Explore connotations to boost your marks – use modal verbs and SIC</a:t>
                      </a:r>
                      <a:endParaRPr sz="700" u="none" cap="none" strike="noStrike">
                        <a:solidFill>
                          <a:schemeClr val="dk1"/>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Explore what the quotation suggests in relation to the question</a:t>
                      </a:r>
                      <a:endParaRPr sz="7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Evaluate how the reader is made to feel and why</a:t>
                      </a:r>
                      <a:endParaRPr sz="700" u="none" cap="none" strike="noStrike"/>
                    </a:p>
                    <a:p>
                      <a:pPr indent="0" lvl="0" marL="0" marR="0" rtl="0" algn="l">
                        <a:lnSpc>
                          <a:spcPct val="100000"/>
                        </a:lnSpc>
                        <a:spcBef>
                          <a:spcPts val="0"/>
                        </a:spcBef>
                        <a:spcAft>
                          <a:spcPts val="0"/>
                        </a:spcAft>
                        <a:buClr>
                          <a:schemeClr val="dk1"/>
                        </a:buClr>
                        <a:buSzPts val="900"/>
                        <a:buFont typeface="Noto Sans Symbols"/>
                        <a:buNone/>
                      </a:pPr>
                      <a:r>
                        <a:rPr b="0" lang="en-GB" sz="700" u="none" cap="none" strike="noStrike">
                          <a:solidFill>
                            <a:schemeClr val="dk1"/>
                          </a:solidFill>
                          <a:latin typeface="Century Gothic"/>
                          <a:ea typeface="Century Gothic"/>
                          <a:cs typeface="Century Gothic"/>
                          <a:sym typeface="Century Gothic"/>
                        </a:rPr>
                        <a:t>Why: </a:t>
                      </a:r>
                      <a:endParaRPr sz="7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Explore the writers’ intentions</a:t>
                      </a:r>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700" u="none" cap="none" strike="noStrike">
                          <a:solidFill>
                            <a:schemeClr val="dk1"/>
                          </a:solidFill>
                          <a:latin typeface="Century Gothic"/>
                          <a:ea typeface="Century Gothic"/>
                          <a:cs typeface="Century Gothic"/>
                          <a:sym typeface="Century Gothic"/>
                        </a:rPr>
                        <a:t>Make links back to the statement/question</a:t>
                      </a:r>
                      <a:endParaRPr sz="7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graphicFrame>
        <p:nvGraphicFramePr>
          <p:cNvPr id="357" name="Google Shape;357;p37"/>
          <p:cNvGraphicFramePr/>
          <p:nvPr/>
        </p:nvGraphicFramePr>
        <p:xfrm>
          <a:off x="11416209" y="0"/>
          <a:ext cx="3000000" cy="3000000"/>
        </p:xfrm>
        <a:graphic>
          <a:graphicData uri="http://schemas.openxmlformats.org/drawingml/2006/table">
            <a:tbl>
              <a:tblPr>
                <a:noFill/>
                <a:tableStyleId>{93D1A190-61E8-49D4-BEF8-0F73E6F7199E}</a:tableStyleId>
              </a:tblPr>
              <a:tblGrid>
                <a:gridCol w="368200"/>
                <a:gridCol w="368200"/>
              </a:tblGrid>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10</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9</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8</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7</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6</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Uc</a:t>
                      </a:r>
                      <a:endParaRPr b="0" i="0" sz="900" u="none" cap="none" strike="noStrike">
                        <a:solidFill>
                          <a:schemeClr val="dk1"/>
                        </a:solidFill>
                        <a:latin typeface="Calibri"/>
                        <a:ea typeface="Calibri"/>
                        <a:cs typeface="Calibri"/>
                        <a:sym typeface="Calibri"/>
                      </a:endParaRPr>
                    </a:p>
                  </a:txBody>
                  <a:tcPr marT="15250" marB="15250" marR="22850" marL="22850" anchor="b"/>
                </a:tc>
              </a:tr>
            </a:tbl>
          </a:graphicData>
        </a:graphic>
      </p:graphicFrame>
      <p:graphicFrame>
        <p:nvGraphicFramePr>
          <p:cNvPr id="358" name="Google Shape;358;p37"/>
          <p:cNvGraphicFramePr/>
          <p:nvPr/>
        </p:nvGraphicFramePr>
        <p:xfrm>
          <a:off x="5394959" y="135080"/>
          <a:ext cx="3000000" cy="3000000"/>
        </p:xfrm>
        <a:graphic>
          <a:graphicData uri="http://schemas.openxmlformats.org/drawingml/2006/table">
            <a:tbl>
              <a:tblPr>
                <a:noFill/>
                <a:tableStyleId>{93D1A190-61E8-49D4-BEF8-0F73E6F7199E}</a:tableStyleId>
              </a:tblPr>
              <a:tblGrid>
                <a:gridCol w="3101350"/>
              </a:tblGrid>
              <a:tr h="176050">
                <a:tc>
                  <a:txBody>
                    <a:bodyPr/>
                    <a:lstStyle/>
                    <a:p>
                      <a:pPr indent="0" lvl="0" marL="0" marR="0" rtl="0" algn="ctr">
                        <a:lnSpc>
                          <a:spcPct val="100000"/>
                        </a:lnSpc>
                        <a:spcBef>
                          <a:spcPts val="0"/>
                        </a:spcBef>
                        <a:spcAft>
                          <a:spcPts val="0"/>
                        </a:spcAft>
                        <a:buClr>
                          <a:srgbClr val="000000"/>
                        </a:buClr>
                        <a:buSzPts val="1100"/>
                        <a:buFont typeface="Arial"/>
                        <a:buNone/>
                      </a:pPr>
                      <a:r>
                        <a:rPr b="1" lang="en-GB" sz="1050" u="none" cap="none" strike="noStrike">
                          <a:latin typeface="Century Gothic"/>
                          <a:ea typeface="Century Gothic"/>
                          <a:cs typeface="Century Gothic"/>
                          <a:sym typeface="Century Gothic"/>
                        </a:rPr>
                        <a:t>Paper One: Question One</a:t>
                      </a:r>
                      <a:endParaRPr sz="1050" u="none" cap="none" strike="noStrike"/>
                    </a:p>
                  </a:txBody>
                  <a:tcPr marT="45725" marB="45725" marR="91450" marL="91450">
                    <a:solidFill>
                      <a:srgbClr val="F4B081"/>
                    </a:solidFill>
                  </a:tcPr>
                </a:tc>
              </a:tr>
              <a:tr h="214025">
                <a:tc>
                  <a:txBody>
                    <a:bodyPr/>
                    <a:lstStyle/>
                    <a:p>
                      <a:pPr indent="0" lvl="0" marL="0" marR="0" rtl="0" algn="ctr">
                        <a:lnSpc>
                          <a:spcPct val="100000"/>
                        </a:lnSpc>
                        <a:spcBef>
                          <a:spcPts val="0"/>
                        </a:spcBef>
                        <a:spcAft>
                          <a:spcPts val="0"/>
                        </a:spcAft>
                        <a:buClr>
                          <a:srgbClr val="000000"/>
                        </a:buClr>
                        <a:buSzPts val="1200"/>
                        <a:buFont typeface="Arial"/>
                        <a:buNone/>
                      </a:pPr>
                      <a:r>
                        <a:rPr b="1" lang="en-GB" sz="1050" u="none" cap="none" strike="noStrike"/>
                        <a:t>/4</a:t>
                      </a:r>
                      <a:endParaRPr sz="1050" u="none" cap="none" strike="noStrike"/>
                    </a:p>
                  </a:txBody>
                  <a:tcPr marT="45725" marB="45725" marR="91450" marL="91450"/>
                </a:tc>
              </a:tr>
            </a:tbl>
          </a:graphicData>
        </a:graphic>
      </p:graphicFrame>
      <p:sp>
        <p:nvSpPr>
          <p:cNvPr id="359" name="Google Shape;359;p37"/>
          <p:cNvSpPr txBox="1"/>
          <p:nvPr/>
        </p:nvSpPr>
        <p:spPr>
          <a:xfrm>
            <a:off x="8403337" y="1972"/>
            <a:ext cx="2907792" cy="73862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400" u="sng" cap="none" strike="noStrike">
                <a:solidFill>
                  <a:schemeClr val="dk1"/>
                </a:solidFill>
                <a:latin typeface="Arial"/>
                <a:ea typeface="Arial"/>
                <a:cs typeface="Arial"/>
                <a:sym typeface="Arial"/>
              </a:rPr>
              <a:t>English Language</a:t>
            </a:r>
            <a:endParaRPr b="0" i="0" sz="105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GB" sz="1400" u="sng" cap="none" strike="noStrike">
                <a:solidFill>
                  <a:schemeClr val="dk1"/>
                </a:solidFill>
                <a:latin typeface="Arial"/>
                <a:ea typeface="Arial"/>
                <a:cs typeface="Arial"/>
                <a:sym typeface="Arial"/>
              </a:rPr>
              <a:t>Paper One Section A Feedback Sheet</a:t>
            </a:r>
            <a:endParaRPr b="0" i="0" sz="1050" u="sng" cap="none" strike="noStrike">
              <a:solidFill>
                <a:srgbClr val="000000"/>
              </a:solidFill>
              <a:latin typeface="Arial"/>
              <a:ea typeface="Arial"/>
              <a:cs typeface="Arial"/>
              <a:sym typeface="Arial"/>
            </a:endParaRPr>
          </a:p>
        </p:txBody>
      </p:sp>
      <p:sp>
        <p:nvSpPr>
          <p:cNvPr id="360" name="Google Shape;360;p37"/>
          <p:cNvSpPr txBox="1"/>
          <p:nvPr/>
        </p:nvSpPr>
        <p:spPr>
          <a:xfrm>
            <a:off x="8508417" y="863102"/>
            <a:ext cx="2907792" cy="41857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400" u="sng" cap="none" strike="noStrike">
                <a:solidFill>
                  <a:schemeClr val="dk1"/>
                </a:solidFill>
                <a:latin typeface="Century Gothic"/>
                <a:ea typeface="Century Gothic"/>
                <a:cs typeface="Century Gothic"/>
                <a:sym typeface="Century Gothic"/>
              </a:rPr>
              <a:t>Student reflection: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400" u="none" cap="none" strike="noStrike">
                <a:solidFill>
                  <a:schemeClr val="dk1"/>
                </a:solidFill>
                <a:latin typeface="Century Gothic"/>
                <a:ea typeface="Century Gothic"/>
                <a:cs typeface="Century Gothic"/>
                <a:sym typeface="Century Gothic"/>
              </a:rPr>
              <a:t>1. One thing I am proud of this half term is…</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400" u="none" cap="none" strike="noStrike">
                <a:solidFill>
                  <a:schemeClr val="dk1"/>
                </a:solidFill>
                <a:latin typeface="Century Gothic"/>
                <a:ea typeface="Century Gothic"/>
                <a:cs typeface="Century Gothic"/>
                <a:sym typeface="Century Gothic"/>
              </a:rPr>
              <a:t>2. One thing I would like to work on more is…</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4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Arial"/>
              <a:ea typeface="Arial"/>
              <a:cs typeface="Arial"/>
              <a:sym typeface="Arial"/>
            </a:endParaRPr>
          </a:p>
        </p:txBody>
      </p:sp>
      <p:pic>
        <p:nvPicPr>
          <p:cNvPr descr="Picture 6" id="361" name="Google Shape;361;p37"/>
          <p:cNvPicPr preferRelativeResize="0"/>
          <p:nvPr/>
        </p:nvPicPr>
        <p:blipFill rotWithShape="1">
          <a:blip r:embed="rId3">
            <a:alphaModFix/>
          </a:blip>
          <a:srcRect b="0" l="0" r="0" t="0"/>
          <a:stretch/>
        </p:blipFill>
        <p:spPr>
          <a:xfrm>
            <a:off x="8508417" y="5481078"/>
            <a:ext cx="1313763" cy="132188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graphicFrame>
        <p:nvGraphicFramePr>
          <p:cNvPr id="367" name="Google Shape;367;p38"/>
          <p:cNvGraphicFramePr/>
          <p:nvPr/>
        </p:nvGraphicFramePr>
        <p:xfrm>
          <a:off x="95252" y="66675"/>
          <a:ext cx="3000000" cy="3000000"/>
        </p:xfrm>
        <a:graphic>
          <a:graphicData uri="http://schemas.openxmlformats.org/drawingml/2006/table">
            <a:tbl>
              <a:tblPr>
                <a:noFill/>
                <a:tableStyleId>{93D1A190-61E8-49D4-BEF8-0F73E6F7199E}</a:tableStyleId>
              </a:tblPr>
              <a:tblGrid>
                <a:gridCol w="793075"/>
                <a:gridCol w="3578900"/>
              </a:tblGrid>
              <a:tr h="24447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1000" u="sng" cap="none" strike="noStrike">
                          <a:latin typeface="Century Gothic"/>
                          <a:ea typeface="Century Gothic"/>
                          <a:cs typeface="Century Gothic"/>
                          <a:sym typeface="Century Gothic"/>
                        </a:rPr>
                        <a:t>AO5: WWW</a:t>
                      </a:r>
                      <a:endParaRPr sz="1200" u="none" cap="none" strike="noStrike">
                        <a:latin typeface="Century Gothic"/>
                        <a:ea typeface="Century Gothic"/>
                        <a:cs typeface="Century Gothic"/>
                        <a:sym typeface="Century Gothic"/>
                      </a:endParaRPr>
                    </a:p>
                  </a:txBody>
                  <a:tcPr marT="0" marB="0" marR="41500" marL="41500">
                    <a:solidFill>
                      <a:srgbClr val="99FF99"/>
                    </a:solidFill>
                  </a:tcPr>
                </a:tc>
                <a:tc hMerge="1"/>
              </a:tr>
              <a:tr h="244475">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Level</a:t>
                      </a:r>
                      <a:endParaRPr sz="8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Skills Descriptors</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t/>
                      </a:r>
                      <a:endParaRPr sz="800" u="none" cap="none" strike="noStrike">
                        <a:latin typeface="Century Gothic"/>
                        <a:ea typeface="Century Gothic"/>
                        <a:cs typeface="Century Gothic"/>
                        <a:sym typeface="Century Gothic"/>
                      </a:endParaRPr>
                    </a:p>
                  </a:txBody>
                  <a:tcPr marT="0" marB="0" marR="41500" marL="41500">
                    <a:solidFill>
                      <a:srgbClr val="F2F2F2"/>
                    </a:solidFill>
                  </a:tcPr>
                </a:tc>
              </a:tr>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solidFill>
                            <a:schemeClr val="dk1"/>
                          </a:solidFill>
                          <a:latin typeface="Century Gothic"/>
                          <a:ea typeface="Century Gothic"/>
                          <a:cs typeface="Century Gothic"/>
                          <a:sym typeface="Century Gothic"/>
                        </a:rPr>
                        <a:t>Level 4</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Convincing, compelling  communication</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22-24</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19-21</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convincing and compelling</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are assuredly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Extensive and ambitious  vocabulary with sustained crafting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Varied and inventive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is compelling incorporating a range of convincing and complex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Fluently linked paragraphs with seamlessly linked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convincing </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are convincingly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Extensive vocabulary with conscious crafting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Varied and effective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is highly engaging with a range of complex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Consistently coherent use of paragraphs with linked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solidFill>
                            <a:schemeClr val="dk1"/>
                          </a:solidFill>
                          <a:latin typeface="Century Gothic"/>
                          <a:ea typeface="Century Gothic"/>
                          <a:cs typeface="Century Gothic"/>
                          <a:sym typeface="Century Gothic"/>
                        </a:rPr>
                        <a:t>Level 3</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Clear, consistent communication</a:t>
                      </a:r>
                      <a:endParaRPr sz="7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16-18</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13-15</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consistently clear </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are clearly and consistently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Increasingly sophisticated vocabulary, chosen for effect with a range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Effective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is engaging using a range of clear, connected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Coherent paragraphs with integrated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generally clear</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and generally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Vocabulary clearly chosen for effect and appropriate use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Usually effective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engaging with a range of connected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Usually coherent use of paragraphs with a range of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368" name="Google Shape;368;p38"/>
          <p:cNvSpPr txBox="1"/>
          <p:nvPr/>
        </p:nvSpPr>
        <p:spPr>
          <a:xfrm>
            <a:off x="8573104" y="366989"/>
            <a:ext cx="2897036"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SECTION B Feedback Sheet</a:t>
            </a:r>
            <a:endParaRPr b="0" i="0" sz="1400" u="none" cap="none" strike="noStrike">
              <a:solidFill>
                <a:srgbClr val="000000"/>
              </a:solidFill>
              <a:latin typeface="Arial"/>
              <a:ea typeface="Arial"/>
              <a:cs typeface="Arial"/>
              <a:sym typeface="Arial"/>
            </a:endParaRPr>
          </a:p>
        </p:txBody>
      </p:sp>
      <p:sp>
        <p:nvSpPr>
          <p:cNvPr id="369" name="Google Shape;369;p38"/>
          <p:cNvSpPr txBox="1"/>
          <p:nvPr/>
        </p:nvSpPr>
        <p:spPr>
          <a:xfrm>
            <a:off x="8627034" y="20787"/>
            <a:ext cx="2800109"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Calibri"/>
                <a:ea typeface="Calibri"/>
                <a:cs typeface="Calibri"/>
                <a:sym typeface="Calibri"/>
              </a:rPr>
              <a:t>English Language Paper 1 </a:t>
            </a:r>
            <a:endParaRPr b="0" i="0" sz="1400" u="sng" cap="none" strike="noStrike">
              <a:solidFill>
                <a:srgbClr val="000000"/>
              </a:solidFill>
              <a:latin typeface="Arial"/>
              <a:ea typeface="Arial"/>
              <a:cs typeface="Arial"/>
              <a:sym typeface="Arial"/>
            </a:endParaRPr>
          </a:p>
        </p:txBody>
      </p:sp>
      <p:graphicFrame>
        <p:nvGraphicFramePr>
          <p:cNvPr id="370" name="Google Shape;370;p38"/>
          <p:cNvGraphicFramePr/>
          <p:nvPr/>
        </p:nvGraphicFramePr>
        <p:xfrm>
          <a:off x="92499" y="3686999"/>
          <a:ext cx="3000000" cy="3000000"/>
        </p:xfrm>
        <a:graphic>
          <a:graphicData uri="http://schemas.openxmlformats.org/drawingml/2006/table">
            <a:tbl>
              <a:tblPr>
                <a:noFill/>
                <a:tableStyleId>{93D1A190-61E8-49D4-BEF8-0F73E6F7199E}</a:tableStyleId>
              </a:tblPr>
              <a:tblGrid>
                <a:gridCol w="784925"/>
                <a:gridCol w="3587050"/>
              </a:tblGrid>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solidFill>
                            <a:schemeClr val="dk1"/>
                          </a:solidFill>
                          <a:latin typeface="Century Gothic"/>
                          <a:ea typeface="Century Gothic"/>
                          <a:cs typeface="Century Gothic"/>
                          <a:sym typeface="Century Gothic"/>
                        </a:rPr>
                        <a:t>Level 2</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Some successful communication </a:t>
                      </a:r>
                      <a:endParaRPr sz="7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10-12</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7-9</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solidFill>
                          <a:schemeClr val="dk1"/>
                        </a:solidFill>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with some sustained success </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sustained attempt to match tone, style and register are clearly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Conscious use of vocabulary, with some use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Increasing variety of linked and relevant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use of paragraphs and some use of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Communicates with some success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Attempts to match tone, style and register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Begins to vary vocabulary with some use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Attempts to use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linked and relevant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Attempts to write in paragraphs, use of discourse markers not always appropriate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graphicFrame>
        <p:nvGraphicFramePr>
          <p:cNvPr id="371" name="Google Shape;371;p38"/>
          <p:cNvGraphicFramePr/>
          <p:nvPr/>
        </p:nvGraphicFramePr>
        <p:xfrm>
          <a:off x="4533518" y="54003"/>
          <a:ext cx="3000000" cy="3000000"/>
        </p:xfrm>
        <a:graphic>
          <a:graphicData uri="http://schemas.openxmlformats.org/drawingml/2006/table">
            <a:tbl>
              <a:tblPr>
                <a:noFill/>
                <a:tableStyleId>{93D1A190-61E8-49D4-BEF8-0F73E6F7199E}</a:tableStyleId>
              </a:tblPr>
              <a:tblGrid>
                <a:gridCol w="705725"/>
                <a:gridCol w="3238000"/>
              </a:tblGrid>
              <a:tr h="156975">
                <a:tc gridSpan="2">
                  <a:txBody>
                    <a:bodyPr/>
                    <a:lstStyle/>
                    <a:p>
                      <a:pPr indent="0" lvl="0" marL="0" marR="0" rtl="0" algn="ctr">
                        <a:lnSpc>
                          <a:spcPct val="107000"/>
                        </a:lnSpc>
                        <a:spcBef>
                          <a:spcPts val="0"/>
                        </a:spcBef>
                        <a:spcAft>
                          <a:spcPts val="0"/>
                        </a:spcAft>
                        <a:buClr>
                          <a:srgbClr val="000000"/>
                        </a:buClr>
                        <a:buSzPts val="1050"/>
                        <a:buFont typeface="Noto Sans Symbols"/>
                        <a:buNone/>
                      </a:pPr>
                      <a:r>
                        <a:rPr b="1" lang="en-GB" sz="1000" u="none" cap="none" strike="noStrike">
                          <a:solidFill>
                            <a:srgbClr val="000000"/>
                          </a:solidFill>
                          <a:latin typeface="Century Gothic"/>
                          <a:ea typeface="Century Gothic"/>
                          <a:cs typeface="Century Gothic"/>
                          <a:sym typeface="Century Gothic"/>
                        </a:rPr>
                        <a:t>AO6: WWW</a:t>
                      </a:r>
                      <a:endParaRPr sz="12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AD5B"/>
                    </a:solidFill>
                  </a:tcPr>
                </a:tc>
                <a:tc hMerge="1"/>
              </a:tr>
              <a:tr h="870625">
                <a:tc>
                  <a:txBody>
                    <a:bodyPr/>
                    <a:lstStyle/>
                    <a:p>
                      <a:pPr indent="0" lvl="0" marL="0" marR="0" rtl="0" algn="l">
                        <a:lnSpc>
                          <a:spcPct val="107000"/>
                        </a:lnSpc>
                        <a:spcBef>
                          <a:spcPts val="0"/>
                        </a:spcBef>
                        <a:spcAft>
                          <a:spcPts val="0"/>
                        </a:spcAft>
                        <a:buClr>
                          <a:srgbClr val="000000"/>
                        </a:buClr>
                        <a:buSzPts val="1050"/>
                        <a:buFont typeface="Arial"/>
                        <a:buNone/>
                      </a:pPr>
                      <a:r>
                        <a:rPr lang="en-GB" sz="1000" u="none" cap="none" strike="noStrike">
                          <a:solidFill>
                            <a:schemeClr val="dk1"/>
                          </a:solidFill>
                          <a:latin typeface="Century Gothic"/>
                          <a:ea typeface="Century Gothic"/>
                          <a:cs typeface="Century Gothic"/>
                          <a:sym typeface="Century Gothic"/>
                        </a:rPr>
                        <a:t>Level 4 </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13-16 marks</a:t>
                      </a:r>
                      <a:endParaRPr sz="12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Sentence demarcation is consistently secure and consistently accurate</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Wide range of punctuation is used with a high level of accuracy</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Uses a full range of appropriate sentence forms for effect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Uses Standard English consistently and appropriately with secure control of complex grammatical structures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High level of accuracy in spelling, including ambitious vocabulary</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Extensive and ambitious use of vocabulary</a:t>
                      </a:r>
                      <a:endParaRPr sz="12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45475">
                <a:tc>
                  <a:txBody>
                    <a:bodyPr/>
                    <a:lstStyle/>
                    <a:p>
                      <a:pPr indent="0" lvl="0" marL="0" marR="0" rtl="0" algn="l">
                        <a:lnSpc>
                          <a:spcPct val="107000"/>
                        </a:lnSpc>
                        <a:spcBef>
                          <a:spcPts val="0"/>
                        </a:spcBef>
                        <a:spcAft>
                          <a:spcPts val="0"/>
                        </a:spcAft>
                        <a:buClr>
                          <a:srgbClr val="000000"/>
                        </a:buClr>
                        <a:buSzPts val="1100"/>
                        <a:buFont typeface="Arial"/>
                        <a:buNone/>
                      </a:pPr>
                      <a:r>
                        <a:rPr lang="en-GB" sz="1050" u="none" cap="none" strike="noStrike">
                          <a:solidFill>
                            <a:srgbClr val="000000"/>
                          </a:solidFill>
                          <a:latin typeface="Century Gothic"/>
                          <a:ea typeface="Century Gothic"/>
                          <a:cs typeface="Century Gothic"/>
                          <a:sym typeface="Century Gothic"/>
                        </a:rPr>
                        <a:t>Level 3 </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9-12 marks</a:t>
                      </a:r>
                      <a:endParaRPr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Sentence demarcation is mostly secure and mostly accurate</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Range of punctuation is used, mostly with success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Uses a variety of sentence forms for effect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Mostly uses Standard English appropriately with mostly controlled grammatical structures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Generally accurate spelling, including complex and irregular words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Increasingly sophisticated use of vocabulary</a:t>
                      </a:r>
                      <a:endParaRPr b="0" sz="7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45475">
                <a:tc>
                  <a:txBody>
                    <a:bodyPr/>
                    <a:lstStyle/>
                    <a:p>
                      <a:pPr indent="0" lvl="0" marL="0" marR="0" rtl="0" algn="l">
                        <a:lnSpc>
                          <a:spcPct val="107000"/>
                        </a:lnSpc>
                        <a:spcBef>
                          <a:spcPts val="0"/>
                        </a:spcBef>
                        <a:spcAft>
                          <a:spcPts val="0"/>
                        </a:spcAft>
                        <a:buClr>
                          <a:srgbClr val="000000"/>
                        </a:buClr>
                        <a:buSzPts val="1100"/>
                        <a:buFont typeface="Arial"/>
                        <a:buNone/>
                      </a:pPr>
                      <a:r>
                        <a:rPr lang="en-GB" sz="1050" u="none" cap="none" strike="noStrike">
                          <a:solidFill>
                            <a:srgbClr val="000000"/>
                          </a:solidFill>
                          <a:latin typeface="Century Gothic"/>
                          <a:ea typeface="Century Gothic"/>
                          <a:cs typeface="Century Gothic"/>
                          <a:sym typeface="Century Gothic"/>
                        </a:rPr>
                        <a:t>Level 2 </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5-8 marks</a:t>
                      </a:r>
                      <a:endParaRPr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Sentence demarcation is mostly secure and sometimes accurate</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control of a range of punctuation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Attempts a variety of sentence forms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use of Standard English with some control of agreement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accurate spelling of more complex words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Varied use of vocabulary</a:t>
                      </a:r>
                      <a:endParaRPr b="0" sz="7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372" name="Google Shape;372;p38"/>
          <p:cNvSpPr/>
          <p:nvPr/>
        </p:nvSpPr>
        <p:spPr>
          <a:xfrm>
            <a:off x="6902491" y="3526217"/>
            <a:ext cx="1641434" cy="3277780"/>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AO6:</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Read through your work carefully to avoid simple errors</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Mark sentences properly- basic punctuation!</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Wide range of punctuation (8 types) ‘?!::-/…</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a range of purposefully selected sentence lengths to build pace, tension and detail</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Standard English and grammar</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Spell things correctly- check common words and homophones</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Sophisticated vocabulary- challenge yourself!</a:t>
            </a:r>
            <a:endParaRPr b="0" i="0" sz="900" u="none" cap="none" strike="noStrike">
              <a:solidFill>
                <a:srgbClr val="000000"/>
              </a:solidFill>
              <a:latin typeface="Century Gothic"/>
              <a:ea typeface="Century Gothic"/>
              <a:cs typeface="Century Gothic"/>
              <a:sym typeface="Century Gothic"/>
            </a:endParaRPr>
          </a:p>
        </p:txBody>
      </p:sp>
      <p:graphicFrame>
        <p:nvGraphicFramePr>
          <p:cNvPr id="373" name="Google Shape;373;p38"/>
          <p:cNvGraphicFramePr/>
          <p:nvPr/>
        </p:nvGraphicFramePr>
        <p:xfrm>
          <a:off x="9462182" y="702656"/>
          <a:ext cx="3000000" cy="3000000"/>
        </p:xfrm>
        <a:graphic>
          <a:graphicData uri="http://schemas.openxmlformats.org/drawingml/2006/table">
            <a:tbl>
              <a:tblPr>
                <a:noFill/>
                <a:tableStyleId>{93D1A190-61E8-49D4-BEF8-0F73E6F7199E}</a:tableStyleId>
              </a:tblPr>
              <a:tblGrid>
                <a:gridCol w="1241275"/>
              </a:tblGrid>
              <a:tr h="3144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AO5: /24</a:t>
                      </a:r>
                      <a:endParaRPr sz="1400" u="none" cap="none" strike="noStrike"/>
                    </a:p>
                  </a:txBody>
                  <a:tcPr marT="45725" marB="45725" marR="91450" marL="91450">
                    <a:solidFill>
                      <a:srgbClr val="D8D8D8"/>
                    </a:solidFill>
                  </a:tcPr>
                </a:tc>
              </a:tr>
              <a:tr h="314450">
                <a:tc>
                  <a:txBody>
                    <a:bodyPr/>
                    <a:lstStyle/>
                    <a:p>
                      <a:pPr indent="0" lvl="0" marL="0" marR="0" rtl="0" algn="ctr">
                        <a:lnSpc>
                          <a:spcPct val="100000"/>
                        </a:lnSpc>
                        <a:spcBef>
                          <a:spcPts val="0"/>
                        </a:spcBef>
                        <a:spcAft>
                          <a:spcPts val="0"/>
                        </a:spcAft>
                        <a:buClr>
                          <a:srgbClr val="000000"/>
                        </a:buClr>
                        <a:buSzPts val="1400"/>
                        <a:buFont typeface="Arial"/>
                        <a:buNone/>
                      </a:pPr>
                      <a:r>
                        <a:t/>
                      </a:r>
                      <a:endParaRPr b="1" sz="1400" u="none" cap="none" strike="noStrike"/>
                    </a:p>
                  </a:txBody>
                  <a:tcPr marT="45725" marB="45725" marR="91450" marL="91450"/>
                </a:tc>
              </a:tr>
              <a:tr h="3144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AO6: /16</a:t>
                      </a:r>
                      <a:endParaRPr b="1" sz="1400" u="none" cap="none" strike="noStrike"/>
                    </a:p>
                  </a:txBody>
                  <a:tcPr marT="45725" marB="45725" marR="91450" marL="91450">
                    <a:solidFill>
                      <a:srgbClr val="D8D8D8"/>
                    </a:solidFill>
                  </a:tcPr>
                </a:tc>
              </a:tr>
              <a:tr h="314450">
                <a:tc>
                  <a:txBody>
                    <a:bodyPr/>
                    <a:lstStyle/>
                    <a:p>
                      <a:pPr indent="0" lvl="0" marL="0" marR="0" rtl="0" algn="ctr">
                        <a:lnSpc>
                          <a:spcPct val="100000"/>
                        </a:lnSpc>
                        <a:spcBef>
                          <a:spcPts val="0"/>
                        </a:spcBef>
                        <a:spcAft>
                          <a:spcPts val="0"/>
                        </a:spcAft>
                        <a:buClr>
                          <a:srgbClr val="000000"/>
                        </a:buClr>
                        <a:buSzPts val="1400"/>
                        <a:buFont typeface="Arial"/>
                        <a:buNone/>
                      </a:pPr>
                      <a:r>
                        <a:t/>
                      </a:r>
                      <a:endParaRPr b="1" sz="1400" u="none" cap="none" strike="noStrike"/>
                    </a:p>
                  </a:txBody>
                  <a:tcPr marT="45725" marB="45725" marR="91450" marL="91450"/>
                </a:tc>
              </a:tr>
            </a:tbl>
          </a:graphicData>
        </a:graphic>
      </p:graphicFrame>
      <p:cxnSp>
        <p:nvCxnSpPr>
          <p:cNvPr id="374" name="Google Shape;374;p38"/>
          <p:cNvCxnSpPr/>
          <p:nvPr/>
        </p:nvCxnSpPr>
        <p:spPr>
          <a:xfrm>
            <a:off x="92499" y="4348772"/>
            <a:ext cx="4371973" cy="0"/>
          </a:xfrm>
          <a:prstGeom prst="straightConnector1">
            <a:avLst/>
          </a:prstGeom>
          <a:noFill/>
          <a:ln cap="flat" cmpd="sng" w="19050">
            <a:solidFill>
              <a:schemeClr val="dk1"/>
            </a:solidFill>
            <a:prstDash val="solid"/>
            <a:miter lim="8000"/>
            <a:headEnd len="sm" w="sm" type="none"/>
            <a:tailEnd len="sm" w="sm" type="none"/>
          </a:ln>
        </p:spPr>
      </p:cxnSp>
      <p:cxnSp>
        <p:nvCxnSpPr>
          <p:cNvPr id="375" name="Google Shape;375;p38"/>
          <p:cNvCxnSpPr/>
          <p:nvPr/>
        </p:nvCxnSpPr>
        <p:spPr>
          <a:xfrm>
            <a:off x="95250" y="2907802"/>
            <a:ext cx="4371975" cy="0"/>
          </a:xfrm>
          <a:prstGeom prst="straightConnector1">
            <a:avLst/>
          </a:prstGeom>
          <a:noFill/>
          <a:ln cap="flat" cmpd="sng" w="19050">
            <a:solidFill>
              <a:schemeClr val="dk1"/>
            </a:solidFill>
            <a:prstDash val="solid"/>
            <a:miter lim="8000"/>
            <a:headEnd len="sm" w="sm" type="none"/>
            <a:tailEnd len="sm" w="sm" type="none"/>
          </a:ln>
        </p:spPr>
      </p:cxnSp>
      <p:cxnSp>
        <p:nvCxnSpPr>
          <p:cNvPr id="376" name="Google Shape;376;p38"/>
          <p:cNvCxnSpPr/>
          <p:nvPr/>
        </p:nvCxnSpPr>
        <p:spPr>
          <a:xfrm>
            <a:off x="95250" y="1452602"/>
            <a:ext cx="4371975" cy="9190"/>
          </a:xfrm>
          <a:prstGeom prst="straightConnector1">
            <a:avLst/>
          </a:prstGeom>
          <a:noFill/>
          <a:ln cap="flat" cmpd="sng" w="19050">
            <a:solidFill>
              <a:schemeClr val="dk1"/>
            </a:solidFill>
            <a:prstDash val="solid"/>
            <a:miter lim="8000"/>
            <a:headEnd len="sm" w="sm" type="none"/>
            <a:tailEnd len="sm" w="sm" type="none"/>
          </a:ln>
        </p:spPr>
      </p:cxnSp>
      <p:graphicFrame>
        <p:nvGraphicFramePr>
          <p:cNvPr id="377" name="Google Shape;377;p38"/>
          <p:cNvGraphicFramePr/>
          <p:nvPr/>
        </p:nvGraphicFramePr>
        <p:xfrm>
          <a:off x="94481" y="5142573"/>
          <a:ext cx="3000000" cy="3000000"/>
        </p:xfrm>
        <a:graphic>
          <a:graphicData uri="http://schemas.openxmlformats.org/drawingml/2006/table">
            <a:tbl>
              <a:tblPr>
                <a:noFill/>
                <a:tableStyleId>{93D1A190-61E8-49D4-BEF8-0F73E6F7199E}</a:tableStyleId>
              </a:tblPr>
              <a:tblGrid>
                <a:gridCol w="784575"/>
                <a:gridCol w="3585425"/>
              </a:tblGrid>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latin typeface="Century Gothic"/>
                          <a:ea typeface="Century Gothic"/>
                          <a:cs typeface="Century Gothic"/>
                          <a:sym typeface="Century Gothic"/>
                        </a:rPr>
                        <a:t>Level 1 </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latin typeface="Century Gothic"/>
                          <a:ea typeface="Century Gothic"/>
                          <a:cs typeface="Century Gothic"/>
                          <a:sym typeface="Century Gothic"/>
                        </a:rPr>
                        <a:t>Some successful communication</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4-6</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1-3</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Communicates simply</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Simple awareness of matching  tone, style and register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Simple vocabulary and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Evidence of simple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One of two relevant ideas, simply linked</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Random paragraph structure</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Limited communication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Occasional matching of tone, style and register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Simple vocabulary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Limited of no evidence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One or two unlinked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No paragraphs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cxnSp>
        <p:nvCxnSpPr>
          <p:cNvPr id="378" name="Google Shape;378;p38"/>
          <p:cNvCxnSpPr/>
          <p:nvPr/>
        </p:nvCxnSpPr>
        <p:spPr>
          <a:xfrm>
            <a:off x="102037" y="5809959"/>
            <a:ext cx="4362300" cy="0"/>
          </a:xfrm>
          <a:prstGeom prst="straightConnector1">
            <a:avLst/>
          </a:prstGeom>
          <a:noFill/>
          <a:ln cap="flat" cmpd="sng" w="19050">
            <a:solidFill>
              <a:schemeClr val="dk1"/>
            </a:solidFill>
            <a:prstDash val="solid"/>
            <a:miter lim="8000"/>
            <a:headEnd len="sm" w="sm" type="none"/>
            <a:tailEnd len="sm" w="sm" type="none"/>
          </a:ln>
        </p:spPr>
      </p:cxnSp>
      <p:graphicFrame>
        <p:nvGraphicFramePr>
          <p:cNvPr id="379" name="Google Shape;379;p38"/>
          <p:cNvGraphicFramePr/>
          <p:nvPr/>
        </p:nvGraphicFramePr>
        <p:xfrm>
          <a:off x="4543615" y="2657099"/>
          <a:ext cx="3000000" cy="3000000"/>
        </p:xfrm>
        <a:graphic>
          <a:graphicData uri="http://schemas.openxmlformats.org/drawingml/2006/table">
            <a:tbl>
              <a:tblPr>
                <a:noFill/>
                <a:tableStyleId>{93D1A190-61E8-49D4-BEF8-0F73E6F7199E}</a:tableStyleId>
              </a:tblPr>
              <a:tblGrid>
                <a:gridCol w="703925"/>
                <a:gridCol w="3229700"/>
              </a:tblGrid>
              <a:tr h="693050">
                <a:tc>
                  <a:txBody>
                    <a:bodyPr/>
                    <a:lstStyle/>
                    <a:p>
                      <a:pPr indent="0" lvl="0" marL="0" marR="0" rtl="0" algn="l">
                        <a:lnSpc>
                          <a:spcPct val="107000"/>
                        </a:lnSpc>
                        <a:spcBef>
                          <a:spcPts val="0"/>
                        </a:spcBef>
                        <a:spcAft>
                          <a:spcPts val="0"/>
                        </a:spcAft>
                        <a:buClr>
                          <a:srgbClr val="000000"/>
                        </a:buClr>
                        <a:buSzPts val="1100"/>
                        <a:buFont typeface="Arial"/>
                        <a:buNone/>
                      </a:pPr>
                      <a:r>
                        <a:rPr lang="en-GB" sz="1050" u="none" cap="none" strike="noStrike">
                          <a:solidFill>
                            <a:srgbClr val="000000"/>
                          </a:solidFill>
                          <a:latin typeface="Century Gothic"/>
                          <a:ea typeface="Century Gothic"/>
                          <a:cs typeface="Century Gothic"/>
                          <a:sym typeface="Century Gothic"/>
                        </a:rPr>
                        <a:t>Level 1</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1-4 marks</a:t>
                      </a:r>
                      <a:endParaRPr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Occasional use of sentence demarcation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evidence of conscious punctuation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Simple range of sentence forms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Occasional use of Standard English with limited control of agreement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Accurate basic spelling</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Simple use of vocabulary</a:t>
                      </a:r>
                      <a:endParaRPr b="0" sz="7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380" name="Google Shape;380;p38"/>
          <p:cNvGraphicFramePr/>
          <p:nvPr/>
        </p:nvGraphicFramePr>
        <p:xfrm>
          <a:off x="11416209" y="0"/>
          <a:ext cx="3000000" cy="3000000"/>
        </p:xfrm>
        <a:graphic>
          <a:graphicData uri="http://schemas.openxmlformats.org/drawingml/2006/table">
            <a:tbl>
              <a:tblPr>
                <a:noFill/>
                <a:tableStyleId>{93D1A190-61E8-49D4-BEF8-0F73E6F7199E}</a:tableStyleId>
              </a:tblPr>
              <a:tblGrid>
                <a:gridCol w="368200"/>
                <a:gridCol w="368200"/>
              </a:tblGrid>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10</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9</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8</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7</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6</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Uc</a:t>
                      </a:r>
                      <a:endParaRPr b="0" i="0" sz="900" u="none" cap="none" strike="noStrike">
                        <a:solidFill>
                          <a:schemeClr val="dk1"/>
                        </a:solidFill>
                        <a:latin typeface="Calibri"/>
                        <a:ea typeface="Calibri"/>
                        <a:cs typeface="Calibri"/>
                        <a:sym typeface="Calibri"/>
                      </a:endParaRPr>
                    </a:p>
                  </a:txBody>
                  <a:tcPr marT="15250" marB="15250" marR="22850" marL="22850" anchor="b"/>
                </a:tc>
              </a:tr>
            </a:tbl>
          </a:graphicData>
        </a:graphic>
      </p:graphicFrame>
      <p:sp>
        <p:nvSpPr>
          <p:cNvPr id="381" name="Google Shape;381;p38"/>
          <p:cNvSpPr txBox="1"/>
          <p:nvPr/>
        </p:nvSpPr>
        <p:spPr>
          <a:xfrm>
            <a:off x="8582983" y="1988323"/>
            <a:ext cx="2660815" cy="347783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Arial"/>
              <a:ea typeface="Arial"/>
              <a:cs typeface="Arial"/>
              <a:sym typeface="Arial"/>
            </a:endParaRPr>
          </a:p>
        </p:txBody>
      </p:sp>
      <p:pic>
        <p:nvPicPr>
          <p:cNvPr descr="Picture 6" id="382" name="Google Shape;382;p38"/>
          <p:cNvPicPr preferRelativeResize="0"/>
          <p:nvPr/>
        </p:nvPicPr>
        <p:blipFill rotWithShape="1">
          <a:blip r:embed="rId3">
            <a:alphaModFix/>
          </a:blip>
          <a:srcRect b="0" l="0" r="0" t="0"/>
          <a:stretch/>
        </p:blipFill>
        <p:spPr>
          <a:xfrm>
            <a:off x="10078806" y="5600200"/>
            <a:ext cx="1249302" cy="1257800"/>
          </a:xfrm>
          <a:prstGeom prst="rect">
            <a:avLst/>
          </a:prstGeom>
          <a:noFill/>
          <a:ln>
            <a:noFill/>
          </a:ln>
        </p:spPr>
      </p:pic>
      <p:sp>
        <p:nvSpPr>
          <p:cNvPr id="383" name="Google Shape;383;p38"/>
          <p:cNvSpPr txBox="1"/>
          <p:nvPr/>
        </p:nvSpPr>
        <p:spPr>
          <a:xfrm>
            <a:off x="4530766" y="3536858"/>
            <a:ext cx="2308184" cy="3277780"/>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AO5:</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Written a relevant response to the question</a:t>
            </a:r>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Consider how you could make your plot more exciting and engaging</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Develop the precision and sophistication of your vocabulary</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1" i="0" lang="en-GB" sz="900" u="none" cap="none" strike="noStrike">
                <a:solidFill>
                  <a:schemeClr val="dk1"/>
                </a:solidFill>
                <a:latin typeface="Century Gothic"/>
                <a:ea typeface="Century Gothic"/>
                <a:cs typeface="Century Gothic"/>
                <a:sym typeface="Century Gothic"/>
              </a:rPr>
              <a:t>USE LANGUAGE TECHNIQUES to build detail in your descriptions</a:t>
            </a:r>
            <a:r>
              <a:rPr b="0" i="0" lang="en-GB" sz="900" u="none" cap="none" strike="noStrike">
                <a:solidFill>
                  <a:schemeClr val="dk1"/>
                </a:solidFill>
                <a:latin typeface="Century Gothic"/>
                <a:ea typeface="Century Gothic"/>
                <a:cs typeface="Century Gothic"/>
                <a:sym typeface="Century Gothic"/>
              </a:rPr>
              <a:t> – adjectives, adverbs, similes, metaphors, zoomorphism etc. </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1" i="0" lang="en-GB" sz="900" u="none" cap="none" strike="noStrike">
                <a:solidFill>
                  <a:schemeClr val="dk1"/>
                </a:solidFill>
                <a:latin typeface="Century Gothic"/>
                <a:ea typeface="Century Gothic"/>
                <a:cs typeface="Century Gothic"/>
                <a:sym typeface="Century Gothic"/>
              </a:rPr>
              <a:t>USE STRUCTURAL TECHNIQUES to build tension and suspense</a:t>
            </a:r>
            <a:r>
              <a:rPr b="0" i="0" lang="en-GB" sz="900" u="none" cap="none" strike="noStrike">
                <a:solidFill>
                  <a:schemeClr val="dk1"/>
                </a:solidFill>
                <a:latin typeface="Century Gothic"/>
                <a:ea typeface="Century Gothic"/>
                <a:cs typeface="Century Gothic"/>
                <a:sym typeface="Century Gothic"/>
              </a:rPr>
              <a:t> – range of short/long sentences, enigmatic opening, ending on a cliff-hanger</a:t>
            </a:r>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Deliberately craft your openings and endings</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Range of paragraph lengths with discourse markers- single word/sentence paragraph for effect  </a:t>
            </a:r>
            <a:endParaRPr b="0" i="0" sz="105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graphicFrame>
        <p:nvGraphicFramePr>
          <p:cNvPr id="389" name="Google Shape;389;p39"/>
          <p:cNvGraphicFramePr/>
          <p:nvPr/>
        </p:nvGraphicFramePr>
        <p:xfrm>
          <a:off x="5278262" y="823601"/>
          <a:ext cx="3000000" cy="3000000"/>
        </p:xfrm>
        <a:graphic>
          <a:graphicData uri="http://schemas.openxmlformats.org/drawingml/2006/table">
            <a:tbl>
              <a:tblPr>
                <a:noFill/>
                <a:tableStyleId>{93D1A190-61E8-49D4-BEF8-0F73E6F7199E}</a:tableStyleId>
              </a:tblPr>
              <a:tblGrid>
                <a:gridCol w="471975"/>
                <a:gridCol w="1390350"/>
                <a:gridCol w="1862325"/>
              </a:tblGrid>
              <a:tr h="142325">
                <a:tc gridSpan="2">
                  <a:txBody>
                    <a:bodyPr/>
                    <a:lstStyle/>
                    <a:p>
                      <a:pPr indent="0" lvl="0" marL="0" marR="0" rtl="0" algn="ctr">
                        <a:lnSpc>
                          <a:spcPct val="107000"/>
                        </a:lnSpc>
                        <a:spcBef>
                          <a:spcPts val="0"/>
                        </a:spcBef>
                        <a:spcAft>
                          <a:spcPts val="0"/>
                        </a:spcAft>
                        <a:buClr>
                          <a:srgbClr val="000000"/>
                        </a:buClr>
                        <a:buSzPts val="1100"/>
                        <a:buFont typeface="Arial"/>
                        <a:buNone/>
                      </a:pPr>
                      <a:r>
                        <a:rPr lang="en-GB" sz="800" u="sng" cap="none" strike="noStrike">
                          <a:solidFill>
                            <a:srgbClr val="000000"/>
                          </a:solidFill>
                          <a:latin typeface="Century Gothic"/>
                          <a:ea typeface="Century Gothic"/>
                          <a:cs typeface="Century Gothic"/>
                          <a:sym typeface="Century Gothic"/>
                        </a:rPr>
                        <a:t>Paper Two: Question Four</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F00"/>
                    </a:solidFill>
                  </a:tcPr>
                </a:tc>
                <a:tc hMerge="1"/>
                <a:tc>
                  <a:txBody>
                    <a:bodyPr/>
                    <a:lstStyle/>
                    <a:p>
                      <a:pPr indent="0" lvl="0" marL="0" marR="0" rtl="0" algn="ctr">
                        <a:lnSpc>
                          <a:spcPct val="107000"/>
                        </a:lnSpc>
                        <a:spcBef>
                          <a:spcPts val="0"/>
                        </a:spcBef>
                        <a:spcAft>
                          <a:spcPts val="0"/>
                        </a:spcAft>
                        <a:buClr>
                          <a:srgbClr val="000000"/>
                        </a:buClr>
                        <a:buSzPts val="1100"/>
                        <a:buFont typeface="Arial"/>
                        <a:buNone/>
                      </a:pPr>
                      <a:r>
                        <a:rPr lang="en-GB" sz="800" u="none" cap="none" strike="noStrike">
                          <a:solidFill>
                            <a:srgbClr val="000000"/>
                          </a:solidFill>
                          <a:latin typeface="Century Gothic"/>
                          <a:ea typeface="Century Gothic"/>
                          <a:cs typeface="Century Gothic"/>
                          <a:sym typeface="Century Gothic"/>
                        </a:rPr>
                        <a:t>/16</a:t>
                      </a:r>
                      <a:endParaRPr sz="800" u="none" cap="none" strike="noStrike"/>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69075">
                <a:tc>
                  <a:txBody>
                    <a:bodyPr/>
                    <a:lstStyle/>
                    <a:p>
                      <a:pPr indent="0" lvl="0" marL="0" marR="0" rtl="0" algn="ctr">
                        <a:lnSpc>
                          <a:spcPct val="107000"/>
                        </a:lnSpc>
                        <a:spcBef>
                          <a:spcPts val="0"/>
                        </a:spcBef>
                        <a:spcAft>
                          <a:spcPts val="0"/>
                        </a:spcAft>
                        <a:buClr>
                          <a:srgbClr val="000000"/>
                        </a:buClr>
                        <a:buSzPts val="900"/>
                        <a:buFont typeface="Arial"/>
                        <a:buNone/>
                      </a:pPr>
                      <a:r>
                        <a:rPr b="1" lang="en-GB" sz="800" u="sng" cap="none" strike="noStrike">
                          <a:solidFill>
                            <a:srgbClr val="000000"/>
                          </a:solidFill>
                          <a:latin typeface="Century Gothic"/>
                          <a:ea typeface="Century Gothic"/>
                          <a:cs typeface="Century Gothic"/>
                          <a:sym typeface="Century Gothic"/>
                        </a:rPr>
                        <a:t>Level </a:t>
                      </a:r>
                      <a:endParaRPr b="1"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ctr">
                        <a:lnSpc>
                          <a:spcPct val="107000"/>
                        </a:lnSpc>
                        <a:spcBef>
                          <a:spcPts val="0"/>
                        </a:spcBef>
                        <a:spcAft>
                          <a:spcPts val="0"/>
                        </a:spcAft>
                        <a:buClr>
                          <a:srgbClr val="000000"/>
                        </a:buClr>
                        <a:buSzPts val="900"/>
                        <a:buFont typeface="Arial"/>
                        <a:buNone/>
                      </a:pPr>
                      <a:r>
                        <a:rPr b="1" lang="en-GB" sz="800" u="sng" cap="none" strike="noStrike">
                          <a:solidFill>
                            <a:srgbClr val="000000"/>
                          </a:solidFill>
                          <a:latin typeface="Century Gothic"/>
                          <a:ea typeface="Century Gothic"/>
                          <a:cs typeface="Century Gothic"/>
                          <a:sym typeface="Century Gothic"/>
                        </a:rPr>
                        <a:t>WWW</a:t>
                      </a:r>
                      <a:endParaRPr b="1"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D966"/>
                    </a:solidFill>
                  </a:tcPr>
                </a:tc>
                <a:tc hMerge="1"/>
              </a:tr>
              <a:tr h="45555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4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13-16 marks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Compares ideas and perspectives in a perceptive way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Analyses how writers’ methods are used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a range of judicious supporting detail from both texts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Shows a detailed understanding of the different ideas and perspectives in both texts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96575">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3</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9-12 marks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Compares ideas and perspectives in a clear and relevant way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Explains clearly how writers’ methods are used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relevant detail to support from both texts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Shows a clear understanding of the different ideas and perspectives in both texts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96575">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2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5-8 marks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Attempts to compare ideas and perspectives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some comment on how writers’ methods are used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some appropriate textual detail/references, not always supporting from one or both texts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Identifies some different ideas and perspectives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4425">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1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1-4 marks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gridSpan="2">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simple cross reference of ideas and perspectives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simple identification of writers’ methods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simple references/ textual details from one or both texts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Shows simple awareness of ideas and/or perspectives</a:t>
                      </a:r>
                      <a:endParaRPr sz="800" u="none" cap="none" strike="noStrike">
                        <a:solidFill>
                          <a:srgbClr val="000000"/>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193100">
                <a:tc gridSpan="3">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chemeClr val="dk1"/>
                          </a:solidFill>
                          <a:latin typeface="Century Gothic"/>
                          <a:ea typeface="Century Gothic"/>
                          <a:cs typeface="Century Gothic"/>
                          <a:sym typeface="Century Gothic"/>
                        </a:rPr>
                        <a:t>EBI</a:t>
                      </a:r>
                      <a:endParaRPr sz="800" u="none" cap="none" strike="noStrike"/>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FF"/>
                    </a:solidFill>
                  </a:tcPr>
                </a:tc>
                <a:tc hMerge="1"/>
                <a:tc hMerge="1"/>
              </a:tr>
              <a:tr h="324425">
                <a:tc gridSpan="3">
                  <a:txBody>
                    <a:bodyPr/>
                    <a:lstStyle/>
                    <a:p>
                      <a:pPr indent="0" lvl="0" marL="0" marR="0" rtl="0" algn="l">
                        <a:lnSpc>
                          <a:spcPct val="100000"/>
                        </a:lnSpc>
                        <a:spcBef>
                          <a:spcPts val="0"/>
                        </a:spcBef>
                        <a:spcAft>
                          <a:spcPts val="0"/>
                        </a:spcAft>
                        <a:buClr>
                          <a:srgbClr val="000000"/>
                        </a:buClr>
                        <a:buSzPts val="1000"/>
                        <a:buFont typeface="Arial"/>
                        <a:buNone/>
                      </a:pPr>
                      <a:r>
                        <a:t/>
                      </a:r>
                      <a:endParaRPr b="0" sz="800" u="sng" cap="none" strike="noStrike">
                        <a:solidFill>
                          <a:schemeClr val="dk1"/>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800" u="none" cap="none" strike="noStrike">
                          <a:solidFill>
                            <a:srgbClr val="000000"/>
                          </a:solidFill>
                          <a:latin typeface="Century Gothic"/>
                          <a:ea typeface="Century Gothic"/>
                          <a:cs typeface="Century Gothic"/>
                          <a:sym typeface="Century Gothic"/>
                        </a:rPr>
                        <a:t>Use WHAT, HOW, WHY structure to explore ideas shared in relation to the question </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800" u="none" cap="none" strike="noStrike">
                          <a:solidFill>
                            <a:srgbClr val="000000"/>
                          </a:solidFill>
                          <a:latin typeface="Century Gothic"/>
                          <a:ea typeface="Century Gothic"/>
                          <a:cs typeface="Century Gothic"/>
                          <a:sym typeface="Century Gothic"/>
                        </a:rPr>
                        <a:t>Improve on timings to ensure an adequate amount is written</a:t>
                      </a:r>
                      <a:endParaRPr/>
                    </a:p>
                    <a:p>
                      <a:pPr indent="-171450" lvl="0" marL="171450" marR="0" rtl="0" algn="l">
                        <a:lnSpc>
                          <a:spcPct val="100000"/>
                        </a:lnSpc>
                        <a:spcBef>
                          <a:spcPts val="0"/>
                        </a:spcBef>
                        <a:spcAft>
                          <a:spcPts val="0"/>
                        </a:spcAft>
                        <a:buClr>
                          <a:srgbClr val="000000"/>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Explore both sources </a:t>
                      </a:r>
                      <a:endParaRPr/>
                    </a:p>
                    <a:p>
                      <a:pPr indent="-171450" lvl="0" marL="171450" marR="0" rtl="0" algn="l">
                        <a:lnSpc>
                          <a:spcPct val="100000"/>
                        </a:lnSpc>
                        <a:spcBef>
                          <a:spcPts val="0"/>
                        </a:spcBef>
                        <a:spcAft>
                          <a:spcPts val="0"/>
                        </a:spcAft>
                        <a:buClr>
                          <a:srgbClr val="000000"/>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Structure your argument clearly – Intro on both, Source A paragraph, Source B paragraph.</a:t>
                      </a:r>
                      <a:endParaRPr/>
                    </a:p>
                    <a:p>
                      <a:pPr indent="-171450" lvl="0" marL="171450" marR="0" rtl="0" algn="l">
                        <a:lnSpc>
                          <a:spcPct val="100000"/>
                        </a:lnSpc>
                        <a:spcBef>
                          <a:spcPts val="0"/>
                        </a:spcBef>
                        <a:spcAft>
                          <a:spcPts val="0"/>
                        </a:spcAft>
                        <a:buClr>
                          <a:srgbClr val="000000"/>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Use comparison connectives</a:t>
                      </a:r>
                      <a:endParaRPr sz="8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t/>
                      </a:r>
                      <a:endParaRPr sz="8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800" u="none" cap="none" strike="noStrike">
                          <a:solidFill>
                            <a:srgbClr val="000000"/>
                          </a:solidFill>
                          <a:latin typeface="Century Gothic"/>
                          <a:ea typeface="Century Gothic"/>
                          <a:cs typeface="Century Gothic"/>
                          <a:sym typeface="Century Gothic"/>
                        </a:rPr>
                        <a:t>What: </a:t>
                      </a:r>
                      <a:endParaRPr sz="8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Identify the writer’s attitudes and feelings in each source</a:t>
                      </a:r>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Clearly state your opinion on the question</a:t>
                      </a:r>
                      <a:endParaRPr sz="8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Embed a range of short, relevant quotes to back up your points</a:t>
                      </a:r>
                      <a:endParaRPr/>
                    </a:p>
                    <a:p>
                      <a:pPr indent="0" lvl="0" marL="0" marR="0" rtl="0" algn="l">
                        <a:lnSpc>
                          <a:spcPct val="100000"/>
                        </a:lnSpc>
                        <a:spcBef>
                          <a:spcPts val="0"/>
                        </a:spcBef>
                        <a:spcAft>
                          <a:spcPts val="0"/>
                        </a:spcAft>
                        <a:buClr>
                          <a:schemeClr val="dk1"/>
                        </a:buClr>
                        <a:buSzPts val="900"/>
                        <a:buFont typeface="Noto Sans Symbols"/>
                        <a:buNone/>
                      </a:pPr>
                      <a:r>
                        <a:rPr b="0" lang="en-GB" sz="800" u="none" cap="none" strike="noStrike">
                          <a:solidFill>
                            <a:schemeClr val="dk1"/>
                          </a:solidFill>
                          <a:latin typeface="Century Gothic"/>
                          <a:ea typeface="Century Gothic"/>
                          <a:cs typeface="Century Gothic"/>
                          <a:sym typeface="Century Gothic"/>
                        </a:rPr>
                        <a:t>How: </a:t>
                      </a:r>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Identify the writers’ methods (structure and/or language) with accuracy</a:t>
                      </a:r>
                      <a:endParaRPr b="0" sz="800" u="none" cap="none" strike="noStrike">
                        <a:solidFill>
                          <a:schemeClr val="dk1"/>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Explore connotations to boost your marks – use modal verbs and SIC</a:t>
                      </a:r>
                      <a:endParaRPr sz="800" u="none" cap="none" strike="noStrike">
                        <a:solidFill>
                          <a:schemeClr val="dk1"/>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Explore what the quotation suggests in relation to the question</a:t>
                      </a:r>
                      <a:endParaRPr sz="8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Evaluate how the reader is made to feel and why</a:t>
                      </a:r>
                      <a:endParaRPr sz="800" u="none" cap="none" strike="noStrike"/>
                    </a:p>
                    <a:p>
                      <a:pPr indent="0" lvl="0" marL="0" marR="0" rtl="0" algn="l">
                        <a:lnSpc>
                          <a:spcPct val="100000"/>
                        </a:lnSpc>
                        <a:spcBef>
                          <a:spcPts val="0"/>
                        </a:spcBef>
                        <a:spcAft>
                          <a:spcPts val="0"/>
                        </a:spcAft>
                        <a:buClr>
                          <a:schemeClr val="dk1"/>
                        </a:buClr>
                        <a:buSzPts val="900"/>
                        <a:buFont typeface="Noto Sans Symbols"/>
                        <a:buNone/>
                      </a:pPr>
                      <a:r>
                        <a:rPr b="0" lang="en-GB" sz="800" u="none" cap="none" strike="noStrike">
                          <a:solidFill>
                            <a:schemeClr val="dk1"/>
                          </a:solidFill>
                          <a:latin typeface="Century Gothic"/>
                          <a:ea typeface="Century Gothic"/>
                          <a:cs typeface="Century Gothic"/>
                          <a:sym typeface="Century Gothic"/>
                        </a:rPr>
                        <a:t>Why: </a:t>
                      </a:r>
                      <a:endParaRPr sz="800" u="none" cap="none" strike="noStrike"/>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Explore the writers’ intentions</a:t>
                      </a:r>
                      <a:endParaRPr/>
                    </a:p>
                    <a:p>
                      <a:pPr indent="-171450" lvl="0" marL="171450" marR="0" rtl="0" algn="l">
                        <a:lnSpc>
                          <a:spcPct val="100000"/>
                        </a:lnSpc>
                        <a:spcBef>
                          <a:spcPts val="0"/>
                        </a:spcBef>
                        <a:spcAft>
                          <a:spcPts val="0"/>
                        </a:spcAft>
                        <a:buClr>
                          <a:schemeClr val="dk1"/>
                        </a:buClr>
                        <a:buSzPts val="900"/>
                        <a:buFont typeface="Noto Sans Symbols"/>
                        <a:buChar char="❑"/>
                      </a:pPr>
                      <a:r>
                        <a:rPr b="0" lang="en-GB" sz="800" u="none" cap="none" strike="noStrike">
                          <a:solidFill>
                            <a:schemeClr val="dk1"/>
                          </a:solidFill>
                          <a:latin typeface="Century Gothic"/>
                          <a:ea typeface="Century Gothic"/>
                          <a:cs typeface="Century Gothic"/>
                          <a:sym typeface="Century Gothic"/>
                        </a:rPr>
                        <a:t>Make links back to the statement/question</a:t>
                      </a:r>
                      <a:endParaRPr sz="800" u="none" cap="none" strike="noStrike"/>
                    </a:p>
                    <a:p>
                      <a:pPr indent="-107950" lvl="0" marL="171450" marR="0" rtl="0" algn="l">
                        <a:lnSpc>
                          <a:spcPct val="100000"/>
                        </a:lnSpc>
                        <a:spcBef>
                          <a:spcPts val="0"/>
                        </a:spcBef>
                        <a:spcAft>
                          <a:spcPts val="0"/>
                        </a:spcAft>
                        <a:buClr>
                          <a:schemeClr val="dk1"/>
                        </a:buClr>
                        <a:buSzPts val="1000"/>
                        <a:buFont typeface="Noto Sans Symbols"/>
                        <a:buNone/>
                      </a:pPr>
                      <a:r>
                        <a:t/>
                      </a:r>
                      <a:endParaRPr b="0" sz="800" u="none" cap="none" strike="noStrike">
                        <a:solidFill>
                          <a:schemeClr val="dk1"/>
                        </a:solidFill>
                        <a:latin typeface="Century Gothic"/>
                        <a:ea typeface="Century Gothic"/>
                        <a:cs typeface="Century Gothic"/>
                        <a:sym typeface="Century Gothic"/>
                      </a:endParaRPr>
                    </a:p>
                  </a:txBody>
                  <a:tcPr marT="0" marB="0" marR="30625" marL="30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sp>
        <p:nvSpPr>
          <p:cNvPr id="390" name="Google Shape;390;p39"/>
          <p:cNvSpPr txBox="1"/>
          <p:nvPr/>
        </p:nvSpPr>
        <p:spPr>
          <a:xfrm>
            <a:off x="7953861" y="-60187"/>
            <a:ext cx="4450800" cy="92328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1800" u="sng" cap="none" strike="noStrike">
                <a:solidFill>
                  <a:schemeClr val="dk1"/>
                </a:solidFill>
                <a:latin typeface="Arial"/>
                <a:ea typeface="Arial"/>
                <a:cs typeface="Arial"/>
                <a:sym typeface="Arial"/>
              </a:rPr>
              <a:t>English Language</a:t>
            </a:r>
            <a:endParaRPr b="0" i="0" sz="120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en-GB" sz="1800" u="sng" cap="none" strike="noStrike">
                <a:solidFill>
                  <a:schemeClr val="dk1"/>
                </a:solidFill>
                <a:latin typeface="Arial"/>
                <a:ea typeface="Arial"/>
                <a:cs typeface="Arial"/>
                <a:sym typeface="Arial"/>
              </a:rPr>
              <a:t>Paper Two Section A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en-GB" sz="1800" u="sng" cap="none" strike="noStrike">
                <a:solidFill>
                  <a:schemeClr val="dk1"/>
                </a:solidFill>
                <a:latin typeface="Arial"/>
                <a:ea typeface="Arial"/>
                <a:cs typeface="Arial"/>
                <a:sym typeface="Arial"/>
              </a:rPr>
              <a:t>Feedback Sheet</a:t>
            </a:r>
            <a:endParaRPr b="0" i="0" sz="1200" u="sng" cap="none" strike="noStrike">
              <a:solidFill>
                <a:srgbClr val="000000"/>
              </a:solidFill>
              <a:latin typeface="Arial"/>
              <a:ea typeface="Arial"/>
              <a:cs typeface="Arial"/>
              <a:sym typeface="Arial"/>
            </a:endParaRPr>
          </a:p>
        </p:txBody>
      </p:sp>
      <p:graphicFrame>
        <p:nvGraphicFramePr>
          <p:cNvPr id="391" name="Google Shape;391;p39"/>
          <p:cNvGraphicFramePr/>
          <p:nvPr/>
        </p:nvGraphicFramePr>
        <p:xfrm>
          <a:off x="149289" y="177282"/>
          <a:ext cx="3000000" cy="3000000"/>
        </p:xfrm>
        <a:graphic>
          <a:graphicData uri="http://schemas.openxmlformats.org/drawingml/2006/table">
            <a:tbl>
              <a:tblPr>
                <a:noFill/>
                <a:tableStyleId>{93D1A190-61E8-49D4-BEF8-0F73E6F7199E}</a:tableStyleId>
              </a:tblPr>
              <a:tblGrid>
                <a:gridCol w="386350"/>
                <a:gridCol w="2824750"/>
                <a:gridCol w="1917850"/>
              </a:tblGrid>
              <a:tr h="7322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1000" u="none" cap="none" strike="noStrike">
                          <a:solidFill>
                            <a:srgbClr val="000000"/>
                          </a:solidFill>
                          <a:latin typeface="Century Gothic"/>
                          <a:ea typeface="Century Gothic"/>
                          <a:cs typeface="Century Gothic"/>
                          <a:sym typeface="Century Gothic"/>
                        </a:rPr>
                        <a:t>Paper Two: Question 2</a:t>
                      </a:r>
                      <a:endParaRPr b="1" sz="10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F0"/>
                    </a:solidFill>
                  </a:tcPr>
                </a:tc>
                <a:tc hMerge="1"/>
                <a:tc>
                  <a:txBody>
                    <a:bodyPr/>
                    <a:lstStyle/>
                    <a:p>
                      <a:pPr indent="0" lvl="0" marL="0" marR="0" rtl="0" algn="ctr">
                        <a:lnSpc>
                          <a:spcPct val="107000"/>
                        </a:lnSpc>
                        <a:spcBef>
                          <a:spcPts val="0"/>
                        </a:spcBef>
                        <a:spcAft>
                          <a:spcPts val="0"/>
                        </a:spcAft>
                        <a:buClr>
                          <a:srgbClr val="000000"/>
                        </a:buClr>
                        <a:buSzPts val="1050"/>
                        <a:buFont typeface="Century Gothic"/>
                        <a:buNone/>
                      </a:pPr>
                      <a:r>
                        <a:rPr b="1" lang="en-GB" sz="1000" u="none" cap="none" strike="noStrike">
                          <a:solidFill>
                            <a:srgbClr val="000000"/>
                          </a:solidFill>
                          <a:latin typeface="Century Gothic"/>
                          <a:ea typeface="Century Gothic"/>
                          <a:cs typeface="Century Gothic"/>
                          <a:sym typeface="Century Gothic"/>
                        </a:rPr>
                        <a:t>/8</a:t>
                      </a:r>
                      <a:endParaRPr sz="1200" u="none" cap="none" strike="noStrike"/>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3225">
                <a:tc>
                  <a:txBody>
                    <a:bodyPr/>
                    <a:lstStyle/>
                    <a:p>
                      <a:pPr indent="0" lvl="0" marL="0" marR="0" rtl="0" algn="ctr">
                        <a:lnSpc>
                          <a:spcPct val="107000"/>
                        </a:lnSpc>
                        <a:spcBef>
                          <a:spcPts val="0"/>
                        </a:spcBef>
                        <a:spcAft>
                          <a:spcPts val="0"/>
                        </a:spcAft>
                        <a:buClr>
                          <a:srgbClr val="000000"/>
                        </a:buClr>
                        <a:buSzPts val="900"/>
                        <a:buFont typeface="Arial"/>
                        <a:buNone/>
                      </a:pPr>
                      <a:r>
                        <a:rPr b="1" lang="en-GB" sz="800" u="sng" cap="none" strike="noStrike">
                          <a:solidFill>
                            <a:srgbClr val="000000"/>
                          </a:solidFill>
                          <a:latin typeface="Century Gothic"/>
                          <a:ea typeface="Century Gothic"/>
                          <a:cs typeface="Century Gothic"/>
                          <a:sym typeface="Century Gothic"/>
                        </a:rPr>
                        <a:t>Level </a:t>
                      </a:r>
                      <a:endParaRPr b="1"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WWW</a:t>
                      </a:r>
                      <a:endParaRPr b="1"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D966"/>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EBI</a:t>
                      </a:r>
                      <a:endParaRPr sz="1200" u="none" cap="none" strike="noStrike"/>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FF"/>
                    </a:solidFill>
                  </a:tcPr>
                </a:tc>
              </a:tr>
              <a:tr h="42040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4 </a:t>
                      </a:r>
                      <a:endParaRPr sz="12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7-8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perceptive synthesis and interpretation of 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perceptive inferences from 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judicious references/use of textual detail relevant to the focus of the question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Statements show perceptive differences between texts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4">
                  <a:txBody>
                    <a:bodyPr/>
                    <a:lstStyle/>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Respond to the question similarities /differences in ______________________________</a:t>
                      </a:r>
                      <a:endParaRPr sz="700" u="none" cap="none" strike="noStrike"/>
                    </a:p>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Range of relevant, embedded quotations used to evidence your ideas</a:t>
                      </a:r>
                      <a:endParaRPr sz="700" u="none" cap="none" strike="noStrike"/>
                    </a:p>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Explore what the quotations suggest in relation to the question focus</a:t>
                      </a:r>
                      <a:endParaRPr sz="700" u="none" cap="none" strike="noStrike"/>
                    </a:p>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Explore what inferences you can make about the focus of the question in this text</a:t>
                      </a:r>
                      <a:endParaRPr sz="700" u="none" cap="none" strike="noStrike"/>
                    </a:p>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Explain how the sources are similar/ different in their ideas or attitudes about the topic</a:t>
                      </a:r>
                      <a:endParaRPr sz="700" u="none" cap="none" strike="noStrike"/>
                    </a:p>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Only include relevant information</a:t>
                      </a:r>
                      <a:endParaRPr sz="700" u="none" cap="none" strike="noStrike"/>
                    </a:p>
                    <a:p>
                      <a:pPr indent="-171450" lvl="0" marL="171450" marR="0" rtl="0" algn="l">
                        <a:lnSpc>
                          <a:spcPct val="100000"/>
                        </a:lnSpc>
                        <a:spcBef>
                          <a:spcPts val="0"/>
                        </a:spcBef>
                        <a:spcAft>
                          <a:spcPts val="0"/>
                        </a:spcAft>
                        <a:buClr>
                          <a:srgbClr val="000000"/>
                        </a:buClr>
                        <a:buSzPts val="1000"/>
                        <a:buFont typeface="Noto Sans Symbols"/>
                        <a:buChar char="❑"/>
                      </a:pPr>
                      <a:r>
                        <a:rPr lang="en-GB" sz="700" u="none" cap="none" strike="noStrike">
                          <a:solidFill>
                            <a:srgbClr val="000000"/>
                          </a:solidFill>
                          <a:latin typeface="Century Gothic"/>
                          <a:ea typeface="Century Gothic"/>
                          <a:cs typeface="Century Gothic"/>
                          <a:sym typeface="Century Gothic"/>
                        </a:rPr>
                        <a:t>Improve on timings to ensure an adequate amount is written</a:t>
                      </a:r>
                      <a:endParaRPr sz="700" u="none" cap="none" strike="noStrike"/>
                    </a:p>
                    <a:p>
                      <a:pPr indent="0" lvl="0" marL="0" marR="0" rtl="0" algn="l">
                        <a:lnSpc>
                          <a:spcPct val="107000"/>
                        </a:lnSpc>
                        <a:spcBef>
                          <a:spcPts val="0"/>
                        </a:spcBef>
                        <a:spcAft>
                          <a:spcPts val="0"/>
                        </a:spcAft>
                        <a:buClr>
                          <a:srgbClr val="000000"/>
                        </a:buClr>
                        <a:buSzPts val="900"/>
                        <a:buFont typeface="Arial"/>
                        <a:buNone/>
                      </a:pPr>
                      <a:r>
                        <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42040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3 </a:t>
                      </a:r>
                      <a:endParaRPr sz="12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5-6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clear synthesis and interpretation of 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clear inferences from 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clear references/textual detail relevant to the focus of the question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Statements show clear differences between texts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42040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2 </a:t>
                      </a:r>
                      <a:endParaRPr sz="12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3-4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some interpretation from one/both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Attempts some inference(s) from one/both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some appropriate references/textual detail from one/both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Statements show some difference(s) between texts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33545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1 </a:t>
                      </a:r>
                      <a:endParaRPr sz="12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1-2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simple awareness from one/both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Offers paraphrase rather than inference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simple reference/textual details from one/both texts </a:t>
                      </a:r>
                      <a:endParaRPr sz="12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Statements show simple difference between texts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bl>
          </a:graphicData>
        </a:graphic>
      </p:graphicFrame>
      <p:graphicFrame>
        <p:nvGraphicFramePr>
          <p:cNvPr id="392" name="Google Shape;392;p39"/>
          <p:cNvGraphicFramePr/>
          <p:nvPr/>
        </p:nvGraphicFramePr>
        <p:xfrm>
          <a:off x="5278262" y="177565"/>
          <a:ext cx="3000000" cy="3000000"/>
        </p:xfrm>
        <a:graphic>
          <a:graphicData uri="http://schemas.openxmlformats.org/drawingml/2006/table">
            <a:tbl>
              <a:tblPr>
                <a:noFill/>
                <a:tableStyleId>{93D1A190-61E8-49D4-BEF8-0F73E6F7199E}</a:tableStyleId>
              </a:tblPr>
              <a:tblGrid>
                <a:gridCol w="3724675"/>
              </a:tblGrid>
              <a:tr h="240575">
                <a:tc>
                  <a:txBody>
                    <a:bodyPr/>
                    <a:lstStyle/>
                    <a:p>
                      <a:pPr indent="0" lvl="0" marL="0" marR="0" rtl="0" algn="ctr">
                        <a:lnSpc>
                          <a:spcPct val="100000"/>
                        </a:lnSpc>
                        <a:spcBef>
                          <a:spcPts val="0"/>
                        </a:spcBef>
                        <a:spcAft>
                          <a:spcPts val="0"/>
                        </a:spcAft>
                        <a:buClr>
                          <a:srgbClr val="000000"/>
                        </a:buClr>
                        <a:buSzPts val="1100"/>
                        <a:buFont typeface="Arial"/>
                        <a:buNone/>
                      </a:pPr>
                      <a:r>
                        <a:rPr b="1" lang="en-GB" sz="1100" u="none" cap="none" strike="noStrike">
                          <a:latin typeface="Century Gothic"/>
                          <a:ea typeface="Century Gothic"/>
                          <a:cs typeface="Century Gothic"/>
                          <a:sym typeface="Century Gothic"/>
                        </a:rPr>
                        <a:t>Paper Two: Question One</a:t>
                      </a:r>
                      <a:endParaRPr sz="1400" u="none" cap="none" strike="noStrike"/>
                    </a:p>
                  </a:txBody>
                  <a:tcPr marT="45725" marB="45725" marR="91450" marL="91450">
                    <a:solidFill>
                      <a:srgbClr val="F4B081"/>
                    </a:solidFill>
                  </a:tcPr>
                </a:tc>
              </a:tr>
              <a:tr h="3150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t>/4</a:t>
                      </a:r>
                      <a:endParaRPr sz="1400" u="none" cap="none" strike="noStrike"/>
                    </a:p>
                  </a:txBody>
                  <a:tcPr marT="45725" marB="45725" marR="91450" marL="91450"/>
                </a:tc>
              </a:tr>
            </a:tbl>
          </a:graphicData>
        </a:graphic>
      </p:graphicFrame>
      <p:graphicFrame>
        <p:nvGraphicFramePr>
          <p:cNvPr id="393" name="Google Shape;393;p39"/>
          <p:cNvGraphicFramePr/>
          <p:nvPr/>
        </p:nvGraphicFramePr>
        <p:xfrm>
          <a:off x="149289" y="3372219"/>
          <a:ext cx="3000000" cy="3000000"/>
        </p:xfrm>
        <a:graphic>
          <a:graphicData uri="http://schemas.openxmlformats.org/drawingml/2006/table">
            <a:tbl>
              <a:tblPr>
                <a:noFill/>
                <a:tableStyleId>{93D1A190-61E8-49D4-BEF8-0F73E6F7199E}</a:tableStyleId>
              </a:tblPr>
              <a:tblGrid>
                <a:gridCol w="588850"/>
                <a:gridCol w="2622250"/>
                <a:gridCol w="1917850"/>
              </a:tblGrid>
              <a:tr h="140475">
                <a:tc gridSpan="2">
                  <a:txBody>
                    <a:bodyPr/>
                    <a:lstStyle/>
                    <a:p>
                      <a:pPr indent="0" lvl="0" marL="0" marR="0" rtl="0" algn="ctr">
                        <a:lnSpc>
                          <a:spcPct val="107000"/>
                        </a:lnSpc>
                        <a:spcBef>
                          <a:spcPts val="0"/>
                        </a:spcBef>
                        <a:spcAft>
                          <a:spcPts val="0"/>
                        </a:spcAft>
                        <a:buClr>
                          <a:srgbClr val="000000"/>
                        </a:buClr>
                        <a:buSzPts val="1050"/>
                        <a:buFont typeface="Arial"/>
                        <a:buNone/>
                      </a:pPr>
                      <a:r>
                        <a:rPr lang="en-GB" sz="800" u="none" cap="none" strike="noStrike">
                          <a:solidFill>
                            <a:srgbClr val="000000"/>
                          </a:solidFill>
                          <a:latin typeface="Century Gothic"/>
                          <a:ea typeface="Century Gothic"/>
                          <a:cs typeface="Century Gothic"/>
                          <a:sym typeface="Century Gothic"/>
                        </a:rPr>
                        <a:t>Paper Two: Question 3</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2D050"/>
                    </a:solidFill>
                  </a:tcPr>
                </a:tc>
                <a:tc hMerge="1"/>
                <a:tc>
                  <a:txBody>
                    <a:bodyPr/>
                    <a:lstStyle/>
                    <a:p>
                      <a:pPr indent="0" lvl="0" marL="0" marR="0" rtl="0" algn="ctr">
                        <a:lnSpc>
                          <a:spcPct val="107000"/>
                        </a:lnSpc>
                        <a:spcBef>
                          <a:spcPts val="0"/>
                        </a:spcBef>
                        <a:spcAft>
                          <a:spcPts val="0"/>
                        </a:spcAft>
                        <a:buClr>
                          <a:srgbClr val="000000"/>
                        </a:buClr>
                        <a:buSzPts val="1050"/>
                        <a:buFont typeface="Arial"/>
                        <a:buNone/>
                      </a:pPr>
                      <a:r>
                        <a:rPr lang="en-GB" sz="800" u="none" cap="none" strike="noStrike">
                          <a:solidFill>
                            <a:srgbClr val="000000"/>
                          </a:solidFill>
                          <a:latin typeface="Century Gothic"/>
                          <a:ea typeface="Century Gothic"/>
                          <a:cs typeface="Century Gothic"/>
                          <a:sym typeface="Century Gothic"/>
                        </a:rPr>
                        <a:t>/12</a:t>
                      </a:r>
                      <a:endParaRPr sz="800" u="none" cap="none" strike="noStrike"/>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28075">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WWW</a:t>
                      </a:r>
                      <a:endParaRPr b="1" sz="800" u="none" cap="none" strike="noStrike">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D966"/>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EBI</a:t>
                      </a:r>
                      <a:endParaRPr sz="800" u="none" cap="none" strike="noStrike"/>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99FF"/>
                    </a:solidFill>
                  </a:tcPr>
                </a:tc>
              </a:tr>
              <a:tr h="53755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4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10-12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detailed and perceptive understanding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Analyses the effects of the writer’s choices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a judicious range of textual detail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sophisticated and accurate use of subject terminology</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4">
                  <a:txBody>
                    <a:bodyPr/>
                    <a:lstStyle/>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WHAT, HOW, WHY structure</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Improve on timings to ensure an adequate amount is written</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t/>
                      </a:r>
                      <a:endParaRPr sz="7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What: </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Respond to the key word in the question</a:t>
                      </a:r>
                      <a:endParaRPr sz="700" u="none" cap="none" strike="noStrike"/>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Focus on the lines indicated within the question</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Use a range of short, embedded quotes per paragraph</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Identify the writers’ language methods with accuracy</a:t>
                      </a:r>
                      <a:endParaRPr sz="7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latin typeface="Century Gothic"/>
                          <a:ea typeface="Century Gothic"/>
                          <a:cs typeface="Century Gothic"/>
                          <a:sym typeface="Century Gothic"/>
                        </a:rPr>
                        <a:t>How:</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Explore what the quotation suggests in relation to the focus of the question</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Multiple interpretations behind key words or images</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You need more detail in your exploration of quotations using modal verbs and SIC</a:t>
                      </a:r>
                      <a:endParaRPr sz="70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900"/>
                        <a:buFont typeface="Noto Sans Symbols"/>
                        <a:buNone/>
                      </a:pPr>
                      <a:r>
                        <a:rPr lang="en-GB" sz="700" u="none" cap="none" strike="noStrike">
                          <a:solidFill>
                            <a:srgbClr val="000000"/>
                          </a:solidFill>
                          <a:latin typeface="Century Gothic"/>
                          <a:ea typeface="Century Gothic"/>
                          <a:cs typeface="Century Gothic"/>
                          <a:sym typeface="Century Gothic"/>
                        </a:rPr>
                        <a:t>Why: </a:t>
                      </a:r>
                      <a:endParaRPr sz="700" u="none" cap="none" strike="noStrike">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Explore the writers’ intentions</a:t>
                      </a:r>
                      <a:endParaRPr/>
                    </a:p>
                    <a:p>
                      <a:pPr indent="-171450" lvl="0" marL="171450" marR="0" rtl="0" algn="l">
                        <a:lnSpc>
                          <a:spcPct val="100000"/>
                        </a:lnSpc>
                        <a:spcBef>
                          <a:spcPts val="0"/>
                        </a:spcBef>
                        <a:spcAft>
                          <a:spcPts val="0"/>
                        </a:spcAft>
                        <a:buClr>
                          <a:srgbClr val="000000"/>
                        </a:buClr>
                        <a:buSzPts val="900"/>
                        <a:buFont typeface="Noto Sans Symbols"/>
                        <a:buChar char="❑"/>
                      </a:pPr>
                      <a:r>
                        <a:rPr lang="en-GB" sz="700" u="none" cap="none" strike="noStrike">
                          <a:solidFill>
                            <a:srgbClr val="000000"/>
                          </a:solidFill>
                          <a:latin typeface="Century Gothic"/>
                          <a:ea typeface="Century Gothic"/>
                          <a:cs typeface="Century Gothic"/>
                          <a:sym typeface="Century Gothic"/>
                        </a:rPr>
                        <a:t>Evaluate what impression or tone the writer is trying to build through their language choices</a:t>
                      </a:r>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53755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3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7-9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clear understanding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Explains clearly the effects of the writer’s choices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a range of relevant textual detail</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clear and accurate use of subject terminology</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53755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2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4-6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some understanding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Attempts to comment on the effect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some appropriate textual detail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some use of subject terminology, mainly appropriately</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674600">
                <a:tc>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Level 1</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1-3 marks</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8D8D8"/>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Shows simple awareness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Offers simple comment on the effects of language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Selects simple references or textual details </a:t>
                      </a:r>
                      <a:endParaRPr sz="800" u="none" cap="none" strike="noStrike"/>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 Makes simple use of subject terminology, not always appropriately</a:t>
                      </a:r>
                      <a:endParaRPr sz="800" u="none" cap="none" strike="noStrike">
                        <a:solidFill>
                          <a:srgbClr val="000000"/>
                        </a:solidFill>
                        <a:latin typeface="Century Gothic"/>
                        <a:ea typeface="Century Gothic"/>
                        <a:cs typeface="Century Gothic"/>
                        <a:sym typeface="Century Gothic"/>
                      </a:endParaRPr>
                    </a:p>
                  </a:txBody>
                  <a:tcPr marT="0" marB="0" marR="32475" marL="324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bl>
          </a:graphicData>
        </a:graphic>
      </p:graphicFrame>
      <p:graphicFrame>
        <p:nvGraphicFramePr>
          <p:cNvPr id="394" name="Google Shape;394;p39"/>
          <p:cNvGraphicFramePr/>
          <p:nvPr/>
        </p:nvGraphicFramePr>
        <p:xfrm>
          <a:off x="11416209" y="0"/>
          <a:ext cx="3000000" cy="3000000"/>
        </p:xfrm>
        <a:graphic>
          <a:graphicData uri="http://schemas.openxmlformats.org/drawingml/2006/table">
            <a:tbl>
              <a:tblPr>
                <a:noFill/>
                <a:tableStyleId>{93D1A190-61E8-49D4-BEF8-0F73E6F7199E}</a:tableStyleId>
              </a:tblPr>
              <a:tblGrid>
                <a:gridCol w="368200"/>
                <a:gridCol w="368200"/>
              </a:tblGrid>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10</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9</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8</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7</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6</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Uc</a:t>
                      </a:r>
                      <a:endParaRPr b="0" i="0" sz="900" u="none" cap="none" strike="noStrike">
                        <a:solidFill>
                          <a:schemeClr val="dk1"/>
                        </a:solidFill>
                        <a:latin typeface="Calibri"/>
                        <a:ea typeface="Calibri"/>
                        <a:cs typeface="Calibri"/>
                        <a:sym typeface="Calibri"/>
                      </a:endParaRPr>
                    </a:p>
                  </a:txBody>
                  <a:tcPr marT="15250" marB="15250" marR="22850" marL="22850" anchor="b"/>
                </a:tc>
              </a:tr>
            </a:tbl>
          </a:graphicData>
        </a:graphic>
      </p:graphicFrame>
      <p:sp>
        <p:nvSpPr>
          <p:cNvPr id="395" name="Google Shape;395;p39"/>
          <p:cNvSpPr txBox="1"/>
          <p:nvPr/>
        </p:nvSpPr>
        <p:spPr>
          <a:xfrm>
            <a:off x="9002930" y="863102"/>
            <a:ext cx="2351838" cy="39702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400" u="sng" cap="none" strike="noStrike">
                <a:solidFill>
                  <a:schemeClr val="dk1"/>
                </a:solidFill>
                <a:latin typeface="Century Gothic"/>
                <a:ea typeface="Century Gothic"/>
                <a:cs typeface="Century Gothic"/>
                <a:sym typeface="Century Gothic"/>
              </a:rPr>
              <a:t>Student reflection: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400" u="none" cap="none" strike="noStrike">
                <a:solidFill>
                  <a:schemeClr val="dk1"/>
                </a:solidFill>
                <a:latin typeface="Century Gothic"/>
                <a:ea typeface="Century Gothic"/>
                <a:cs typeface="Century Gothic"/>
                <a:sym typeface="Century Gothic"/>
              </a:rPr>
              <a:t>1. One thing I am proud of this half term is…</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400" u="none" cap="none" strike="noStrike">
                <a:solidFill>
                  <a:schemeClr val="dk1"/>
                </a:solidFill>
                <a:latin typeface="Century Gothic"/>
                <a:ea typeface="Century Gothic"/>
                <a:cs typeface="Century Gothic"/>
                <a:sym typeface="Century Gothic"/>
              </a:rPr>
              <a:t>2. One thing I would like to work on more is…</a:t>
            </a: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4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Arial"/>
              <a:ea typeface="Arial"/>
              <a:cs typeface="Arial"/>
              <a:sym typeface="Arial"/>
            </a:endParaRPr>
          </a:p>
        </p:txBody>
      </p:sp>
      <p:pic>
        <p:nvPicPr>
          <p:cNvPr descr="Picture 6" id="396" name="Google Shape;396;p39"/>
          <p:cNvPicPr preferRelativeResize="0"/>
          <p:nvPr/>
        </p:nvPicPr>
        <p:blipFill rotWithShape="1">
          <a:blip r:embed="rId3">
            <a:alphaModFix/>
          </a:blip>
          <a:srcRect b="0" l="0" r="0" t="0"/>
          <a:stretch/>
        </p:blipFill>
        <p:spPr>
          <a:xfrm>
            <a:off x="10001250" y="5481077"/>
            <a:ext cx="1345236" cy="133131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graphicFrame>
        <p:nvGraphicFramePr>
          <p:cNvPr id="402" name="Google Shape;402;p2"/>
          <p:cNvGraphicFramePr/>
          <p:nvPr/>
        </p:nvGraphicFramePr>
        <p:xfrm>
          <a:off x="95252" y="66675"/>
          <a:ext cx="3000000" cy="3000000"/>
        </p:xfrm>
        <a:graphic>
          <a:graphicData uri="http://schemas.openxmlformats.org/drawingml/2006/table">
            <a:tbl>
              <a:tblPr>
                <a:noFill/>
                <a:tableStyleId>{93D1A190-61E8-49D4-BEF8-0F73E6F7199E}</a:tableStyleId>
              </a:tblPr>
              <a:tblGrid>
                <a:gridCol w="793075"/>
                <a:gridCol w="3578900"/>
              </a:tblGrid>
              <a:tr h="24447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1000" u="sng" cap="none" strike="noStrike">
                          <a:latin typeface="Century Gothic"/>
                          <a:ea typeface="Century Gothic"/>
                          <a:cs typeface="Century Gothic"/>
                          <a:sym typeface="Century Gothic"/>
                        </a:rPr>
                        <a:t>AO5: WWW</a:t>
                      </a:r>
                      <a:endParaRPr sz="1200" u="none" cap="none" strike="noStrike">
                        <a:latin typeface="Century Gothic"/>
                        <a:ea typeface="Century Gothic"/>
                        <a:cs typeface="Century Gothic"/>
                        <a:sym typeface="Century Gothic"/>
                      </a:endParaRPr>
                    </a:p>
                  </a:txBody>
                  <a:tcPr marT="0" marB="0" marR="41500" marL="41500">
                    <a:solidFill>
                      <a:srgbClr val="99FF99"/>
                    </a:solidFill>
                  </a:tcPr>
                </a:tc>
                <a:tc hMerge="1"/>
              </a:tr>
              <a:tr h="244475">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Level</a:t>
                      </a:r>
                      <a:endParaRPr sz="8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800" u="none" cap="none" strike="noStrike">
                          <a:latin typeface="Century Gothic"/>
                          <a:ea typeface="Century Gothic"/>
                          <a:cs typeface="Century Gothic"/>
                          <a:sym typeface="Century Gothic"/>
                        </a:rPr>
                        <a:t>Skills Descriptors</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t/>
                      </a:r>
                      <a:endParaRPr sz="800" u="none" cap="none" strike="noStrike">
                        <a:latin typeface="Century Gothic"/>
                        <a:ea typeface="Century Gothic"/>
                        <a:cs typeface="Century Gothic"/>
                        <a:sym typeface="Century Gothic"/>
                      </a:endParaRPr>
                    </a:p>
                  </a:txBody>
                  <a:tcPr marT="0" marB="0" marR="41500" marL="41500">
                    <a:solidFill>
                      <a:srgbClr val="F2F2F2"/>
                    </a:solidFill>
                  </a:tcPr>
                </a:tc>
              </a:tr>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solidFill>
                            <a:schemeClr val="dk1"/>
                          </a:solidFill>
                          <a:latin typeface="Century Gothic"/>
                          <a:ea typeface="Century Gothic"/>
                          <a:cs typeface="Century Gothic"/>
                          <a:sym typeface="Century Gothic"/>
                        </a:rPr>
                        <a:t>Level 4</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Convincing, compelling  communication</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22-24</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19-21</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convincing and compelling</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are assuredly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Extensive and ambitious  vocabulary with sustained crafting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Varied and inventive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is compelling incorporating a range of convincing and complex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Fluently linked paragraphs with seamlessly linked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convincing </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are convincingly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Extensive vocabulary with conscious crafting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Varied and effective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is highly engaging with a range of complex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Consistently coherent use of paragraphs with linked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solidFill>
                            <a:schemeClr val="dk1"/>
                          </a:solidFill>
                          <a:latin typeface="Century Gothic"/>
                          <a:ea typeface="Century Gothic"/>
                          <a:cs typeface="Century Gothic"/>
                          <a:sym typeface="Century Gothic"/>
                        </a:rPr>
                        <a:t>Level 3</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Clear, consistent communication</a:t>
                      </a:r>
                      <a:endParaRPr sz="7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16-18</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13-15</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consistently clear </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are clearly and consistently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Increasingly sophisticated vocabulary, chosen for effect with a range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Effective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is engaging using a range of clear, connected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Coherent paragraphs with integrated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is generally clear</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Tone, style and register and generally matched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Vocabulary clearly chosen for effect and appropriate use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Usually effective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Writing engaging with a range of connected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Usually coherent use of paragraphs with a range of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03" name="Google Shape;403;p2"/>
          <p:cNvSpPr txBox="1"/>
          <p:nvPr/>
        </p:nvSpPr>
        <p:spPr>
          <a:xfrm>
            <a:off x="8573104" y="366989"/>
            <a:ext cx="2897036" cy="307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SECTION B Feedback Sheet</a:t>
            </a:r>
            <a:endParaRPr b="0" i="0" sz="1400" u="none" cap="none" strike="noStrike">
              <a:solidFill>
                <a:srgbClr val="000000"/>
              </a:solidFill>
              <a:latin typeface="Arial"/>
              <a:ea typeface="Arial"/>
              <a:cs typeface="Arial"/>
              <a:sym typeface="Arial"/>
            </a:endParaRPr>
          </a:p>
        </p:txBody>
      </p:sp>
      <p:sp>
        <p:nvSpPr>
          <p:cNvPr id="404" name="Google Shape;404;p2"/>
          <p:cNvSpPr txBox="1"/>
          <p:nvPr/>
        </p:nvSpPr>
        <p:spPr>
          <a:xfrm>
            <a:off x="8627034" y="20787"/>
            <a:ext cx="2800109"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Calibri"/>
                <a:ea typeface="Calibri"/>
                <a:cs typeface="Calibri"/>
                <a:sym typeface="Calibri"/>
              </a:rPr>
              <a:t>English Language Paper 2 </a:t>
            </a:r>
            <a:endParaRPr b="0" i="0" sz="1400" u="sng" cap="none" strike="noStrike">
              <a:solidFill>
                <a:srgbClr val="000000"/>
              </a:solidFill>
              <a:latin typeface="Arial"/>
              <a:ea typeface="Arial"/>
              <a:cs typeface="Arial"/>
              <a:sym typeface="Arial"/>
            </a:endParaRPr>
          </a:p>
        </p:txBody>
      </p:sp>
      <p:graphicFrame>
        <p:nvGraphicFramePr>
          <p:cNvPr id="405" name="Google Shape;405;p2"/>
          <p:cNvGraphicFramePr/>
          <p:nvPr/>
        </p:nvGraphicFramePr>
        <p:xfrm>
          <a:off x="92499" y="3686999"/>
          <a:ext cx="3000000" cy="3000000"/>
        </p:xfrm>
        <a:graphic>
          <a:graphicData uri="http://schemas.openxmlformats.org/drawingml/2006/table">
            <a:tbl>
              <a:tblPr>
                <a:noFill/>
                <a:tableStyleId>{93D1A190-61E8-49D4-BEF8-0F73E6F7199E}</a:tableStyleId>
              </a:tblPr>
              <a:tblGrid>
                <a:gridCol w="784925"/>
                <a:gridCol w="3587050"/>
              </a:tblGrid>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solidFill>
                            <a:schemeClr val="dk1"/>
                          </a:solidFill>
                          <a:latin typeface="Century Gothic"/>
                          <a:ea typeface="Century Gothic"/>
                          <a:cs typeface="Century Gothic"/>
                          <a:sym typeface="Century Gothic"/>
                        </a:rPr>
                        <a:t>Level 2</a:t>
                      </a:r>
                      <a:endParaRPr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solidFill>
                            <a:schemeClr val="dk1"/>
                          </a:solidFill>
                          <a:latin typeface="Century Gothic"/>
                          <a:ea typeface="Century Gothic"/>
                          <a:cs typeface="Century Gothic"/>
                          <a:sym typeface="Century Gothic"/>
                        </a:rPr>
                        <a:t>Some successful communication </a:t>
                      </a:r>
                      <a:endParaRPr sz="7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10-12</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7-9</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solidFill>
                          <a:schemeClr val="dk1"/>
                        </a:solidFill>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Communication with some sustained success </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sustained attempt to match tone, style and register are clearly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Conscious use of vocabulary, with some use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use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Increasing variety of linked and relevant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use of paragraphs and some use of discourse markers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Communicates with some success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Attempts to match tone, style and register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Begins to vary vocabulary with some use of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Attempts to use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Some linked and relevant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Attempts to write in paragraphs, use of discourse markers not always appropriate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graphicFrame>
        <p:nvGraphicFramePr>
          <p:cNvPr id="406" name="Google Shape;406;p2"/>
          <p:cNvGraphicFramePr/>
          <p:nvPr/>
        </p:nvGraphicFramePr>
        <p:xfrm>
          <a:off x="4533518" y="54003"/>
          <a:ext cx="3000000" cy="3000000"/>
        </p:xfrm>
        <a:graphic>
          <a:graphicData uri="http://schemas.openxmlformats.org/drawingml/2006/table">
            <a:tbl>
              <a:tblPr>
                <a:noFill/>
                <a:tableStyleId>{93D1A190-61E8-49D4-BEF8-0F73E6F7199E}</a:tableStyleId>
              </a:tblPr>
              <a:tblGrid>
                <a:gridCol w="705725"/>
                <a:gridCol w="3238000"/>
              </a:tblGrid>
              <a:tr h="156975">
                <a:tc gridSpan="2">
                  <a:txBody>
                    <a:bodyPr/>
                    <a:lstStyle/>
                    <a:p>
                      <a:pPr indent="0" lvl="0" marL="0" marR="0" rtl="0" algn="ctr">
                        <a:lnSpc>
                          <a:spcPct val="107000"/>
                        </a:lnSpc>
                        <a:spcBef>
                          <a:spcPts val="0"/>
                        </a:spcBef>
                        <a:spcAft>
                          <a:spcPts val="0"/>
                        </a:spcAft>
                        <a:buClr>
                          <a:srgbClr val="000000"/>
                        </a:buClr>
                        <a:buSzPts val="1050"/>
                        <a:buFont typeface="Noto Sans Symbols"/>
                        <a:buNone/>
                      </a:pPr>
                      <a:r>
                        <a:rPr b="1" lang="en-GB" sz="1000" u="none" cap="none" strike="noStrike">
                          <a:solidFill>
                            <a:srgbClr val="000000"/>
                          </a:solidFill>
                          <a:latin typeface="Century Gothic"/>
                          <a:ea typeface="Century Gothic"/>
                          <a:cs typeface="Century Gothic"/>
                          <a:sym typeface="Century Gothic"/>
                        </a:rPr>
                        <a:t>AO6: WWW</a:t>
                      </a:r>
                      <a:endParaRPr sz="12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AD5B"/>
                    </a:solidFill>
                  </a:tcPr>
                </a:tc>
                <a:tc hMerge="1"/>
              </a:tr>
              <a:tr h="870625">
                <a:tc>
                  <a:txBody>
                    <a:bodyPr/>
                    <a:lstStyle/>
                    <a:p>
                      <a:pPr indent="0" lvl="0" marL="0" marR="0" rtl="0" algn="l">
                        <a:lnSpc>
                          <a:spcPct val="107000"/>
                        </a:lnSpc>
                        <a:spcBef>
                          <a:spcPts val="0"/>
                        </a:spcBef>
                        <a:spcAft>
                          <a:spcPts val="0"/>
                        </a:spcAft>
                        <a:buClr>
                          <a:srgbClr val="000000"/>
                        </a:buClr>
                        <a:buSzPts val="1050"/>
                        <a:buFont typeface="Arial"/>
                        <a:buNone/>
                      </a:pPr>
                      <a:r>
                        <a:rPr lang="en-GB" sz="1000" u="none" cap="none" strike="noStrike">
                          <a:solidFill>
                            <a:schemeClr val="dk1"/>
                          </a:solidFill>
                          <a:latin typeface="Century Gothic"/>
                          <a:ea typeface="Century Gothic"/>
                          <a:cs typeface="Century Gothic"/>
                          <a:sym typeface="Century Gothic"/>
                        </a:rPr>
                        <a:t>Level 4 </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13-16 marks</a:t>
                      </a:r>
                      <a:endParaRPr sz="12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Sentence demarcation is consistently secure and consistently accurate</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Wide range of punctuation is used with a high level of accuracy</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Uses a full range of appropriate sentence forms for effect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Uses Standard English consistently and appropriately with secure control of complex grammatical structures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High level of accuracy in spelling, including ambitious vocabulary</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Extensive and ambitious use of vocabulary</a:t>
                      </a:r>
                      <a:endParaRPr sz="12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45475">
                <a:tc>
                  <a:txBody>
                    <a:bodyPr/>
                    <a:lstStyle/>
                    <a:p>
                      <a:pPr indent="0" lvl="0" marL="0" marR="0" rtl="0" algn="l">
                        <a:lnSpc>
                          <a:spcPct val="107000"/>
                        </a:lnSpc>
                        <a:spcBef>
                          <a:spcPts val="0"/>
                        </a:spcBef>
                        <a:spcAft>
                          <a:spcPts val="0"/>
                        </a:spcAft>
                        <a:buClr>
                          <a:srgbClr val="000000"/>
                        </a:buClr>
                        <a:buSzPts val="1100"/>
                        <a:buFont typeface="Arial"/>
                        <a:buNone/>
                      </a:pPr>
                      <a:r>
                        <a:rPr lang="en-GB" sz="1050" u="none" cap="none" strike="noStrike">
                          <a:solidFill>
                            <a:srgbClr val="000000"/>
                          </a:solidFill>
                          <a:latin typeface="Century Gothic"/>
                          <a:ea typeface="Century Gothic"/>
                          <a:cs typeface="Century Gothic"/>
                          <a:sym typeface="Century Gothic"/>
                        </a:rPr>
                        <a:t>Level 3 </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9-12 marks</a:t>
                      </a:r>
                      <a:endParaRPr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Sentence demarcation is mostly secure and mostly accurate</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Range of punctuation is used, mostly with success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Uses a variety of sentence forms for effect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Mostly uses Standard English appropriately with mostly controlled grammatical structures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Generally accurate spelling, including complex and irregular words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Increasingly sophisticated use of vocabulary</a:t>
                      </a:r>
                      <a:endParaRPr b="0" sz="7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45475">
                <a:tc>
                  <a:txBody>
                    <a:bodyPr/>
                    <a:lstStyle/>
                    <a:p>
                      <a:pPr indent="0" lvl="0" marL="0" marR="0" rtl="0" algn="l">
                        <a:lnSpc>
                          <a:spcPct val="107000"/>
                        </a:lnSpc>
                        <a:spcBef>
                          <a:spcPts val="0"/>
                        </a:spcBef>
                        <a:spcAft>
                          <a:spcPts val="0"/>
                        </a:spcAft>
                        <a:buClr>
                          <a:srgbClr val="000000"/>
                        </a:buClr>
                        <a:buSzPts val="1100"/>
                        <a:buFont typeface="Arial"/>
                        <a:buNone/>
                      </a:pPr>
                      <a:r>
                        <a:rPr lang="en-GB" sz="1050" u="none" cap="none" strike="noStrike">
                          <a:solidFill>
                            <a:srgbClr val="000000"/>
                          </a:solidFill>
                          <a:latin typeface="Century Gothic"/>
                          <a:ea typeface="Century Gothic"/>
                          <a:cs typeface="Century Gothic"/>
                          <a:sym typeface="Century Gothic"/>
                        </a:rPr>
                        <a:t>Level 2 </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5-8 marks</a:t>
                      </a:r>
                      <a:endParaRPr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Sentence demarcation is mostly secure and sometimes accurate</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control of a range of punctuation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Attempts a variety of sentence forms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use of Standard English with some control of agreement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accurate spelling of more complex words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Varied use of vocabulary</a:t>
                      </a:r>
                      <a:endParaRPr b="0" sz="7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407" name="Google Shape;407;p2"/>
          <p:cNvSpPr/>
          <p:nvPr/>
        </p:nvSpPr>
        <p:spPr>
          <a:xfrm>
            <a:off x="6902491" y="3526217"/>
            <a:ext cx="1641434" cy="3277780"/>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AO6:</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Read through your work carefully to avoid simple errors</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Mark sentences properly- basic punctuation!</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Wide range of punctuation (8 types) ‘?!::-/…</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a range of purposefully selected sentence lengths to build pace, tension and detail</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Standard English and grammar</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Spell things correctly- check common words and homophones</a:t>
            </a:r>
            <a:endParaRPr b="0" i="0" sz="9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Sophisticated vocabulary- challenge yourself!</a:t>
            </a:r>
            <a:endParaRPr b="0" i="0" sz="900" u="none" cap="none" strike="noStrike">
              <a:solidFill>
                <a:srgbClr val="000000"/>
              </a:solidFill>
              <a:latin typeface="Century Gothic"/>
              <a:ea typeface="Century Gothic"/>
              <a:cs typeface="Century Gothic"/>
              <a:sym typeface="Century Gothic"/>
            </a:endParaRPr>
          </a:p>
        </p:txBody>
      </p:sp>
      <p:graphicFrame>
        <p:nvGraphicFramePr>
          <p:cNvPr id="408" name="Google Shape;408;p2"/>
          <p:cNvGraphicFramePr/>
          <p:nvPr/>
        </p:nvGraphicFramePr>
        <p:xfrm>
          <a:off x="9462182" y="702656"/>
          <a:ext cx="3000000" cy="3000000"/>
        </p:xfrm>
        <a:graphic>
          <a:graphicData uri="http://schemas.openxmlformats.org/drawingml/2006/table">
            <a:tbl>
              <a:tblPr>
                <a:noFill/>
                <a:tableStyleId>{93D1A190-61E8-49D4-BEF8-0F73E6F7199E}</a:tableStyleId>
              </a:tblPr>
              <a:tblGrid>
                <a:gridCol w="1241275"/>
              </a:tblGrid>
              <a:tr h="3144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AO5: /24</a:t>
                      </a:r>
                      <a:endParaRPr sz="1400" u="none" cap="none" strike="noStrike"/>
                    </a:p>
                  </a:txBody>
                  <a:tcPr marT="45725" marB="45725" marR="91450" marL="91450">
                    <a:solidFill>
                      <a:srgbClr val="D8D8D8"/>
                    </a:solidFill>
                  </a:tcPr>
                </a:tc>
              </a:tr>
              <a:tr h="314450">
                <a:tc>
                  <a:txBody>
                    <a:bodyPr/>
                    <a:lstStyle/>
                    <a:p>
                      <a:pPr indent="0" lvl="0" marL="0" marR="0" rtl="0" algn="ctr">
                        <a:lnSpc>
                          <a:spcPct val="100000"/>
                        </a:lnSpc>
                        <a:spcBef>
                          <a:spcPts val="0"/>
                        </a:spcBef>
                        <a:spcAft>
                          <a:spcPts val="0"/>
                        </a:spcAft>
                        <a:buClr>
                          <a:srgbClr val="000000"/>
                        </a:buClr>
                        <a:buSzPts val="1400"/>
                        <a:buFont typeface="Arial"/>
                        <a:buNone/>
                      </a:pPr>
                      <a:r>
                        <a:t/>
                      </a:r>
                      <a:endParaRPr b="1" sz="1400" u="none" cap="none" strike="noStrike"/>
                    </a:p>
                  </a:txBody>
                  <a:tcPr marT="45725" marB="45725" marR="91450" marL="91450"/>
                </a:tc>
              </a:tr>
              <a:tr h="3144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AO6: /16</a:t>
                      </a:r>
                      <a:endParaRPr b="1" sz="1400" u="none" cap="none" strike="noStrike"/>
                    </a:p>
                  </a:txBody>
                  <a:tcPr marT="45725" marB="45725" marR="91450" marL="91450">
                    <a:solidFill>
                      <a:srgbClr val="D8D8D8"/>
                    </a:solidFill>
                  </a:tcPr>
                </a:tc>
              </a:tr>
              <a:tr h="314450">
                <a:tc>
                  <a:txBody>
                    <a:bodyPr/>
                    <a:lstStyle/>
                    <a:p>
                      <a:pPr indent="0" lvl="0" marL="0" marR="0" rtl="0" algn="ctr">
                        <a:lnSpc>
                          <a:spcPct val="100000"/>
                        </a:lnSpc>
                        <a:spcBef>
                          <a:spcPts val="0"/>
                        </a:spcBef>
                        <a:spcAft>
                          <a:spcPts val="0"/>
                        </a:spcAft>
                        <a:buClr>
                          <a:srgbClr val="000000"/>
                        </a:buClr>
                        <a:buSzPts val="1400"/>
                        <a:buFont typeface="Arial"/>
                        <a:buNone/>
                      </a:pPr>
                      <a:r>
                        <a:t/>
                      </a:r>
                      <a:endParaRPr b="1" sz="1400" u="none" cap="none" strike="noStrike"/>
                    </a:p>
                  </a:txBody>
                  <a:tcPr marT="45725" marB="45725" marR="91450" marL="91450"/>
                </a:tc>
              </a:tr>
            </a:tbl>
          </a:graphicData>
        </a:graphic>
      </p:graphicFrame>
      <p:cxnSp>
        <p:nvCxnSpPr>
          <p:cNvPr id="409" name="Google Shape;409;p2"/>
          <p:cNvCxnSpPr/>
          <p:nvPr/>
        </p:nvCxnSpPr>
        <p:spPr>
          <a:xfrm>
            <a:off x="92499" y="4348772"/>
            <a:ext cx="4371973" cy="0"/>
          </a:xfrm>
          <a:prstGeom prst="straightConnector1">
            <a:avLst/>
          </a:prstGeom>
          <a:noFill/>
          <a:ln cap="flat" cmpd="sng" w="19050">
            <a:solidFill>
              <a:schemeClr val="dk1"/>
            </a:solidFill>
            <a:prstDash val="solid"/>
            <a:miter lim="8000"/>
            <a:headEnd len="sm" w="sm" type="none"/>
            <a:tailEnd len="sm" w="sm" type="none"/>
          </a:ln>
        </p:spPr>
      </p:cxnSp>
      <p:cxnSp>
        <p:nvCxnSpPr>
          <p:cNvPr id="410" name="Google Shape;410;p2"/>
          <p:cNvCxnSpPr/>
          <p:nvPr/>
        </p:nvCxnSpPr>
        <p:spPr>
          <a:xfrm>
            <a:off x="95250" y="2907802"/>
            <a:ext cx="4371975" cy="0"/>
          </a:xfrm>
          <a:prstGeom prst="straightConnector1">
            <a:avLst/>
          </a:prstGeom>
          <a:noFill/>
          <a:ln cap="flat" cmpd="sng" w="19050">
            <a:solidFill>
              <a:schemeClr val="dk1"/>
            </a:solidFill>
            <a:prstDash val="solid"/>
            <a:miter lim="8000"/>
            <a:headEnd len="sm" w="sm" type="none"/>
            <a:tailEnd len="sm" w="sm" type="none"/>
          </a:ln>
        </p:spPr>
      </p:cxnSp>
      <p:cxnSp>
        <p:nvCxnSpPr>
          <p:cNvPr id="411" name="Google Shape;411;p2"/>
          <p:cNvCxnSpPr/>
          <p:nvPr/>
        </p:nvCxnSpPr>
        <p:spPr>
          <a:xfrm>
            <a:off x="95250" y="1452602"/>
            <a:ext cx="4371975" cy="9190"/>
          </a:xfrm>
          <a:prstGeom prst="straightConnector1">
            <a:avLst/>
          </a:prstGeom>
          <a:noFill/>
          <a:ln cap="flat" cmpd="sng" w="19050">
            <a:solidFill>
              <a:schemeClr val="dk1"/>
            </a:solidFill>
            <a:prstDash val="solid"/>
            <a:miter lim="8000"/>
            <a:headEnd len="sm" w="sm" type="none"/>
            <a:tailEnd len="sm" w="sm" type="none"/>
          </a:ln>
        </p:spPr>
      </p:cxnSp>
      <p:graphicFrame>
        <p:nvGraphicFramePr>
          <p:cNvPr id="412" name="Google Shape;412;p2"/>
          <p:cNvGraphicFramePr/>
          <p:nvPr/>
        </p:nvGraphicFramePr>
        <p:xfrm>
          <a:off x="94481" y="5142573"/>
          <a:ext cx="3000000" cy="3000000"/>
        </p:xfrm>
        <a:graphic>
          <a:graphicData uri="http://schemas.openxmlformats.org/drawingml/2006/table">
            <a:tbl>
              <a:tblPr>
                <a:noFill/>
                <a:tableStyleId>{93D1A190-61E8-49D4-BEF8-0F73E6F7199E}</a:tableStyleId>
              </a:tblPr>
              <a:tblGrid>
                <a:gridCol w="784575"/>
                <a:gridCol w="3585425"/>
              </a:tblGrid>
              <a:tr h="244475">
                <a:tc rowSpan="4">
                  <a:txBody>
                    <a:bodyPr/>
                    <a:lstStyle/>
                    <a:p>
                      <a:pPr indent="0" lvl="0" marL="0" marR="0" rtl="0" algn="l">
                        <a:lnSpc>
                          <a:spcPct val="107000"/>
                        </a:lnSpc>
                        <a:spcBef>
                          <a:spcPts val="0"/>
                        </a:spcBef>
                        <a:spcAft>
                          <a:spcPts val="0"/>
                        </a:spcAft>
                        <a:buClr>
                          <a:srgbClr val="000000"/>
                        </a:buClr>
                        <a:buSzPts val="1000"/>
                        <a:buFont typeface="Arial"/>
                        <a:buNone/>
                      </a:pPr>
                      <a:r>
                        <a:rPr lang="en-GB" sz="900" u="sng" cap="none" strike="noStrike">
                          <a:latin typeface="Century Gothic"/>
                          <a:ea typeface="Century Gothic"/>
                          <a:cs typeface="Century Gothic"/>
                          <a:sym typeface="Century Gothic"/>
                        </a:rPr>
                        <a:t>Level 1 </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800"/>
                        <a:buFont typeface="Arial"/>
                        <a:buNone/>
                      </a:pPr>
                      <a:r>
                        <a:rPr lang="en-GB" sz="700" u="none" cap="none" strike="noStrike">
                          <a:latin typeface="Century Gothic"/>
                          <a:ea typeface="Century Gothic"/>
                          <a:cs typeface="Century Gothic"/>
                          <a:sym typeface="Century Gothic"/>
                        </a:rPr>
                        <a:t>Some successful communication</a:t>
                      </a:r>
                      <a:endParaRPr sz="7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Upper: 4-6</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rPr b="1" lang="en-GB" sz="900" u="none" cap="none" strike="noStrike">
                          <a:solidFill>
                            <a:schemeClr val="dk1"/>
                          </a:solidFill>
                          <a:latin typeface="Century Gothic"/>
                          <a:ea typeface="Century Gothic"/>
                          <a:cs typeface="Century Gothic"/>
                          <a:sym typeface="Century Gothic"/>
                        </a:rPr>
                        <a:t>Lower: 1-3</a:t>
                      </a:r>
                      <a:endParaRPr b="1" sz="900" u="none" cap="none" strike="noStrike">
                        <a:solidFill>
                          <a:schemeClr val="dk1"/>
                        </a:solidFill>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00"/>
                        <a:buFont typeface="Arial"/>
                        <a:buNone/>
                      </a:pPr>
                      <a:r>
                        <a:t/>
                      </a:r>
                      <a:endParaRPr sz="900" u="none" cap="none" strike="noStrike">
                        <a:latin typeface="Century Gothic"/>
                        <a:ea typeface="Century Gothic"/>
                        <a:cs typeface="Century Gothic"/>
                        <a:sym typeface="Century Gothic"/>
                      </a:endParaRPr>
                    </a:p>
                  </a:txBody>
                  <a:tcPr marT="0" marB="0" marR="41500" marL="41500">
                    <a:solidFill>
                      <a:srgbClr val="F2F2F2"/>
                    </a:solidFill>
                  </a:tcPr>
                </a:tc>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Communicates simply</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Simple awareness of matching  tone, style and register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Simple vocabulary and  linguistic devices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Evidence of simple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One of two relevant ideas, simply linked</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Random paragraph structure</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Limited communication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Occasional matching of tone, style and register to GAP</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Simple vocabulary </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r h="244475">
                <a:tc vMerge="1"/>
                <a:tc>
                  <a:txBody>
                    <a:bodyPr/>
                    <a:lstStyle/>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Limited of no evidence of structural features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One or two unlinked ideas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chemeClr val="dk1"/>
                        </a:buClr>
                        <a:buSzPts val="800"/>
                        <a:buFont typeface="Noto Sans Symbols"/>
                        <a:buChar char="❑"/>
                      </a:pPr>
                      <a:r>
                        <a:rPr lang="en-GB" sz="700" u="none" cap="none" strike="noStrike">
                          <a:latin typeface="Century Gothic"/>
                          <a:ea typeface="Century Gothic"/>
                          <a:cs typeface="Century Gothic"/>
                          <a:sym typeface="Century Gothic"/>
                        </a:rPr>
                        <a:t>No paragraphs</a:t>
                      </a:r>
                      <a:endParaRPr sz="7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cxnSp>
        <p:nvCxnSpPr>
          <p:cNvPr id="413" name="Google Shape;413;p2"/>
          <p:cNvCxnSpPr/>
          <p:nvPr/>
        </p:nvCxnSpPr>
        <p:spPr>
          <a:xfrm>
            <a:off x="102037" y="5809959"/>
            <a:ext cx="4362300" cy="0"/>
          </a:xfrm>
          <a:prstGeom prst="straightConnector1">
            <a:avLst/>
          </a:prstGeom>
          <a:noFill/>
          <a:ln cap="flat" cmpd="sng" w="19050">
            <a:solidFill>
              <a:schemeClr val="dk1"/>
            </a:solidFill>
            <a:prstDash val="solid"/>
            <a:miter lim="8000"/>
            <a:headEnd len="sm" w="sm" type="none"/>
            <a:tailEnd len="sm" w="sm" type="none"/>
          </a:ln>
        </p:spPr>
      </p:cxnSp>
      <p:graphicFrame>
        <p:nvGraphicFramePr>
          <p:cNvPr id="414" name="Google Shape;414;p2"/>
          <p:cNvGraphicFramePr/>
          <p:nvPr/>
        </p:nvGraphicFramePr>
        <p:xfrm>
          <a:off x="4543615" y="2657099"/>
          <a:ext cx="3000000" cy="3000000"/>
        </p:xfrm>
        <a:graphic>
          <a:graphicData uri="http://schemas.openxmlformats.org/drawingml/2006/table">
            <a:tbl>
              <a:tblPr>
                <a:noFill/>
                <a:tableStyleId>{93D1A190-61E8-49D4-BEF8-0F73E6F7199E}</a:tableStyleId>
              </a:tblPr>
              <a:tblGrid>
                <a:gridCol w="703925"/>
                <a:gridCol w="3229700"/>
              </a:tblGrid>
              <a:tr h="693050">
                <a:tc>
                  <a:txBody>
                    <a:bodyPr/>
                    <a:lstStyle/>
                    <a:p>
                      <a:pPr indent="0" lvl="0" marL="0" marR="0" rtl="0" algn="l">
                        <a:lnSpc>
                          <a:spcPct val="107000"/>
                        </a:lnSpc>
                        <a:spcBef>
                          <a:spcPts val="0"/>
                        </a:spcBef>
                        <a:spcAft>
                          <a:spcPts val="0"/>
                        </a:spcAft>
                        <a:buClr>
                          <a:srgbClr val="000000"/>
                        </a:buClr>
                        <a:buSzPts val="1100"/>
                        <a:buFont typeface="Arial"/>
                        <a:buNone/>
                      </a:pPr>
                      <a:r>
                        <a:rPr lang="en-GB" sz="1050" u="none" cap="none" strike="noStrike">
                          <a:solidFill>
                            <a:srgbClr val="000000"/>
                          </a:solidFill>
                          <a:latin typeface="Century Gothic"/>
                          <a:ea typeface="Century Gothic"/>
                          <a:cs typeface="Century Gothic"/>
                          <a:sym typeface="Century Gothic"/>
                        </a:rPr>
                        <a:t>Level 1</a:t>
                      </a:r>
                      <a:endParaRPr sz="12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800" u="none" cap="none" strike="noStrike">
                          <a:solidFill>
                            <a:srgbClr val="000000"/>
                          </a:solidFill>
                          <a:latin typeface="Century Gothic"/>
                          <a:ea typeface="Century Gothic"/>
                          <a:cs typeface="Century Gothic"/>
                          <a:sym typeface="Century Gothic"/>
                        </a:rPr>
                        <a:t>1-4 marks</a:t>
                      </a:r>
                      <a:endParaRPr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Occasional use of sentence demarcation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Some evidence of conscious punctuation</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Simple range of sentence forms</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Occasional use of Standard English with limited control of agreement</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Accurate basic spelling</a:t>
                      </a:r>
                      <a:endParaRPr sz="1200" u="none" cap="none" strike="noStrike">
                        <a:latin typeface="Century Gothic"/>
                        <a:ea typeface="Century Gothic"/>
                        <a:cs typeface="Century Gothic"/>
                        <a:sym typeface="Century Gothic"/>
                      </a:endParaRPr>
                    </a:p>
                    <a:p>
                      <a:pPr indent="-171450" lvl="0" marL="171450" marR="0" rtl="0" algn="l">
                        <a:lnSpc>
                          <a:spcPct val="107000"/>
                        </a:lnSpc>
                        <a:spcBef>
                          <a:spcPts val="0"/>
                        </a:spcBef>
                        <a:spcAft>
                          <a:spcPts val="0"/>
                        </a:spcAft>
                        <a:buClr>
                          <a:srgbClr val="000000"/>
                        </a:buClr>
                        <a:buSzPts val="800"/>
                        <a:buFont typeface="Noto Sans Symbols"/>
                        <a:buChar char="❑"/>
                      </a:pPr>
                      <a:r>
                        <a:rPr b="0" lang="en-GB" sz="700" u="none" cap="none" strike="noStrike">
                          <a:solidFill>
                            <a:srgbClr val="000000"/>
                          </a:solidFill>
                          <a:latin typeface="Century Gothic"/>
                          <a:ea typeface="Century Gothic"/>
                          <a:cs typeface="Century Gothic"/>
                          <a:sym typeface="Century Gothic"/>
                        </a:rPr>
                        <a:t>Simple use of vocabulary</a:t>
                      </a:r>
                      <a:endParaRPr b="0" sz="7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415" name="Google Shape;415;p2"/>
          <p:cNvGraphicFramePr/>
          <p:nvPr/>
        </p:nvGraphicFramePr>
        <p:xfrm>
          <a:off x="11416209" y="0"/>
          <a:ext cx="3000000" cy="3000000"/>
        </p:xfrm>
        <a:graphic>
          <a:graphicData uri="http://schemas.openxmlformats.org/drawingml/2006/table">
            <a:tbl>
              <a:tblPr>
                <a:noFill/>
                <a:tableStyleId>{93D1A190-61E8-49D4-BEF8-0F73E6F7199E}</a:tableStyleId>
              </a:tblPr>
              <a:tblGrid>
                <a:gridCol w="368200"/>
                <a:gridCol w="368200"/>
              </a:tblGrid>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9c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8c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7c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25</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6c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24</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23</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22</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5c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21</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20</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4c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19</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3a</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18</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17</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3b</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16</a:t>
                      </a:r>
                      <a:endParaRPr b="0" sz="900" u="none" cap="none" strike="noStrike">
                        <a:solidFill>
                          <a:srgbClr val="000000"/>
                        </a:solidFill>
                        <a:latin typeface="Century Gothic"/>
                        <a:ea typeface="Century Gothic"/>
                        <a:cs typeface="Century Gothic"/>
                        <a:sym typeface="Century Gothic"/>
                      </a:endParaRPr>
                    </a:p>
                  </a:txBody>
                  <a:tcPr marT="13400" marB="13400" marR="20075" marL="20075"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3400" marB="13400" marR="20075" marL="20075"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3c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2c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10</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9</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8</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7</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6</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1c</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5</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4</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Ua</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3</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2</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Ub</a:t>
                      </a:r>
                      <a:endParaRPr b="0" i="0" sz="900" u="none" cap="none" strike="noStrike">
                        <a:solidFill>
                          <a:schemeClr val="dk1"/>
                        </a:solidFill>
                        <a:latin typeface="Calibri"/>
                        <a:ea typeface="Calibri"/>
                        <a:cs typeface="Calibri"/>
                        <a:sym typeface="Calibri"/>
                      </a:endParaRPr>
                    </a:p>
                  </a:txBody>
                  <a:tcPr marT="15250" marB="15250" marR="22850" marL="22850" anchor="b"/>
                </a:tc>
              </a:tr>
              <a:tr h="171450">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t>1</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tc>
                <a:tc>
                  <a:txBody>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Uc</a:t>
                      </a:r>
                      <a:endParaRPr b="0" i="0" sz="900" u="none" cap="none" strike="noStrike">
                        <a:solidFill>
                          <a:schemeClr val="dk1"/>
                        </a:solidFill>
                        <a:latin typeface="Calibri"/>
                        <a:ea typeface="Calibri"/>
                        <a:cs typeface="Calibri"/>
                        <a:sym typeface="Calibri"/>
                      </a:endParaRPr>
                    </a:p>
                  </a:txBody>
                  <a:tcPr marT="15250" marB="15250" marR="22850" marL="22850" anchor="b"/>
                </a:tc>
              </a:tr>
            </a:tbl>
          </a:graphicData>
        </a:graphic>
      </p:graphicFrame>
      <p:sp>
        <p:nvSpPr>
          <p:cNvPr id="416" name="Google Shape;416;p2"/>
          <p:cNvSpPr txBox="1"/>
          <p:nvPr/>
        </p:nvSpPr>
        <p:spPr>
          <a:xfrm>
            <a:off x="8582983" y="1988323"/>
            <a:ext cx="2660815" cy="347783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Arial"/>
              <a:ea typeface="Arial"/>
              <a:cs typeface="Arial"/>
              <a:sym typeface="Arial"/>
            </a:endParaRPr>
          </a:p>
        </p:txBody>
      </p:sp>
      <p:pic>
        <p:nvPicPr>
          <p:cNvPr descr="Picture 6" id="417" name="Google Shape;417;p2"/>
          <p:cNvPicPr preferRelativeResize="0"/>
          <p:nvPr/>
        </p:nvPicPr>
        <p:blipFill rotWithShape="1">
          <a:blip r:embed="rId3">
            <a:alphaModFix/>
          </a:blip>
          <a:srcRect b="0" l="0" r="0" t="0"/>
          <a:stretch/>
        </p:blipFill>
        <p:spPr>
          <a:xfrm>
            <a:off x="10078806" y="5600200"/>
            <a:ext cx="1249302" cy="1257800"/>
          </a:xfrm>
          <a:prstGeom prst="rect">
            <a:avLst/>
          </a:prstGeom>
          <a:noFill/>
          <a:ln>
            <a:noFill/>
          </a:ln>
        </p:spPr>
      </p:pic>
      <p:sp>
        <p:nvSpPr>
          <p:cNvPr id="418" name="Google Shape;418;p2"/>
          <p:cNvSpPr txBox="1"/>
          <p:nvPr/>
        </p:nvSpPr>
        <p:spPr>
          <a:xfrm>
            <a:off x="4530766" y="3536858"/>
            <a:ext cx="2308184" cy="3139281"/>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AO5:</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Written a relevant response to the question</a:t>
            </a:r>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Consider how you could make your argument stronger and more engaging</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Develop the precision and sophistication of your vocabulary</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000"/>
              <a:buFont typeface="Noto Sans Symbols"/>
              <a:buChar char="⮚"/>
            </a:pPr>
            <a:r>
              <a:rPr b="1" i="0" lang="en-GB" sz="900" u="none" cap="none" strike="noStrike">
                <a:solidFill>
                  <a:schemeClr val="dk1"/>
                </a:solidFill>
                <a:latin typeface="Century Gothic"/>
                <a:ea typeface="Century Gothic"/>
                <a:cs typeface="Century Gothic"/>
                <a:sym typeface="Century Gothic"/>
              </a:rPr>
              <a:t>USE LANGUAGE TECHNIQUES to build detail in your argument</a:t>
            </a:r>
            <a:r>
              <a:rPr b="0" i="0" lang="en-GB" sz="900" u="none" cap="none" strike="noStrike">
                <a:solidFill>
                  <a:schemeClr val="dk1"/>
                </a:solidFill>
                <a:latin typeface="Century Gothic"/>
                <a:ea typeface="Century Gothic"/>
                <a:cs typeface="Century Gothic"/>
                <a:sym typeface="Century Gothic"/>
              </a:rPr>
              <a:t> – A POSH CRAPI FOREST</a:t>
            </a:r>
            <a:endParaRPr b="0" i="0" sz="120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1" i="0" lang="en-GB" sz="900" u="none" cap="none" strike="noStrike">
                <a:solidFill>
                  <a:schemeClr val="dk1"/>
                </a:solidFill>
                <a:latin typeface="Century Gothic"/>
                <a:ea typeface="Century Gothic"/>
                <a:cs typeface="Century Gothic"/>
                <a:sym typeface="Century Gothic"/>
              </a:rPr>
              <a:t>USE STRUCTURAL TECHNIQUES to build tension and suspense</a:t>
            </a:r>
            <a:r>
              <a:rPr b="0" i="0" lang="en-GB" sz="900" u="none" cap="none" strike="noStrike">
                <a:solidFill>
                  <a:schemeClr val="dk1"/>
                </a:solidFill>
                <a:latin typeface="Century Gothic"/>
                <a:ea typeface="Century Gothic"/>
                <a:cs typeface="Century Gothic"/>
                <a:sym typeface="Century Gothic"/>
              </a:rPr>
              <a:t> – repetition, range of short/long sentences, paragraphs, anaphora</a:t>
            </a:r>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Deliberately craft your openings and endings</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Range of paragraph lengths with discourse markers- single word/sentence paragraph for effect  </a:t>
            </a:r>
            <a:endParaRPr b="0" i="0" sz="105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graphicFrame>
        <p:nvGraphicFramePr>
          <p:cNvPr id="423" name="Google Shape;423;p13"/>
          <p:cNvGraphicFramePr/>
          <p:nvPr/>
        </p:nvGraphicFramePr>
        <p:xfrm>
          <a:off x="58324" y="45057"/>
          <a:ext cx="3000000" cy="3000000"/>
        </p:xfrm>
        <a:graphic>
          <a:graphicData uri="http://schemas.openxmlformats.org/drawingml/2006/table">
            <a:tbl>
              <a:tblPr>
                <a:noFill/>
                <a:tableStyleId>{93D1A190-61E8-49D4-BEF8-0F73E6F7199E}</a:tableStyleId>
              </a:tblPr>
              <a:tblGrid>
                <a:gridCol w="973925"/>
                <a:gridCol w="4131775"/>
              </a:tblGrid>
              <a:tr h="15882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900" u="sng" cap="none" strike="noStrike">
                          <a:latin typeface="Century Gothic"/>
                          <a:ea typeface="Century Gothic"/>
                          <a:cs typeface="Century Gothic"/>
                          <a:sym typeface="Century Gothic"/>
                        </a:rPr>
                        <a:t>WWW</a:t>
                      </a:r>
                      <a:endParaRPr sz="1100" u="none" cap="none" strike="noStrike">
                        <a:latin typeface="Century Gothic"/>
                        <a:ea typeface="Century Gothic"/>
                        <a:cs typeface="Century Gothic"/>
                        <a:sym typeface="Century Gothic"/>
                      </a:endParaRPr>
                    </a:p>
                  </a:txBody>
                  <a:tcPr marT="0" marB="0" marR="41500" marL="41500">
                    <a:solidFill>
                      <a:srgbClr val="DBDBDB"/>
                    </a:solidFill>
                  </a:tcPr>
                </a:tc>
                <a:tc hMerge="1"/>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Level</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Skills Descriptors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r>
              <a:tr h="31267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6</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Convincing, critical analysis and exploration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(26–30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Critical, exploratory, conceptualised response to task and whole text</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Judicious use of precise references to support interpretation(s</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Analysis of writer’s methods with subject terminology used judiciously</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effects of writer’s methods on reader</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ideas/perspectives/contextual factors shown by specific, detailed links between context/text/task</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5</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Thoughtful, developed consideration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(21–25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developed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Apt references integrated into interpretation(s)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writer’s methods with subject terminology used effectively to support consideration of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consideration of ideas/perspectives/contextual factors shown by examination of detailed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4</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Clear understanding</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(16–20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Effective use of references to support explanation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explanation of writer’s methods with appropriate use of relevant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Understanding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understanding of ideas/perspectives/ contextual factors shown by specific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3</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Explained, structured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(11–15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References used to support a range of relevant comments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Explained/relevant comments on writer’s methods with some relevant use of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understanding of implicit ideas/perspectives/contextual factors shown by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2</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Supported, relevant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(6–10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Supported response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Comments on references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writers’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awareness of implicit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1</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Simple, explicit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comments relevant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 to relevant details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Awareness of writer making deliberate choices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Possible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 on explicit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Nothing worthy of credit/nothing written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24" name="Google Shape;424;p13"/>
          <p:cNvSpPr txBox="1"/>
          <p:nvPr/>
        </p:nvSpPr>
        <p:spPr>
          <a:xfrm>
            <a:off x="6191250" y="66675"/>
            <a:ext cx="5810250" cy="30777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Macbeth Feedback Sheet</a:t>
            </a:r>
            <a:endParaRPr b="0" i="0" sz="1400" u="none" cap="none" strike="noStrike">
              <a:solidFill>
                <a:srgbClr val="000000"/>
              </a:solidFill>
              <a:latin typeface="Arial"/>
              <a:ea typeface="Arial"/>
              <a:cs typeface="Arial"/>
              <a:sym typeface="Arial"/>
            </a:endParaRPr>
          </a:p>
        </p:txBody>
      </p:sp>
      <p:graphicFrame>
        <p:nvGraphicFramePr>
          <p:cNvPr id="425" name="Google Shape;425;p13"/>
          <p:cNvGraphicFramePr/>
          <p:nvPr/>
        </p:nvGraphicFramePr>
        <p:xfrm>
          <a:off x="5212975" y="66675"/>
          <a:ext cx="3000000" cy="3000000"/>
        </p:xfrm>
        <a:graphic>
          <a:graphicData uri="http://schemas.openxmlformats.org/drawingml/2006/table">
            <a:tbl>
              <a:tblPr>
                <a:noFill/>
                <a:tableStyleId>{93D1A190-61E8-49D4-BEF8-0F73E6F7199E}</a:tableStyleId>
              </a:tblPr>
              <a:tblGrid>
                <a:gridCol w="350575"/>
                <a:gridCol w="419100"/>
              </a:tblGrid>
              <a:tr h="312675">
                <a:tc>
                  <a:txBody>
                    <a:bodyPr/>
                    <a:lstStyle/>
                    <a:p>
                      <a:pPr indent="0" lvl="0" marL="0" marR="0" rtl="0" algn="l">
                        <a:lnSpc>
                          <a:spcPct val="100000"/>
                        </a:lnSpc>
                        <a:spcBef>
                          <a:spcPts val="0"/>
                        </a:spcBef>
                        <a:spcAft>
                          <a:spcPts val="0"/>
                        </a:spcAft>
                        <a:buClr>
                          <a:srgbClr val="000000"/>
                        </a:buClr>
                        <a:buSzPts val="900"/>
                        <a:buFont typeface="Arial"/>
                        <a:buNone/>
                      </a:pPr>
                      <a:r>
                        <a:rPr b="1" lang="en-GB" sz="900" u="none" cap="none" strike="noStrike">
                          <a:latin typeface="Century Gothic"/>
                          <a:ea typeface="Century Gothic"/>
                          <a:cs typeface="Century Gothic"/>
                          <a:sym typeface="Century Gothic"/>
                        </a:rPr>
                        <a:t>TotalMark</a:t>
                      </a:r>
                      <a:endParaRPr sz="14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c>
                  <a:txBody>
                    <a:bodyPr/>
                    <a:lstStyle/>
                    <a:p>
                      <a:pPr indent="0" lvl="0" marL="0" marR="0" rtl="0" algn="l">
                        <a:lnSpc>
                          <a:spcPct val="100000"/>
                        </a:lnSpc>
                        <a:spcBef>
                          <a:spcPts val="0"/>
                        </a:spcBef>
                        <a:spcAft>
                          <a:spcPts val="0"/>
                        </a:spcAft>
                        <a:buClr>
                          <a:srgbClr val="000000"/>
                        </a:buClr>
                        <a:buSzPts val="900"/>
                        <a:buFont typeface="Arial"/>
                        <a:buNone/>
                      </a:pPr>
                      <a:r>
                        <a:rPr b="1" lang="en-GB" sz="900" u="none" cap="none" strike="noStrike">
                          <a:latin typeface="Century Gothic"/>
                          <a:ea typeface="Century Gothic"/>
                          <a:cs typeface="Century Gothic"/>
                          <a:sym typeface="Century Gothic"/>
                        </a:rPr>
                        <a:t>Grade</a:t>
                      </a:r>
                      <a:endParaRPr sz="14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8a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8b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8c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7a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7b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7c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5a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5b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5c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3b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3b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2b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2b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2c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426" name="Google Shape;426;p13"/>
          <p:cNvSpPr txBox="1"/>
          <p:nvPr/>
        </p:nvSpPr>
        <p:spPr>
          <a:xfrm>
            <a:off x="6065584" y="33337"/>
            <a:ext cx="3154616" cy="3744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Name:____________________</a:t>
            </a:r>
            <a:endParaRPr b="0" i="0" sz="1400" u="none" cap="none" strike="noStrike">
              <a:solidFill>
                <a:srgbClr val="000000"/>
              </a:solidFill>
              <a:latin typeface="Arial"/>
              <a:ea typeface="Arial"/>
              <a:cs typeface="Arial"/>
              <a:sym typeface="Arial"/>
            </a:endParaRPr>
          </a:p>
        </p:txBody>
      </p:sp>
      <p:sp>
        <p:nvSpPr>
          <p:cNvPr id="427" name="Google Shape;427;p13"/>
          <p:cNvSpPr txBox="1"/>
          <p:nvPr/>
        </p:nvSpPr>
        <p:spPr>
          <a:xfrm>
            <a:off x="6155197" y="374452"/>
            <a:ext cx="5882355" cy="4524275"/>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timing so an adequate length of response is written</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Plan your response to improve your line of argument </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Write an introduction using Construct, Introduce and Concept as a structure</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Address both the extract and the text as a whole</a:t>
            </a:r>
            <a:endParaRPr b="0"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AO1 - WHAT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Focus your paragraph on the question</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State your argument or idea for each paragraph</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discourse markers to sequence your paragraphs and arguments </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a range of embedded quotations that support your point</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rgbClr val="000000"/>
                </a:solidFill>
                <a:latin typeface="Century Gothic"/>
                <a:ea typeface="Century Gothic"/>
                <a:cs typeface="Century Gothic"/>
                <a:sym typeface="Century Gothic"/>
              </a:rPr>
              <a:t>AO2 - HOW</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deeper analysis of quotations using SIC</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the correct subject terminology to identify methods in quotations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Analyse a key word in detail using modal verbs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structural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language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multiple meanings of key images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Effect on the reader is worth 20% of the marks, provide more detail in this area</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how a modern audience may react, as compared to a Jacobean audience</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AO3 - WHY</a:t>
            </a:r>
            <a:endParaRPr b="1"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Linking to context is worth 20% of the marks, provide more detail in this area 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 to some of the wider themes in the play ___________________________________________________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Shakespeare’s ideas, motives &amp; intentions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AO4</a:t>
            </a:r>
            <a:endParaRPr b="1"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spelling, punctuation, capital letters, grammar, and/or vocabulary</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more insightful comments about: ______________________________________________________</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900" u="none" cap="none" strike="noStrike">
                <a:solidFill>
                  <a:schemeClr val="dk1"/>
                </a:solidFill>
                <a:latin typeface="Century Gothic"/>
                <a:ea typeface="Century Gothic"/>
                <a:cs typeface="Century Gothic"/>
                <a:sym typeface="Century Gothic"/>
              </a:rPr>
              <a:t>___________________________________________________________________________________________________</a:t>
            </a:r>
            <a:endParaRPr b="0" i="0" sz="1050" u="none" cap="none" strike="noStrike">
              <a:solidFill>
                <a:srgbClr val="000000"/>
              </a:solidFill>
              <a:latin typeface="Century Gothic"/>
              <a:ea typeface="Century Gothic"/>
              <a:cs typeface="Century Gothic"/>
              <a:sym typeface="Century Gothic"/>
            </a:endParaRPr>
          </a:p>
        </p:txBody>
      </p:sp>
      <p:sp>
        <p:nvSpPr>
          <p:cNvPr id="428" name="Google Shape;428;p13"/>
          <p:cNvSpPr txBox="1"/>
          <p:nvPr/>
        </p:nvSpPr>
        <p:spPr>
          <a:xfrm>
            <a:off x="5229966" y="6422034"/>
            <a:ext cx="769676" cy="369291"/>
          </a:xfrm>
          <a:prstGeom prst="rect">
            <a:avLst/>
          </a:prstGeom>
          <a:solidFill>
            <a:schemeClr val="lt1"/>
          </a:solidFill>
          <a:ln cap="flat" cmpd="sng" w="127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900" u="sng" cap="none" strike="noStrike">
                <a:solidFill>
                  <a:schemeClr val="dk1"/>
                </a:solidFill>
                <a:latin typeface="Century Gothic"/>
                <a:ea typeface="Century Gothic"/>
                <a:cs typeface="Century Gothic"/>
                <a:sym typeface="Century Gothic"/>
              </a:rPr>
              <a:t>SPAG:</a:t>
            </a:r>
            <a:br>
              <a:rPr b="1" i="0" lang="en-GB" sz="900" u="sng" cap="none" strike="noStrike">
                <a:solidFill>
                  <a:schemeClr val="dk1"/>
                </a:solidFill>
                <a:latin typeface="Century Gothic"/>
                <a:ea typeface="Century Gothic"/>
                <a:cs typeface="Century Gothic"/>
                <a:sym typeface="Century Gothic"/>
              </a:rPr>
            </a:br>
            <a:endParaRPr b="1" i="0" sz="900" u="sng" cap="none" strike="noStrike">
              <a:solidFill>
                <a:schemeClr val="dk1"/>
              </a:solidFill>
              <a:latin typeface="Century Gothic"/>
              <a:ea typeface="Century Gothic"/>
              <a:cs typeface="Century Gothic"/>
              <a:sym typeface="Century Gothic"/>
            </a:endParaRPr>
          </a:p>
        </p:txBody>
      </p:sp>
      <p:sp>
        <p:nvSpPr>
          <p:cNvPr id="429" name="Google Shape;429;p13"/>
          <p:cNvSpPr txBox="1"/>
          <p:nvPr/>
        </p:nvSpPr>
        <p:spPr>
          <a:xfrm>
            <a:off x="6155197" y="4875044"/>
            <a:ext cx="6013249" cy="19543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Century Gothic"/>
              <a:ea typeface="Century Gothic"/>
              <a:cs typeface="Century Gothic"/>
              <a:sym typeface="Century Gothic"/>
            </a:endParaRPr>
          </a:p>
        </p:txBody>
      </p:sp>
      <p:pic>
        <p:nvPicPr>
          <p:cNvPr descr="Picture 6" id="430" name="Google Shape;430;p13"/>
          <p:cNvPicPr preferRelativeResize="0"/>
          <p:nvPr/>
        </p:nvPicPr>
        <p:blipFill rotWithShape="1">
          <a:blip r:embed="rId3">
            <a:alphaModFix/>
          </a:blip>
          <a:srcRect b="0" l="0" r="0" t="0"/>
          <a:stretch/>
        </p:blipFill>
        <p:spPr>
          <a:xfrm>
            <a:off x="10884374" y="5578816"/>
            <a:ext cx="1249302" cy="1257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graphicFrame>
        <p:nvGraphicFramePr>
          <p:cNvPr id="435" name="Google Shape;435;p5"/>
          <p:cNvGraphicFramePr/>
          <p:nvPr/>
        </p:nvGraphicFramePr>
        <p:xfrm>
          <a:off x="58324" y="45057"/>
          <a:ext cx="3000000" cy="3000000"/>
        </p:xfrm>
        <a:graphic>
          <a:graphicData uri="http://schemas.openxmlformats.org/drawingml/2006/table">
            <a:tbl>
              <a:tblPr>
                <a:noFill/>
                <a:tableStyleId>{93D1A190-61E8-49D4-BEF8-0F73E6F7199E}</a:tableStyleId>
              </a:tblPr>
              <a:tblGrid>
                <a:gridCol w="973925"/>
                <a:gridCol w="4131775"/>
              </a:tblGrid>
              <a:tr h="15882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900" u="sng" cap="none" strike="noStrike">
                          <a:latin typeface="Century Gothic"/>
                          <a:ea typeface="Century Gothic"/>
                          <a:cs typeface="Century Gothic"/>
                          <a:sym typeface="Century Gothic"/>
                        </a:rPr>
                        <a:t>WWW</a:t>
                      </a:r>
                      <a:endParaRPr sz="1100" u="none" cap="none" strike="noStrike">
                        <a:latin typeface="Century Gothic"/>
                        <a:ea typeface="Century Gothic"/>
                        <a:cs typeface="Century Gothic"/>
                        <a:sym typeface="Century Gothic"/>
                      </a:endParaRPr>
                    </a:p>
                  </a:txBody>
                  <a:tcPr marT="0" marB="0" marR="41500" marL="41500">
                    <a:solidFill>
                      <a:srgbClr val="DBDBDB"/>
                    </a:solidFill>
                  </a:tcPr>
                </a:tc>
                <a:tc hMerge="1"/>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Level</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Skills Descriptors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r>
              <a:tr h="31267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6</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Convincing, critical analysis and exploration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(26–30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Critical, exploratory, conceptualised response to task and whole text</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Judicious use of precise references to support interpretation(s</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Analysis of writer’s methods with subject terminology used judiciously</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effects of writer’s methods on reader</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ideas/perspectives/contextual factors shown by specific, detailed links between context/text/task</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5</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Thoughtful, developed consideration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(21–25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developed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Apt references integrated into interpretation(s)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writer’s methods with subject terminology used effectively to support consideration of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consideration of ideas/perspectives/contextual factors shown by examination of detailed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4</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Clear understanding</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(16–20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Effective use of references to support explanation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explanation of writer’s methods with appropriate use of relevant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Understanding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understanding of ideas/perspectives/ contextual factors shown by specific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3</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Explained, structured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(11–15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References used to support a range of relevant comments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Explained/relevant comments on writer’s methods with some relevant use of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understanding of implicit ideas/perspectives/contextual factors shown by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2</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Supported, relevant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(6–10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Supported response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Comments on references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writers’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awareness of implicit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1</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Simple, explicit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comments relevant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 to relevant details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Awareness of writer making deliberate choices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Possible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 on explicit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Nothing worthy of credit/nothing written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36" name="Google Shape;436;p5"/>
          <p:cNvSpPr txBox="1"/>
          <p:nvPr/>
        </p:nvSpPr>
        <p:spPr>
          <a:xfrm>
            <a:off x="6191250" y="66675"/>
            <a:ext cx="5810250" cy="30777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An Inspector Calls Feedback Sheet</a:t>
            </a:r>
            <a:endParaRPr b="0" i="0" sz="1400" u="none" cap="none" strike="noStrike">
              <a:solidFill>
                <a:srgbClr val="000000"/>
              </a:solidFill>
              <a:latin typeface="Arial"/>
              <a:ea typeface="Arial"/>
              <a:cs typeface="Arial"/>
              <a:sym typeface="Arial"/>
            </a:endParaRPr>
          </a:p>
        </p:txBody>
      </p:sp>
      <p:graphicFrame>
        <p:nvGraphicFramePr>
          <p:cNvPr id="437" name="Google Shape;437;p5"/>
          <p:cNvGraphicFramePr/>
          <p:nvPr/>
        </p:nvGraphicFramePr>
        <p:xfrm>
          <a:off x="5212975" y="66675"/>
          <a:ext cx="3000000" cy="3000000"/>
        </p:xfrm>
        <a:graphic>
          <a:graphicData uri="http://schemas.openxmlformats.org/drawingml/2006/table">
            <a:tbl>
              <a:tblPr>
                <a:noFill/>
                <a:tableStyleId>{93D1A190-61E8-49D4-BEF8-0F73E6F7199E}</a:tableStyleId>
              </a:tblPr>
              <a:tblGrid>
                <a:gridCol w="350575"/>
                <a:gridCol w="419100"/>
              </a:tblGrid>
              <a:tr h="312675">
                <a:tc>
                  <a:txBody>
                    <a:bodyPr/>
                    <a:lstStyle/>
                    <a:p>
                      <a:pPr indent="0" lvl="0" marL="0" marR="0" rtl="0" algn="l">
                        <a:lnSpc>
                          <a:spcPct val="100000"/>
                        </a:lnSpc>
                        <a:spcBef>
                          <a:spcPts val="0"/>
                        </a:spcBef>
                        <a:spcAft>
                          <a:spcPts val="0"/>
                        </a:spcAft>
                        <a:buClr>
                          <a:srgbClr val="000000"/>
                        </a:buClr>
                        <a:buSzPts val="900"/>
                        <a:buFont typeface="Arial"/>
                        <a:buNone/>
                      </a:pPr>
                      <a:r>
                        <a:rPr b="1" lang="en-GB" sz="900" u="none" cap="none" strike="noStrike">
                          <a:latin typeface="Century Gothic"/>
                          <a:ea typeface="Century Gothic"/>
                          <a:cs typeface="Century Gothic"/>
                          <a:sym typeface="Century Gothic"/>
                        </a:rPr>
                        <a:t>TotalMark</a:t>
                      </a:r>
                      <a:endParaRPr sz="14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c>
                  <a:txBody>
                    <a:bodyPr/>
                    <a:lstStyle/>
                    <a:p>
                      <a:pPr indent="0" lvl="0" marL="0" marR="0" rtl="0" algn="l">
                        <a:lnSpc>
                          <a:spcPct val="100000"/>
                        </a:lnSpc>
                        <a:spcBef>
                          <a:spcPts val="0"/>
                        </a:spcBef>
                        <a:spcAft>
                          <a:spcPts val="0"/>
                        </a:spcAft>
                        <a:buClr>
                          <a:srgbClr val="000000"/>
                        </a:buClr>
                        <a:buSzPts val="900"/>
                        <a:buFont typeface="Arial"/>
                        <a:buNone/>
                      </a:pPr>
                      <a:r>
                        <a:rPr b="1" lang="en-GB" sz="900" u="none" cap="none" strike="noStrike">
                          <a:latin typeface="Century Gothic"/>
                          <a:ea typeface="Century Gothic"/>
                          <a:cs typeface="Century Gothic"/>
                          <a:sym typeface="Century Gothic"/>
                        </a:rPr>
                        <a:t>Grade</a:t>
                      </a:r>
                      <a:endParaRPr sz="14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9c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8a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8b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8c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7a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7b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7c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6c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5a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5b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5c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4c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3b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3b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2b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2b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2c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1c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900"/>
                        <a:buFont typeface="Arial"/>
                        <a:buNone/>
                      </a:pPr>
                      <a:r>
                        <a:rPr b="0" lang="en-GB" sz="900" u="none" cap="none" strike="noStrike">
                          <a:solidFill>
                            <a:srgbClr val="000000"/>
                          </a:solidFill>
                          <a:latin typeface="Century Gothic"/>
                          <a:ea typeface="Century Gothic"/>
                          <a:cs typeface="Century Gothic"/>
                          <a:sym typeface="Century Gothic"/>
                        </a:rPr>
                        <a:t>Uc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438" name="Google Shape;438;p5"/>
          <p:cNvSpPr txBox="1"/>
          <p:nvPr/>
        </p:nvSpPr>
        <p:spPr>
          <a:xfrm>
            <a:off x="6065584" y="33337"/>
            <a:ext cx="3154616" cy="3744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Name:____________________</a:t>
            </a:r>
            <a:endParaRPr b="0" i="0" sz="1400" u="none" cap="none" strike="noStrike">
              <a:solidFill>
                <a:srgbClr val="000000"/>
              </a:solidFill>
              <a:latin typeface="Arial"/>
              <a:ea typeface="Arial"/>
              <a:cs typeface="Arial"/>
              <a:sym typeface="Arial"/>
            </a:endParaRPr>
          </a:p>
        </p:txBody>
      </p:sp>
      <p:sp>
        <p:nvSpPr>
          <p:cNvPr id="439" name="Google Shape;439;p5"/>
          <p:cNvSpPr txBox="1"/>
          <p:nvPr/>
        </p:nvSpPr>
        <p:spPr>
          <a:xfrm>
            <a:off x="6155197" y="374452"/>
            <a:ext cx="5882355" cy="4524275"/>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timing so an adequate length of response is written</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Plan your response to improve your line of argument </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Write an introduction using Construct, Introduce and Concept as a structure</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Address both bullet points in the question</a:t>
            </a:r>
            <a:endParaRPr b="0"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AO1 - WHAT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Focus your paragraph on the question</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State your argument or idea for each paragraph</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discourse markers to sequence your paragraphs and arguments </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a range of embedded quotations that support your point</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rgbClr val="000000"/>
                </a:solidFill>
                <a:latin typeface="Century Gothic"/>
                <a:ea typeface="Century Gothic"/>
                <a:cs typeface="Century Gothic"/>
                <a:sym typeface="Century Gothic"/>
              </a:rPr>
              <a:t>AO2 - HOW</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deeper analysis of quotations using SIC</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the correct subject terminology to identify methods in quotations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Analyse a key word in detail using modal verbs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structural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language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multiple meanings of key images</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rgbClr val="000000"/>
                </a:solidFill>
                <a:latin typeface="Century Gothic"/>
                <a:ea typeface="Century Gothic"/>
                <a:cs typeface="Century Gothic"/>
                <a:sym typeface="Century Gothic"/>
              </a:rPr>
              <a:t>Link to relevant and connected quotes elsewhere from the play</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Effect on the reader is worth 20% of the marks, provide more detail in this area</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how a modern audience may react, as compared to an Edwardian audience</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AO3 - WHY</a:t>
            </a:r>
            <a:endParaRPr b="1"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Linking to context is worth 20% of the marks, provide more detail in this area 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 to some of the wider themes in the play ___________________________________________________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Priestley’s ideas, motives &amp; intentions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AO4</a:t>
            </a:r>
            <a:endParaRPr b="1"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spelling, punctuation, capital letters, grammar, and/or vocabulary</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more insightful comments about: ______________________________________________________</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900" u="none" cap="none" strike="noStrike">
                <a:solidFill>
                  <a:schemeClr val="dk1"/>
                </a:solidFill>
                <a:latin typeface="Century Gothic"/>
                <a:ea typeface="Century Gothic"/>
                <a:cs typeface="Century Gothic"/>
                <a:sym typeface="Century Gothic"/>
              </a:rPr>
              <a:t>___________________________________________________________________________________________________</a:t>
            </a:r>
            <a:endParaRPr b="0" i="0" sz="1050" u="none" cap="none" strike="noStrike">
              <a:solidFill>
                <a:srgbClr val="000000"/>
              </a:solidFill>
              <a:latin typeface="Century Gothic"/>
              <a:ea typeface="Century Gothic"/>
              <a:cs typeface="Century Gothic"/>
              <a:sym typeface="Century Gothic"/>
            </a:endParaRPr>
          </a:p>
        </p:txBody>
      </p:sp>
      <p:sp>
        <p:nvSpPr>
          <p:cNvPr id="440" name="Google Shape;440;p5"/>
          <p:cNvSpPr txBox="1"/>
          <p:nvPr/>
        </p:nvSpPr>
        <p:spPr>
          <a:xfrm>
            <a:off x="5229966" y="6422034"/>
            <a:ext cx="769676" cy="369291"/>
          </a:xfrm>
          <a:prstGeom prst="rect">
            <a:avLst/>
          </a:prstGeom>
          <a:solidFill>
            <a:schemeClr val="lt1"/>
          </a:solidFill>
          <a:ln cap="flat" cmpd="sng" w="127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900" u="sng" cap="none" strike="noStrike">
                <a:solidFill>
                  <a:schemeClr val="dk1"/>
                </a:solidFill>
                <a:latin typeface="Century Gothic"/>
                <a:ea typeface="Century Gothic"/>
                <a:cs typeface="Century Gothic"/>
                <a:sym typeface="Century Gothic"/>
              </a:rPr>
              <a:t>SPAG:</a:t>
            </a:r>
            <a:br>
              <a:rPr b="1" i="0" lang="en-GB" sz="900" u="sng" cap="none" strike="noStrike">
                <a:solidFill>
                  <a:schemeClr val="dk1"/>
                </a:solidFill>
                <a:latin typeface="Century Gothic"/>
                <a:ea typeface="Century Gothic"/>
                <a:cs typeface="Century Gothic"/>
                <a:sym typeface="Century Gothic"/>
              </a:rPr>
            </a:br>
            <a:endParaRPr b="1" i="0" sz="900" u="sng" cap="none" strike="noStrike">
              <a:solidFill>
                <a:schemeClr val="dk1"/>
              </a:solidFill>
              <a:latin typeface="Century Gothic"/>
              <a:ea typeface="Century Gothic"/>
              <a:cs typeface="Century Gothic"/>
              <a:sym typeface="Century Gothic"/>
            </a:endParaRPr>
          </a:p>
        </p:txBody>
      </p:sp>
      <p:sp>
        <p:nvSpPr>
          <p:cNvPr id="441" name="Google Shape;441;p5"/>
          <p:cNvSpPr txBox="1"/>
          <p:nvPr/>
        </p:nvSpPr>
        <p:spPr>
          <a:xfrm>
            <a:off x="6155197" y="4875044"/>
            <a:ext cx="6013249" cy="19543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Century Gothic"/>
              <a:ea typeface="Century Gothic"/>
              <a:cs typeface="Century Gothic"/>
              <a:sym typeface="Century Gothic"/>
            </a:endParaRPr>
          </a:p>
        </p:txBody>
      </p:sp>
      <p:pic>
        <p:nvPicPr>
          <p:cNvPr descr="Picture 6" id="442" name="Google Shape;442;p5"/>
          <p:cNvPicPr preferRelativeResize="0"/>
          <p:nvPr/>
        </p:nvPicPr>
        <p:blipFill rotWithShape="1">
          <a:blip r:embed="rId3">
            <a:alphaModFix/>
          </a:blip>
          <a:srcRect b="0" l="0" r="0" t="0"/>
          <a:stretch/>
        </p:blipFill>
        <p:spPr>
          <a:xfrm>
            <a:off x="10884374" y="5578816"/>
            <a:ext cx="1249302" cy="12578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graphicFrame>
        <p:nvGraphicFramePr>
          <p:cNvPr id="447" name="Google Shape;447;p7"/>
          <p:cNvGraphicFramePr/>
          <p:nvPr/>
        </p:nvGraphicFramePr>
        <p:xfrm>
          <a:off x="81380" y="101461"/>
          <a:ext cx="3000000" cy="3000000"/>
        </p:xfrm>
        <a:graphic>
          <a:graphicData uri="http://schemas.openxmlformats.org/drawingml/2006/table">
            <a:tbl>
              <a:tblPr>
                <a:noFill/>
                <a:tableStyleId>{93D1A190-61E8-49D4-BEF8-0F73E6F7199E}</a:tableStyleId>
              </a:tblPr>
              <a:tblGrid>
                <a:gridCol w="1582900"/>
                <a:gridCol w="4084875"/>
              </a:tblGrid>
              <a:tr h="88225">
                <a:tc gridSpan="2">
                  <a:txBody>
                    <a:bodyPr/>
                    <a:lstStyle/>
                    <a:p>
                      <a:pPr indent="0" lvl="0" marL="0" marR="0" rtl="0" algn="ctr">
                        <a:lnSpc>
                          <a:spcPct val="107000"/>
                        </a:lnSpc>
                        <a:spcBef>
                          <a:spcPts val="0"/>
                        </a:spcBef>
                        <a:spcAft>
                          <a:spcPts val="0"/>
                        </a:spcAft>
                        <a:buClr>
                          <a:srgbClr val="000000"/>
                        </a:buClr>
                        <a:buSzPts val="900"/>
                        <a:buFont typeface="Arial"/>
                        <a:buNone/>
                      </a:pPr>
                      <a:r>
                        <a:rPr b="1" lang="en-GB" sz="900" u="sng" cap="none" strike="noStrike">
                          <a:latin typeface="Century Gothic"/>
                          <a:ea typeface="Century Gothic"/>
                          <a:cs typeface="Century Gothic"/>
                          <a:sym typeface="Century Gothic"/>
                        </a:rPr>
                        <a:t>WWW</a:t>
                      </a:r>
                      <a:endParaRPr sz="1300" u="none" cap="none" strike="noStrike">
                        <a:latin typeface="Century Gothic"/>
                        <a:ea typeface="Century Gothic"/>
                        <a:cs typeface="Century Gothic"/>
                        <a:sym typeface="Century Gothic"/>
                      </a:endParaRPr>
                    </a:p>
                  </a:txBody>
                  <a:tcPr marT="0" marB="0" marR="41500" marL="41500">
                    <a:solidFill>
                      <a:srgbClr val="DBDBDB"/>
                    </a:solidFill>
                  </a:tcPr>
                </a:tc>
                <a:tc hMerge="1"/>
              </a:tr>
              <a:tr h="88225">
                <a:tc>
                  <a:txBody>
                    <a:bodyPr/>
                    <a:lstStyle/>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Question 1</a:t>
                      </a:r>
                      <a:endParaRPr sz="13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Skills Descriptors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r>
              <a:tr h="86300">
                <a:tc rowSpan="4">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6</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Convincing, critical analysis and exploration</a:t>
                      </a:r>
                      <a:endParaRPr sz="13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(21–24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0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Critical, exploratory, conceptualised response to task and whole text</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86300">
                <a:tc vMerge="1"/>
                <a:tc>
                  <a:txBody>
                    <a:bodyPr/>
                    <a:lstStyle/>
                    <a:p>
                      <a:pPr indent="-165100" lvl="0" marL="171450" marR="0" rtl="0" algn="l">
                        <a:lnSpc>
                          <a:spcPct val="100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Judicious use of precise references to support interpretation(s</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86300">
                <a:tc vMerge="1"/>
                <a:tc>
                  <a:txBody>
                    <a:bodyPr/>
                    <a:lstStyle/>
                    <a:p>
                      <a:pPr indent="-165100" lvl="0" marL="171450" marR="0" rtl="0" algn="l">
                        <a:lnSpc>
                          <a:spcPct val="100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Analysis of writer’s methods with subject terminology used judiciously</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163300">
                <a:tc vMerge="1"/>
                <a:tc>
                  <a:txBody>
                    <a:bodyPr/>
                    <a:lstStyle/>
                    <a:p>
                      <a:pPr indent="-165100" lvl="0" marL="171450" marR="0" rtl="0" algn="l">
                        <a:lnSpc>
                          <a:spcPct val="100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Exploration of effects of writer’s methods on reader</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88225">
                <a:tc rowSpan="4">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5</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Thoughtful, developed consideration</a:t>
                      </a:r>
                      <a:endParaRPr sz="13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(17–20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Thoughtful, developed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Apt references integrated into interpretation(s)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80550">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Examination of writer’s methods with subject terminology used effectively to support consideration of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Examination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rowSpan="4">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4</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Clear understanding</a:t>
                      </a:r>
                      <a:endParaRPr sz="13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(13–16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Clear,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Effective use of references to support explanation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80550">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Clear explanation of writer’s methods with appropriate use of relevant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Understanding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rowSpan="4">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3</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Explained, structured comments</a:t>
                      </a:r>
                      <a:endParaRPr sz="13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(9–12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Some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References used to support a range of relevant comments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80550">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Explained/relevant comments on writer’s methods with some relevant use of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Identification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rowSpan="4">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2</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Supported, relevant comments (5–8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Supported response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Comments on references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Identification of writers’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500">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Some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rowSpan="4">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1</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Simple, explicit comments</a:t>
                      </a:r>
                      <a:endParaRPr sz="13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(1–4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Simple comments relevant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Reference to relevant details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Awareness of writer making deliberate choices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Possible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88225">
                <a:tc>
                  <a:txBody>
                    <a:bodyPr/>
                    <a:lstStyle/>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Nothing worthy of credit/nothing written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48" name="Google Shape;448;p7"/>
          <p:cNvSpPr txBox="1"/>
          <p:nvPr/>
        </p:nvSpPr>
        <p:spPr>
          <a:xfrm>
            <a:off x="6191250" y="66675"/>
            <a:ext cx="5810250" cy="30777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Unseen Poetry A &amp; B Feedback Sheet</a:t>
            </a:r>
            <a:endParaRPr b="0" i="0" sz="1400" u="none" cap="none" strike="noStrike">
              <a:solidFill>
                <a:srgbClr val="000000"/>
              </a:solidFill>
              <a:latin typeface="Arial"/>
              <a:ea typeface="Arial"/>
              <a:cs typeface="Arial"/>
              <a:sym typeface="Arial"/>
            </a:endParaRPr>
          </a:p>
        </p:txBody>
      </p:sp>
      <p:graphicFrame>
        <p:nvGraphicFramePr>
          <p:cNvPr id="449" name="Google Shape;449;p7"/>
          <p:cNvGraphicFramePr/>
          <p:nvPr/>
        </p:nvGraphicFramePr>
        <p:xfrm>
          <a:off x="5817433" y="441127"/>
          <a:ext cx="3000000" cy="3000000"/>
        </p:xfrm>
        <a:graphic>
          <a:graphicData uri="http://schemas.openxmlformats.org/drawingml/2006/table">
            <a:tbl>
              <a:tblPr>
                <a:noFill/>
                <a:tableStyleId>{93D1A190-61E8-49D4-BEF8-0F73E6F7199E}</a:tableStyleId>
              </a:tblPr>
              <a:tblGrid>
                <a:gridCol w="350575"/>
                <a:gridCol w="419100"/>
              </a:tblGrid>
              <a:tr h="312675">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entury Gothic"/>
                          <a:ea typeface="Century Gothic"/>
                          <a:cs typeface="Century Gothic"/>
                          <a:sym typeface="Century Gothic"/>
                        </a:rPr>
                        <a:t>Mark</a:t>
                      </a:r>
                      <a:endParaRPr sz="14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c>
                  <a:txBody>
                    <a:bodyPr/>
                    <a:lstStyle/>
                    <a:p>
                      <a:pPr indent="0" lvl="0" marL="0" marR="0" rtl="0" algn="l">
                        <a:lnSpc>
                          <a:spcPct val="100000"/>
                        </a:lnSpc>
                        <a:spcBef>
                          <a:spcPts val="0"/>
                        </a:spcBef>
                        <a:spcAft>
                          <a:spcPts val="0"/>
                        </a:spcAft>
                        <a:buClr>
                          <a:srgbClr val="000000"/>
                        </a:buClr>
                        <a:buSzPts val="1050"/>
                        <a:buFont typeface="Arial"/>
                        <a:buNone/>
                      </a:pPr>
                      <a:r>
                        <a:rPr b="1" lang="en-GB" sz="1050" u="none" cap="none" strike="noStrike">
                          <a:latin typeface="Century Gothic"/>
                          <a:ea typeface="Century Gothic"/>
                          <a:cs typeface="Century Gothic"/>
                          <a:sym typeface="Century Gothic"/>
                        </a:rPr>
                        <a:t>Grade</a:t>
                      </a:r>
                      <a:endParaRPr sz="14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32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9a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31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9b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30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9b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9c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8a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8b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8c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7a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7b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7c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6a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6b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6c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5a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5b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5c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4a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4b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4c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3a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3b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3c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10</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2a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9</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2b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8</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2c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7</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1a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6</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1b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5</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1c</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4</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Ua</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3</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Ub</a:t>
                      </a:r>
                      <a:endParaRPr b="0" sz="1000" u="none" cap="none" strike="noStrike">
                        <a:solidFill>
                          <a:srgbClr val="000000"/>
                        </a:solidFill>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2</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Ub</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000"/>
                        <a:buFont typeface="Arial"/>
                        <a:buNone/>
                      </a:pPr>
                      <a:r>
                        <a:rPr lang="en-GB" sz="1000" u="none" cap="none" strike="noStrike">
                          <a:latin typeface="Century Gothic"/>
                          <a:ea typeface="Century Gothic"/>
                          <a:cs typeface="Century Gothic"/>
                          <a:sym typeface="Century Gothic"/>
                        </a:rPr>
                        <a:t>1</a:t>
                      </a:r>
                      <a:endParaRPr sz="14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0" lang="en-GB" sz="1000" u="none" cap="none" strike="noStrike">
                          <a:solidFill>
                            <a:srgbClr val="000000"/>
                          </a:solidFill>
                          <a:latin typeface="Century Gothic"/>
                          <a:ea typeface="Century Gothic"/>
                          <a:cs typeface="Century Gothic"/>
                          <a:sym typeface="Century Gothic"/>
                        </a:rPr>
                        <a:t>Uc</a:t>
                      </a:r>
                      <a:endParaRPr b="0" sz="1000" u="none" cap="none" strike="noStrike">
                        <a:solidFill>
                          <a:srgbClr val="000000"/>
                        </a:solidFill>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450" name="Google Shape;450;p7"/>
          <p:cNvSpPr txBox="1"/>
          <p:nvPr/>
        </p:nvSpPr>
        <p:spPr>
          <a:xfrm>
            <a:off x="5953951" y="90929"/>
            <a:ext cx="3183191" cy="3744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Name:____________________</a:t>
            </a:r>
            <a:endParaRPr b="0" i="0" sz="1400" u="none" cap="none" strike="noStrike">
              <a:solidFill>
                <a:srgbClr val="000000"/>
              </a:solidFill>
              <a:latin typeface="Arial"/>
              <a:ea typeface="Arial"/>
              <a:cs typeface="Arial"/>
              <a:sym typeface="Arial"/>
            </a:endParaRPr>
          </a:p>
        </p:txBody>
      </p:sp>
      <p:graphicFrame>
        <p:nvGraphicFramePr>
          <p:cNvPr id="451" name="Google Shape;451;p7"/>
          <p:cNvGraphicFramePr/>
          <p:nvPr/>
        </p:nvGraphicFramePr>
        <p:xfrm>
          <a:off x="81368" y="4777589"/>
          <a:ext cx="3000000" cy="3000000"/>
        </p:xfrm>
        <a:graphic>
          <a:graphicData uri="http://schemas.openxmlformats.org/drawingml/2006/table">
            <a:tbl>
              <a:tblPr>
                <a:noFill/>
                <a:tableStyleId>{93D1A190-61E8-49D4-BEF8-0F73E6F7199E}</a:tableStyleId>
              </a:tblPr>
              <a:tblGrid>
                <a:gridCol w="1081150"/>
                <a:gridCol w="4586650"/>
              </a:tblGrid>
              <a:tr h="273575">
                <a:tc rowSpan="2">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Question 2</a:t>
                      </a:r>
                      <a:endParaRPr sz="13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4</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(7-8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Exploratory comparison of writers’ use of language, structure and form with subject terminology used judiciously </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209600">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Convincing comparison of effects of writers’ methods on reader </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273575">
                <a:tc rowSpan="2">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3</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(5-6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Thoughtful comparison of writers’ use of language and/or structure and/or form with subject terminology used effectively to support consideration of methods </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13217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Comparative examination of effects of writers’ methods on reader</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273575">
                <a:tc rowSpan="2">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2</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(3-4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Relevant comparison of writers’ use of language and/or structure and/or form with some relevant use of subject terminology </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13217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Some comparison of effects of writers’ methods on reader</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132175">
                <a:tc rowSpan="2">
                  <a:txBody>
                    <a:bodyPr/>
                    <a:lstStyle/>
                    <a:p>
                      <a:pPr indent="0" lvl="0" marL="0" marR="0" rtl="0" algn="l">
                        <a:lnSpc>
                          <a:spcPct val="107000"/>
                        </a:lnSpc>
                        <a:spcBef>
                          <a:spcPts val="0"/>
                        </a:spcBef>
                        <a:spcAft>
                          <a:spcPts val="0"/>
                        </a:spcAft>
                        <a:buClr>
                          <a:srgbClr val="000000"/>
                        </a:buClr>
                        <a:buSzPts val="900"/>
                        <a:buFont typeface="Arial"/>
                        <a:buNone/>
                      </a:pPr>
                      <a:r>
                        <a:rPr lang="en-GB" sz="900" u="sng" cap="none" strike="noStrike">
                          <a:latin typeface="Century Gothic"/>
                          <a:ea typeface="Century Gothic"/>
                          <a:cs typeface="Century Gothic"/>
                          <a:sym typeface="Century Gothic"/>
                        </a:rPr>
                        <a:t>Level 1</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(1–2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Some links between writers’ use of language or structure or form</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173225">
                <a:tc vMerge="1"/>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Some links between effects of writers’ methods on reader</a:t>
                      </a:r>
                      <a:endParaRPr sz="1300" u="none" cap="none" strike="noStrike">
                        <a:latin typeface="Century Gothic"/>
                        <a:ea typeface="Century Gothic"/>
                        <a:cs typeface="Century Gothic"/>
                        <a:sym typeface="Century Gothic"/>
                      </a:endParaRPr>
                    </a:p>
                  </a:txBody>
                  <a:tcPr marT="0" marB="0" marR="41500" marL="41500">
                    <a:solidFill>
                      <a:schemeClr val="lt1"/>
                    </a:solidFill>
                  </a:tcPr>
                </a:tc>
              </a:tr>
              <a:tr h="132175">
                <a:tc>
                  <a:txBody>
                    <a:bodyPr/>
                    <a:lstStyle/>
                    <a:p>
                      <a:pPr indent="0" lvl="0" marL="0" marR="0" rtl="0" algn="l">
                        <a:lnSpc>
                          <a:spcPct val="107000"/>
                        </a:lnSpc>
                        <a:spcBef>
                          <a:spcPts val="0"/>
                        </a:spcBef>
                        <a:spcAft>
                          <a:spcPts val="0"/>
                        </a:spcAft>
                        <a:buClr>
                          <a:srgbClr val="000000"/>
                        </a:buClr>
                        <a:buSzPts val="900"/>
                        <a:buFont typeface="Arial"/>
                        <a:buNone/>
                      </a:pPr>
                      <a:r>
                        <a:rPr lang="en-GB" sz="900" u="none" cap="none" strike="noStrike">
                          <a:latin typeface="Century Gothic"/>
                          <a:ea typeface="Century Gothic"/>
                          <a:cs typeface="Century Gothic"/>
                          <a:sym typeface="Century Gothic"/>
                        </a:rPr>
                        <a:t>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65100" lvl="0" marL="171450" marR="0" rtl="0" algn="l">
                        <a:lnSpc>
                          <a:spcPct val="107000"/>
                        </a:lnSpc>
                        <a:spcBef>
                          <a:spcPts val="0"/>
                        </a:spcBef>
                        <a:spcAft>
                          <a:spcPts val="0"/>
                        </a:spcAft>
                        <a:buClr>
                          <a:schemeClr val="dk1"/>
                        </a:buClr>
                        <a:buSzPts val="900"/>
                        <a:buFont typeface="Noto Sans Symbols"/>
                        <a:buChar char="❑"/>
                      </a:pPr>
                      <a:r>
                        <a:rPr lang="en-GB" sz="900" u="none" cap="none" strike="noStrike">
                          <a:latin typeface="Century Gothic"/>
                          <a:ea typeface="Century Gothic"/>
                          <a:cs typeface="Century Gothic"/>
                          <a:sym typeface="Century Gothic"/>
                        </a:rPr>
                        <a:t>Nothing worthy of credit/nothing written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52" name="Google Shape;452;p7"/>
          <p:cNvSpPr txBox="1"/>
          <p:nvPr/>
        </p:nvSpPr>
        <p:spPr>
          <a:xfrm>
            <a:off x="6655373" y="4499614"/>
            <a:ext cx="5513073" cy="19543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Arial"/>
              <a:ea typeface="Arial"/>
              <a:cs typeface="Arial"/>
              <a:sym typeface="Arial"/>
            </a:endParaRPr>
          </a:p>
        </p:txBody>
      </p:sp>
      <p:pic>
        <p:nvPicPr>
          <p:cNvPr descr="Picture 6" id="453" name="Google Shape;453;p7"/>
          <p:cNvPicPr preferRelativeResize="0"/>
          <p:nvPr/>
        </p:nvPicPr>
        <p:blipFill rotWithShape="1">
          <a:blip r:embed="rId3">
            <a:alphaModFix/>
          </a:blip>
          <a:srcRect b="0" l="0" r="0" t="0"/>
          <a:stretch/>
        </p:blipFill>
        <p:spPr>
          <a:xfrm>
            <a:off x="10884374" y="5578816"/>
            <a:ext cx="1249302" cy="1257800"/>
          </a:xfrm>
          <a:prstGeom prst="rect">
            <a:avLst/>
          </a:prstGeom>
          <a:noFill/>
          <a:ln>
            <a:noFill/>
          </a:ln>
        </p:spPr>
      </p:pic>
      <p:sp>
        <p:nvSpPr>
          <p:cNvPr id="454" name="Google Shape;454;p7"/>
          <p:cNvSpPr txBox="1"/>
          <p:nvPr/>
        </p:nvSpPr>
        <p:spPr>
          <a:xfrm>
            <a:off x="6788355" y="489635"/>
            <a:ext cx="5213145" cy="3554779"/>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timing so an adequate length of response is written</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Write an introduction using Construct, Introduce and Concept as a structure</a:t>
            </a:r>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AO1 - WHAT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Focus your paragraph on the question</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State your argument or idea for each paragraph</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discourse markers to sequence your paragraphs and arguments </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a range of embedded quotations that support your point</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rgbClr val="000000"/>
                </a:solidFill>
                <a:latin typeface="Century Gothic"/>
                <a:ea typeface="Century Gothic"/>
                <a:cs typeface="Century Gothic"/>
                <a:sym typeface="Century Gothic"/>
              </a:rPr>
              <a:t>AO2 - HOW</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deeper analysis of quotations using SIC</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the correct subject terminology to identify methods in quotations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Analyse a key word in detail using modal verbs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structural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language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multiple meanings of key images</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 to relevant and connected quotes elsewhere from the play</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Effect on the reader is worth 20% of the marks, provide more detail in this area</a:t>
            </a:r>
            <a:endParaRPr/>
          </a:p>
          <a:p>
            <a:pPr indent="-215900" lvl="0" marL="285750" marR="0" rtl="0" algn="l">
              <a:lnSpc>
                <a:spcPct val="100000"/>
              </a:lnSpc>
              <a:spcBef>
                <a:spcPts val="0"/>
              </a:spcBef>
              <a:spcAft>
                <a:spcPts val="0"/>
              </a:spcAft>
              <a:buClr>
                <a:schemeClr val="dk1"/>
              </a:buClr>
              <a:buSzPts val="1100"/>
              <a:buFont typeface="Noto Sans Symbols"/>
              <a:buNone/>
            </a:pPr>
            <a:r>
              <a:t/>
            </a:r>
            <a:endParaRPr b="0" i="0" sz="900" u="none" cap="none" strike="noStrike">
              <a:solidFill>
                <a:schemeClr val="dk1"/>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more insightful comments about:__________________________________________</a:t>
            </a:r>
            <a:endParaRPr b="0"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0" i="0" lang="en-GB" sz="900" u="none" cap="none" strike="noStrike">
                <a:solidFill>
                  <a:schemeClr val="dk1"/>
                </a:solidFill>
                <a:latin typeface="Century Gothic"/>
                <a:ea typeface="Century Gothic"/>
                <a:cs typeface="Century Gothic"/>
                <a:sym typeface="Century Gothic"/>
              </a:rPr>
              <a:t>________________________________________________________________________________________________________________________________________________________________________________</a:t>
            </a:r>
            <a:endParaRPr b="0" i="0" sz="900" u="none" cap="none" strike="noStrike">
              <a:solidFill>
                <a:srgbClr val="000000"/>
              </a:solidFill>
              <a:latin typeface="Century Gothic"/>
              <a:ea typeface="Century Gothic"/>
              <a:cs typeface="Century Gothic"/>
              <a:sym typeface="Century Gothic"/>
            </a:endParaRPr>
          </a:p>
          <a:p>
            <a:pPr indent="-215900" lvl="0" marL="285750" marR="0" rtl="0" algn="l">
              <a:lnSpc>
                <a:spcPct val="100000"/>
              </a:lnSpc>
              <a:spcBef>
                <a:spcPts val="0"/>
              </a:spcBef>
              <a:spcAft>
                <a:spcPts val="0"/>
              </a:spcAft>
              <a:buClr>
                <a:schemeClr val="dk1"/>
              </a:buClr>
              <a:buSzPts val="1100"/>
              <a:buFont typeface="Noto Sans Symbols"/>
              <a:buNone/>
            </a:pPr>
            <a:r>
              <a:t/>
            </a:r>
            <a:endParaRPr b="0"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graphicFrame>
        <p:nvGraphicFramePr>
          <p:cNvPr id="459" name="Google Shape;459;p10"/>
          <p:cNvGraphicFramePr/>
          <p:nvPr/>
        </p:nvGraphicFramePr>
        <p:xfrm>
          <a:off x="58324" y="45057"/>
          <a:ext cx="3000000" cy="3000000"/>
        </p:xfrm>
        <a:graphic>
          <a:graphicData uri="http://schemas.openxmlformats.org/drawingml/2006/table">
            <a:tbl>
              <a:tblPr>
                <a:noFill/>
                <a:tableStyleId>{93D1A190-61E8-49D4-BEF8-0F73E6F7199E}</a:tableStyleId>
              </a:tblPr>
              <a:tblGrid>
                <a:gridCol w="973925"/>
                <a:gridCol w="4131775"/>
              </a:tblGrid>
              <a:tr h="15882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900" u="sng" cap="none" strike="noStrike">
                          <a:latin typeface="Century Gothic"/>
                          <a:ea typeface="Century Gothic"/>
                          <a:cs typeface="Century Gothic"/>
                          <a:sym typeface="Century Gothic"/>
                        </a:rPr>
                        <a:t>WWW</a:t>
                      </a:r>
                      <a:endParaRPr sz="1100" u="none" cap="none" strike="noStrike">
                        <a:latin typeface="Century Gothic"/>
                        <a:ea typeface="Century Gothic"/>
                        <a:cs typeface="Century Gothic"/>
                        <a:sym typeface="Century Gothic"/>
                      </a:endParaRPr>
                    </a:p>
                  </a:txBody>
                  <a:tcPr marT="0" marB="0" marR="41500" marL="41500">
                    <a:solidFill>
                      <a:srgbClr val="DBDBDB"/>
                    </a:solidFill>
                  </a:tcPr>
                </a:tc>
                <a:tc hMerge="1"/>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Level</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Skills Descriptors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r>
              <a:tr h="31267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6</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Convincing, critical analysis and exploration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(26–30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Critical, exploratory, conceptualised response to task and whole text</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Judicious use of precise references to support interpretation(s</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Analysis of writer’s methods with subject terminology used judiciously</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effects of writer’s methods on reader</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ideas/perspectives/contextual factors shown by specific, detailed links between context/text/task</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5</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Thoughtful, developed consideration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(21–25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developed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Apt references integrated into interpretation(s)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writer’s methods with subject terminology used effectively to support consideration of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consideration of ideas/perspectives/contextual factors shown by examination of detailed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4</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Clear understanding</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(16–20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Effective use of references to support explanation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explanation of writer’s methods with appropriate use of relevant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Understanding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understanding of ideas/perspectives/ contextual factors shown by specific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3</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Explained, structured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(11–15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References used to support a range of relevant comments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Explained/relevant comments on writer’s methods with some relevant use of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understanding of implicit ideas/perspectives/contextual factors shown by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2</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Supported, relevant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(6–10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Supported response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Comments on references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writers’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awareness of implicit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1</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Simple, explicit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comments relevant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 to relevant details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Awareness of writer making deliberate choices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Possible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 on explicit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Nothing worthy of credit/nothing written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60" name="Google Shape;460;p10"/>
          <p:cNvSpPr txBox="1"/>
          <p:nvPr/>
        </p:nvSpPr>
        <p:spPr>
          <a:xfrm>
            <a:off x="6191250" y="66675"/>
            <a:ext cx="5810250" cy="30777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Jekyll and Hyde Feedback Sheet</a:t>
            </a:r>
            <a:endParaRPr b="0" i="0" sz="1400" u="none" cap="none" strike="noStrike">
              <a:solidFill>
                <a:srgbClr val="000000"/>
              </a:solidFill>
              <a:latin typeface="Arial"/>
              <a:ea typeface="Arial"/>
              <a:cs typeface="Arial"/>
              <a:sym typeface="Arial"/>
            </a:endParaRPr>
          </a:p>
        </p:txBody>
      </p:sp>
      <p:sp>
        <p:nvSpPr>
          <p:cNvPr id="461" name="Google Shape;461;p10"/>
          <p:cNvSpPr txBox="1"/>
          <p:nvPr/>
        </p:nvSpPr>
        <p:spPr>
          <a:xfrm>
            <a:off x="6065584" y="33337"/>
            <a:ext cx="3154616" cy="3744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Name:____________________</a:t>
            </a:r>
            <a:endParaRPr b="0" i="0" sz="1400" u="none" cap="none" strike="noStrike">
              <a:solidFill>
                <a:srgbClr val="000000"/>
              </a:solidFill>
              <a:latin typeface="Arial"/>
              <a:ea typeface="Arial"/>
              <a:cs typeface="Arial"/>
              <a:sym typeface="Arial"/>
            </a:endParaRPr>
          </a:p>
        </p:txBody>
      </p:sp>
      <p:sp>
        <p:nvSpPr>
          <p:cNvPr id="462" name="Google Shape;462;p10"/>
          <p:cNvSpPr txBox="1"/>
          <p:nvPr/>
        </p:nvSpPr>
        <p:spPr>
          <a:xfrm>
            <a:off x="6155197" y="374452"/>
            <a:ext cx="5882355" cy="3831778"/>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timing so an adequate length of response is written</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Plan your response to improve your line of argument </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Write an introduction using Construct, Introduce and Concept as a structure</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Address both the extract and the text as a whole</a:t>
            </a:r>
            <a:endParaRPr b="0"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AO1 - WHAT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Focus your paragraph on the question</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State your argument or idea for each paragraph</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discourse markers to sequence your paragraphs and arguments </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a range of embedded quotations that support your point</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rgbClr val="000000"/>
                </a:solidFill>
                <a:latin typeface="Century Gothic"/>
                <a:ea typeface="Century Gothic"/>
                <a:cs typeface="Century Gothic"/>
                <a:sym typeface="Century Gothic"/>
              </a:rPr>
              <a:t>AO2 - HOW</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deeper analysis of quotations using SIC</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the correct subject terminology to identify methods in quotations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Analyse a key word in detail using modal verbs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structural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language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multiple meanings of key images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Effect on the reader is worth 20% of the marks, provide more detail in this area</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how a modern audience may react, as compared to a Victorian audience</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AO3 - WHY</a:t>
            </a:r>
            <a:endParaRPr b="1"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Linking to context is worth 20% of the marks, provide more detail in this area 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 to some of the wider themes in the play ___________________________________________________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Stevenson’s ideas, motives &amp; intentions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p:txBody>
      </p:sp>
      <p:sp>
        <p:nvSpPr>
          <p:cNvPr id="463" name="Google Shape;463;p10"/>
          <p:cNvSpPr txBox="1"/>
          <p:nvPr/>
        </p:nvSpPr>
        <p:spPr>
          <a:xfrm>
            <a:off x="6155197" y="4875044"/>
            <a:ext cx="6013249" cy="19543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Century Gothic"/>
              <a:ea typeface="Century Gothic"/>
              <a:cs typeface="Century Gothic"/>
              <a:sym typeface="Century Gothic"/>
            </a:endParaRPr>
          </a:p>
        </p:txBody>
      </p:sp>
      <p:pic>
        <p:nvPicPr>
          <p:cNvPr descr="Picture 6" id="464" name="Google Shape;464;p10"/>
          <p:cNvPicPr preferRelativeResize="0"/>
          <p:nvPr/>
        </p:nvPicPr>
        <p:blipFill rotWithShape="1">
          <a:blip r:embed="rId3">
            <a:alphaModFix/>
          </a:blip>
          <a:srcRect b="0" l="0" r="0" t="0"/>
          <a:stretch/>
        </p:blipFill>
        <p:spPr>
          <a:xfrm>
            <a:off x="10884374" y="5578816"/>
            <a:ext cx="1249302" cy="1257800"/>
          </a:xfrm>
          <a:prstGeom prst="rect">
            <a:avLst/>
          </a:prstGeom>
          <a:noFill/>
          <a:ln>
            <a:noFill/>
          </a:ln>
        </p:spPr>
      </p:pic>
      <p:graphicFrame>
        <p:nvGraphicFramePr>
          <p:cNvPr id="465" name="Google Shape;465;p10"/>
          <p:cNvGraphicFramePr/>
          <p:nvPr/>
        </p:nvGraphicFramePr>
        <p:xfrm>
          <a:off x="5295900" y="90929"/>
          <a:ext cx="3000000" cy="3000000"/>
        </p:xfrm>
        <a:graphic>
          <a:graphicData uri="http://schemas.openxmlformats.org/drawingml/2006/table">
            <a:tbl>
              <a:tblPr>
                <a:noFill/>
                <a:tableStyleId>{93D1A190-61E8-49D4-BEF8-0F73E6F7199E}</a:tableStyleId>
              </a:tblPr>
              <a:tblGrid>
                <a:gridCol w="350575"/>
                <a:gridCol w="419100"/>
              </a:tblGrid>
              <a:tr h="312675">
                <a:tc>
                  <a:txBody>
                    <a:bodyPr/>
                    <a:lstStyle/>
                    <a:p>
                      <a:pPr indent="0" lvl="0" marL="0" marR="0" rtl="0" algn="l">
                        <a:lnSpc>
                          <a:spcPct val="100000"/>
                        </a:lnSpc>
                        <a:spcBef>
                          <a:spcPts val="0"/>
                        </a:spcBef>
                        <a:spcAft>
                          <a:spcPts val="0"/>
                        </a:spcAft>
                        <a:buClr>
                          <a:srgbClr val="000000"/>
                        </a:buClr>
                        <a:buSzPts val="1050"/>
                        <a:buFont typeface="Arial"/>
                        <a:buNone/>
                      </a:pPr>
                      <a:r>
                        <a:rPr b="1" lang="en-GB" sz="900" u="none" cap="none" strike="noStrike">
                          <a:latin typeface="Century Gothic"/>
                          <a:ea typeface="Century Gothic"/>
                          <a:cs typeface="Century Gothic"/>
                          <a:sym typeface="Century Gothic"/>
                        </a:rPr>
                        <a:t>Mark</a:t>
                      </a:r>
                      <a:endParaRPr sz="9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c>
                  <a:txBody>
                    <a:bodyPr/>
                    <a:lstStyle/>
                    <a:p>
                      <a:pPr indent="0" lvl="0" marL="0" marR="0" rtl="0" algn="l">
                        <a:lnSpc>
                          <a:spcPct val="100000"/>
                        </a:lnSpc>
                        <a:spcBef>
                          <a:spcPts val="0"/>
                        </a:spcBef>
                        <a:spcAft>
                          <a:spcPts val="0"/>
                        </a:spcAft>
                        <a:buClr>
                          <a:srgbClr val="000000"/>
                        </a:buClr>
                        <a:buSzPts val="1050"/>
                        <a:buFont typeface="Arial"/>
                        <a:buNone/>
                      </a:pPr>
                      <a:r>
                        <a:rPr b="1" lang="en-GB" sz="900" u="none" cap="none" strike="noStrike">
                          <a:latin typeface="Century Gothic"/>
                          <a:ea typeface="Century Gothic"/>
                          <a:cs typeface="Century Gothic"/>
                          <a:sym typeface="Century Gothic"/>
                        </a:rPr>
                        <a:t>Grade</a:t>
                      </a:r>
                      <a:endParaRPr sz="9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30</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9a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29</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9b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28</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9c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27</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8a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26</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8b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25</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8c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24</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7a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23</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7b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22</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7c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21</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6a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20</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6b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19</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6c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18</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5a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17</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5b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16</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5c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15</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4a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14</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4b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13</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4c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12</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3a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11</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3b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10</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3c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9</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2a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8</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2b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7</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1a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6</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1b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5</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1c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4</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3</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Uc</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graphicFrame>
        <p:nvGraphicFramePr>
          <p:cNvPr id="470" name="Google Shape;470;p11"/>
          <p:cNvGraphicFramePr/>
          <p:nvPr/>
        </p:nvGraphicFramePr>
        <p:xfrm>
          <a:off x="58324" y="45057"/>
          <a:ext cx="3000000" cy="3000000"/>
        </p:xfrm>
        <a:graphic>
          <a:graphicData uri="http://schemas.openxmlformats.org/drawingml/2006/table">
            <a:tbl>
              <a:tblPr>
                <a:noFill/>
                <a:tableStyleId>{93D1A190-61E8-49D4-BEF8-0F73E6F7199E}</a:tableStyleId>
              </a:tblPr>
              <a:tblGrid>
                <a:gridCol w="973925"/>
                <a:gridCol w="4131775"/>
              </a:tblGrid>
              <a:tr h="158825">
                <a:tc gridSpan="2">
                  <a:txBody>
                    <a:bodyPr/>
                    <a:lstStyle/>
                    <a:p>
                      <a:pPr indent="0" lvl="0" marL="0" marR="0" rtl="0" algn="ctr">
                        <a:lnSpc>
                          <a:spcPct val="107000"/>
                        </a:lnSpc>
                        <a:spcBef>
                          <a:spcPts val="0"/>
                        </a:spcBef>
                        <a:spcAft>
                          <a:spcPts val="0"/>
                        </a:spcAft>
                        <a:buClr>
                          <a:srgbClr val="000000"/>
                        </a:buClr>
                        <a:buSzPts val="1050"/>
                        <a:buFont typeface="Arial"/>
                        <a:buNone/>
                      </a:pPr>
                      <a:r>
                        <a:rPr b="1" lang="en-GB" sz="900" u="sng" cap="none" strike="noStrike">
                          <a:latin typeface="Century Gothic"/>
                          <a:ea typeface="Century Gothic"/>
                          <a:cs typeface="Century Gothic"/>
                          <a:sym typeface="Century Gothic"/>
                        </a:rPr>
                        <a:t>WWW</a:t>
                      </a:r>
                      <a:endParaRPr sz="1100" u="none" cap="none" strike="noStrike">
                        <a:latin typeface="Century Gothic"/>
                        <a:ea typeface="Century Gothic"/>
                        <a:cs typeface="Century Gothic"/>
                        <a:sym typeface="Century Gothic"/>
                      </a:endParaRPr>
                    </a:p>
                  </a:txBody>
                  <a:tcPr marT="0" marB="0" marR="41500" marL="41500">
                    <a:solidFill>
                      <a:srgbClr val="DBDBDB"/>
                    </a:solidFill>
                  </a:tcPr>
                </a:tc>
                <a:tc hMerge="1"/>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Level</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Skills Descriptors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r>
              <a:tr h="31267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6</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Convincing, critical analysis and exploration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(26–30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Critical, exploratory, conceptualised response to task and whole text</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Judicious use of precise references to support interpretation(s</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Analysis of writer’s methods with subject terminology used judiciously</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632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effects of writer’s methods on reader</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312675">
                <a:tc vMerge="1"/>
                <a:tc>
                  <a:txBody>
                    <a:bodyPr/>
                    <a:lstStyle/>
                    <a:p>
                      <a:pPr indent="-171450" lvl="0" marL="171450" marR="0" rtl="0" algn="l">
                        <a:lnSpc>
                          <a:spcPct val="100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Exploration of ideas/perspectives/contextual factors shown by specific, detailed links between context/text/task</a:t>
                      </a:r>
                      <a:endParaRPr sz="11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5</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Thoughtful, developed consideration</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(21–25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developed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Apt references integrated into interpretation(s)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writer’s methods with subject terminology used effectively to support consideration of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Examination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Thoughtful consideration of ideas/perspectives/contextual factors shown by examination of detailed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4</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Clear understanding</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(16–20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Effective use of references to support explanation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explanation of writer’s methods with appropriate use of relevant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Understanding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Clear understanding of ideas/perspectives/ contextual factors shown by specific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3</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Explained, structured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(11–15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explained response to task and whole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References used to support a range of relevant comments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Explained/relevant comments on writer’s methods with some relevant use of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effects of writer’s methods on reader</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3260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understanding of implicit ideas/perspectives/contextual factors shown by links between context/text/task</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2</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Supported, relevant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(6–10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Supported response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Comments on references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Identification of writers’ methods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Some awareness of implicit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rowSpan="5">
                  <a:txBody>
                    <a:bodyPr/>
                    <a:lstStyle/>
                    <a:p>
                      <a:pPr indent="0" lvl="0" marL="0" marR="0" rtl="0" algn="l">
                        <a:lnSpc>
                          <a:spcPct val="107000"/>
                        </a:lnSpc>
                        <a:spcBef>
                          <a:spcPts val="0"/>
                        </a:spcBef>
                        <a:spcAft>
                          <a:spcPts val="0"/>
                        </a:spcAft>
                        <a:buClr>
                          <a:srgbClr val="000000"/>
                        </a:buClr>
                        <a:buSzPts val="1050"/>
                        <a:buFont typeface="Arial"/>
                        <a:buNone/>
                      </a:pPr>
                      <a:r>
                        <a:rPr lang="en-GB" sz="900" u="sng" cap="none" strike="noStrike">
                          <a:latin typeface="Century Gothic"/>
                          <a:ea typeface="Century Gothic"/>
                          <a:cs typeface="Century Gothic"/>
                          <a:sym typeface="Century Gothic"/>
                        </a:rPr>
                        <a:t>Level 1</a:t>
                      </a:r>
                      <a:endParaRPr sz="9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Simple, explicit comments</a:t>
                      </a:r>
                      <a:endParaRPr sz="1100" u="none" cap="none" strike="noStrike">
                        <a:latin typeface="Century Gothic"/>
                        <a:ea typeface="Century Gothic"/>
                        <a:cs typeface="Century Gothic"/>
                        <a:sym typeface="Century Gothic"/>
                      </a:endParaRPr>
                    </a:p>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(1–5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comments relevant to task and text</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Reference to relevant details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Awareness of writer making deliberate choices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Possible reference to subject terminology</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92575">
                <a:tc vMerge="1"/>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Simple comment on explicit ideas/contextual factors</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r h="158825">
                <a:tc>
                  <a:txBody>
                    <a:bodyPr/>
                    <a:lstStyle/>
                    <a:p>
                      <a:pPr indent="0" lvl="0" marL="0" marR="0" rtl="0" algn="l">
                        <a:lnSpc>
                          <a:spcPct val="107000"/>
                        </a:lnSpc>
                        <a:spcBef>
                          <a:spcPts val="0"/>
                        </a:spcBef>
                        <a:spcAft>
                          <a:spcPts val="0"/>
                        </a:spcAft>
                        <a:buClr>
                          <a:srgbClr val="000000"/>
                        </a:buClr>
                        <a:buSzPts val="1050"/>
                        <a:buFont typeface="Arial"/>
                        <a:buNone/>
                      </a:pPr>
                      <a:r>
                        <a:rPr lang="en-GB" sz="900" u="none" cap="none" strike="noStrike">
                          <a:latin typeface="Century Gothic"/>
                          <a:ea typeface="Century Gothic"/>
                          <a:cs typeface="Century Gothic"/>
                          <a:sym typeface="Century Gothic"/>
                        </a:rPr>
                        <a:t>0 marks</a:t>
                      </a:r>
                      <a:endParaRPr sz="900" u="none" cap="none" strike="noStrike">
                        <a:latin typeface="Century Gothic"/>
                        <a:ea typeface="Century Gothic"/>
                        <a:cs typeface="Century Gothic"/>
                        <a:sym typeface="Century Gothic"/>
                      </a:endParaRPr>
                    </a:p>
                  </a:txBody>
                  <a:tcPr marT="0" marB="0" marR="41500" marL="41500">
                    <a:solidFill>
                      <a:srgbClr val="DBDBDB"/>
                    </a:solidFill>
                  </a:tcPr>
                </a:tc>
                <a:tc>
                  <a:txBody>
                    <a:bodyPr/>
                    <a:lstStyle/>
                    <a:p>
                      <a:pPr indent="-171450" lvl="0" marL="171450" marR="0" rtl="0" algn="l">
                        <a:lnSpc>
                          <a:spcPct val="107000"/>
                        </a:lnSpc>
                        <a:spcBef>
                          <a:spcPts val="0"/>
                        </a:spcBef>
                        <a:spcAft>
                          <a:spcPts val="0"/>
                        </a:spcAft>
                        <a:buClr>
                          <a:schemeClr val="dk1"/>
                        </a:buClr>
                        <a:buSzPts val="1050"/>
                        <a:buFont typeface="Noto Sans Symbols"/>
                        <a:buChar char="❑"/>
                      </a:pPr>
                      <a:r>
                        <a:rPr lang="en-GB" sz="900" u="none" cap="none" strike="noStrike">
                          <a:latin typeface="Century Gothic"/>
                          <a:ea typeface="Century Gothic"/>
                          <a:cs typeface="Century Gothic"/>
                          <a:sym typeface="Century Gothic"/>
                        </a:rPr>
                        <a:t>Nothing worthy of credit/nothing written</a:t>
                      </a:r>
                      <a:endParaRPr sz="900" u="none" cap="none" strike="noStrike">
                        <a:latin typeface="Century Gothic"/>
                        <a:ea typeface="Century Gothic"/>
                        <a:cs typeface="Century Gothic"/>
                        <a:sym typeface="Century Gothic"/>
                      </a:endParaRPr>
                    </a:p>
                  </a:txBody>
                  <a:tcPr marT="0" marB="0" marR="41500" marL="41500">
                    <a:solidFill>
                      <a:schemeClr val="lt1"/>
                    </a:solidFill>
                  </a:tcPr>
                </a:tc>
              </a:tr>
            </a:tbl>
          </a:graphicData>
        </a:graphic>
      </p:graphicFrame>
      <p:sp>
        <p:nvSpPr>
          <p:cNvPr id="471" name="Google Shape;471;p11"/>
          <p:cNvSpPr txBox="1"/>
          <p:nvPr/>
        </p:nvSpPr>
        <p:spPr>
          <a:xfrm>
            <a:off x="6191250" y="66675"/>
            <a:ext cx="5810250" cy="30777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Power and Conflict Feedback Sheet</a:t>
            </a:r>
            <a:endParaRPr b="0" i="0" sz="1400" u="none" cap="none" strike="noStrike">
              <a:solidFill>
                <a:srgbClr val="000000"/>
              </a:solidFill>
              <a:latin typeface="Arial"/>
              <a:ea typeface="Arial"/>
              <a:cs typeface="Arial"/>
              <a:sym typeface="Arial"/>
            </a:endParaRPr>
          </a:p>
        </p:txBody>
      </p:sp>
      <p:sp>
        <p:nvSpPr>
          <p:cNvPr id="472" name="Google Shape;472;p11"/>
          <p:cNvSpPr txBox="1"/>
          <p:nvPr/>
        </p:nvSpPr>
        <p:spPr>
          <a:xfrm>
            <a:off x="6065584" y="33337"/>
            <a:ext cx="3154616" cy="3744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Calibri"/>
                <a:ea typeface="Calibri"/>
                <a:cs typeface="Calibri"/>
                <a:sym typeface="Calibri"/>
              </a:rPr>
              <a:t>Name:____________________</a:t>
            </a:r>
            <a:endParaRPr b="0" i="0" sz="1400" u="none" cap="none" strike="noStrike">
              <a:solidFill>
                <a:srgbClr val="000000"/>
              </a:solidFill>
              <a:latin typeface="Arial"/>
              <a:ea typeface="Arial"/>
              <a:cs typeface="Arial"/>
              <a:sym typeface="Arial"/>
            </a:endParaRPr>
          </a:p>
        </p:txBody>
      </p:sp>
      <p:sp>
        <p:nvSpPr>
          <p:cNvPr id="473" name="Google Shape;473;p11"/>
          <p:cNvSpPr txBox="1"/>
          <p:nvPr/>
        </p:nvSpPr>
        <p:spPr>
          <a:xfrm>
            <a:off x="6155197" y="374452"/>
            <a:ext cx="5882355" cy="3970277"/>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n-GB" sz="900" u="sng" cap="none" strike="noStrike">
                <a:solidFill>
                  <a:schemeClr val="dk1"/>
                </a:solidFill>
                <a:latin typeface="Century Gothic"/>
                <a:ea typeface="Century Gothic"/>
                <a:cs typeface="Century Gothic"/>
                <a:sym typeface="Century Gothic"/>
              </a:rPr>
              <a:t>Feedback: </a:t>
            </a:r>
            <a:r>
              <a:rPr b="0" i="0" lang="en-GB" sz="900" u="sng" cap="none" strike="noStrike">
                <a:solidFill>
                  <a:schemeClr val="dk1"/>
                </a:solidFill>
                <a:latin typeface="Century Gothic"/>
                <a:ea typeface="Century Gothic"/>
                <a:cs typeface="Century Gothic"/>
                <a:sym typeface="Century Gothic"/>
              </a:rPr>
              <a:t>During DIRT, you need to:</a:t>
            </a:r>
            <a:endParaRPr b="0" i="0" sz="1050" u="none" cap="none" strike="noStrike">
              <a:solidFill>
                <a:srgbClr val="000000"/>
              </a:solidFill>
              <a:latin typeface="Century Gothic"/>
              <a:ea typeface="Century Gothic"/>
              <a:cs typeface="Century Gothic"/>
              <a:sym typeface="Century Gothic"/>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Improve your timing so an adequate length of response is written</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Plan your response to improve your line of argument </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Write an introduction using Construct, Introduce and Concept as a structure</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Address both poems equally</a:t>
            </a:r>
            <a:endParaRPr/>
          </a:p>
          <a:p>
            <a:pPr indent="-171450" lvl="0" marL="171450" marR="0" rtl="0" algn="l">
              <a:lnSpc>
                <a:spcPct val="100000"/>
              </a:lnSpc>
              <a:spcBef>
                <a:spcPts val="0"/>
              </a:spcBef>
              <a:spcAft>
                <a:spcPts val="0"/>
              </a:spcAft>
              <a:buClr>
                <a:srgbClr val="000000"/>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Structure your argument clearly</a:t>
            </a:r>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AO1 - WHAT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Focus your paragraph on the question</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State your argument or idea for each paragraph</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Use discourse markers to sequence your paragraphs and arguments </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a range of embedded quotations that support your point</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rgbClr val="000000"/>
                </a:solidFill>
                <a:latin typeface="Century Gothic"/>
                <a:ea typeface="Century Gothic"/>
                <a:cs typeface="Century Gothic"/>
                <a:sym typeface="Century Gothic"/>
              </a:rPr>
              <a:t>AO2 - HOW</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deeper analysis of quotations using SIC</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Include the correct subject terminology to identify methods in quotations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Analyse a key word in detail using modal verbs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structural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Identify and analyse language features and their effect</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Provide multiple meanings of key images</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Effect on the reader is worth 20% of the marks, provide more detail in this area</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how a modern audience may react, as compared to a contemporary audience</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rPr b="1" i="0" lang="en-GB" sz="900" u="none" cap="none" strike="noStrike">
                <a:solidFill>
                  <a:schemeClr val="dk1"/>
                </a:solidFill>
                <a:latin typeface="Century Gothic"/>
                <a:ea typeface="Century Gothic"/>
                <a:cs typeface="Century Gothic"/>
                <a:sym typeface="Century Gothic"/>
              </a:rPr>
              <a:t>AO3 - WHY</a:t>
            </a:r>
            <a:endParaRPr b="1"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Linking to context is worth 20% of the marks, provide more detail in this area 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Link to some of the wider themes in the play ___________________________________________________</a:t>
            </a:r>
            <a:endParaRPr b="0" i="0" sz="1050" u="none" cap="none" strike="noStrike">
              <a:solidFill>
                <a:srgbClr val="000000"/>
              </a:solidFill>
              <a:latin typeface="Century Gothic"/>
              <a:ea typeface="Century Gothic"/>
              <a:cs typeface="Century Gothic"/>
              <a:sym typeface="Century Gothic"/>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GB" sz="900" u="none" cap="none" strike="noStrike">
                <a:solidFill>
                  <a:schemeClr val="dk1"/>
                </a:solidFill>
                <a:latin typeface="Century Gothic"/>
                <a:ea typeface="Century Gothic"/>
                <a:cs typeface="Century Gothic"/>
                <a:sym typeface="Century Gothic"/>
              </a:rPr>
              <a:t>Discuss the poets’ ideas, motives &amp; intentions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100"/>
              <a:buFont typeface="Arial"/>
              <a:buNone/>
            </a:pPr>
            <a:r>
              <a:t/>
            </a:r>
            <a:endParaRPr b="1" i="0" sz="900" u="none" cap="none" strike="noStrike">
              <a:solidFill>
                <a:schemeClr val="dk1"/>
              </a:solidFill>
              <a:latin typeface="Century Gothic"/>
              <a:ea typeface="Century Gothic"/>
              <a:cs typeface="Century Gothic"/>
              <a:sym typeface="Century Gothic"/>
            </a:endParaRPr>
          </a:p>
        </p:txBody>
      </p:sp>
      <p:sp>
        <p:nvSpPr>
          <p:cNvPr id="474" name="Google Shape;474;p11"/>
          <p:cNvSpPr txBox="1"/>
          <p:nvPr/>
        </p:nvSpPr>
        <p:spPr>
          <a:xfrm>
            <a:off x="6155197" y="4875044"/>
            <a:ext cx="6013249" cy="19543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100" u="sng" cap="none" strike="noStrike">
                <a:solidFill>
                  <a:schemeClr val="dk1"/>
                </a:solidFill>
                <a:latin typeface="Century Gothic"/>
                <a:ea typeface="Century Gothic"/>
                <a:cs typeface="Century Gothic"/>
                <a:sym typeface="Century Gothic"/>
              </a:rPr>
              <a:t>Student reflection: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1. One thing I am proud of this half term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2. One thing I would like to work on more is…</a:t>
            </a:r>
            <a:endParaRPr b="0" i="0" sz="105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t/>
            </a:r>
            <a:endParaRPr b="0" i="0" sz="11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600"/>
              <a:buFont typeface="Arial"/>
              <a:buNone/>
            </a:pPr>
            <a:r>
              <a:rPr b="0" i="0" lang="en-GB" sz="1100" u="none" cap="none" strike="noStrike">
                <a:solidFill>
                  <a:schemeClr val="dk1"/>
                </a:solidFill>
                <a:latin typeface="Century Gothic"/>
                <a:ea typeface="Century Gothic"/>
                <a:cs typeface="Century Gothic"/>
                <a:sym typeface="Century Gothic"/>
              </a:rPr>
              <a:t>3. We have explored our Catholic Social Teaching of ______________________________this half term by… </a:t>
            </a:r>
            <a:endParaRPr b="0" i="0" sz="1400" u="none" cap="none" strike="noStrike">
              <a:solidFill>
                <a:srgbClr val="000000"/>
              </a:solidFill>
              <a:latin typeface="Century Gothic"/>
              <a:ea typeface="Century Gothic"/>
              <a:cs typeface="Century Gothic"/>
              <a:sym typeface="Century Gothic"/>
            </a:endParaRPr>
          </a:p>
        </p:txBody>
      </p:sp>
      <p:pic>
        <p:nvPicPr>
          <p:cNvPr descr="Picture 6" id="475" name="Google Shape;475;p11"/>
          <p:cNvPicPr preferRelativeResize="0"/>
          <p:nvPr/>
        </p:nvPicPr>
        <p:blipFill rotWithShape="1">
          <a:blip r:embed="rId3">
            <a:alphaModFix/>
          </a:blip>
          <a:srcRect b="0" l="0" r="0" t="0"/>
          <a:stretch/>
        </p:blipFill>
        <p:spPr>
          <a:xfrm>
            <a:off x="10884374" y="5578816"/>
            <a:ext cx="1249302" cy="1257800"/>
          </a:xfrm>
          <a:prstGeom prst="rect">
            <a:avLst/>
          </a:prstGeom>
          <a:noFill/>
          <a:ln>
            <a:noFill/>
          </a:ln>
        </p:spPr>
      </p:pic>
      <p:graphicFrame>
        <p:nvGraphicFramePr>
          <p:cNvPr id="476" name="Google Shape;476;p11"/>
          <p:cNvGraphicFramePr/>
          <p:nvPr/>
        </p:nvGraphicFramePr>
        <p:xfrm>
          <a:off x="5295900" y="90929"/>
          <a:ext cx="3000000" cy="3000000"/>
        </p:xfrm>
        <a:graphic>
          <a:graphicData uri="http://schemas.openxmlformats.org/drawingml/2006/table">
            <a:tbl>
              <a:tblPr>
                <a:noFill/>
                <a:tableStyleId>{93D1A190-61E8-49D4-BEF8-0F73E6F7199E}</a:tableStyleId>
              </a:tblPr>
              <a:tblGrid>
                <a:gridCol w="350575"/>
                <a:gridCol w="419100"/>
              </a:tblGrid>
              <a:tr h="312675">
                <a:tc>
                  <a:txBody>
                    <a:bodyPr/>
                    <a:lstStyle/>
                    <a:p>
                      <a:pPr indent="0" lvl="0" marL="0" marR="0" rtl="0" algn="l">
                        <a:lnSpc>
                          <a:spcPct val="100000"/>
                        </a:lnSpc>
                        <a:spcBef>
                          <a:spcPts val="0"/>
                        </a:spcBef>
                        <a:spcAft>
                          <a:spcPts val="0"/>
                        </a:spcAft>
                        <a:buClr>
                          <a:srgbClr val="000000"/>
                        </a:buClr>
                        <a:buSzPts val="1050"/>
                        <a:buFont typeface="Arial"/>
                        <a:buNone/>
                      </a:pPr>
                      <a:r>
                        <a:rPr b="1" lang="en-GB" sz="900" u="none" cap="none" strike="noStrike">
                          <a:latin typeface="Century Gothic"/>
                          <a:ea typeface="Century Gothic"/>
                          <a:cs typeface="Century Gothic"/>
                          <a:sym typeface="Century Gothic"/>
                        </a:rPr>
                        <a:t>Mark</a:t>
                      </a:r>
                      <a:endParaRPr sz="9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c>
                  <a:txBody>
                    <a:bodyPr/>
                    <a:lstStyle/>
                    <a:p>
                      <a:pPr indent="0" lvl="0" marL="0" marR="0" rtl="0" algn="l">
                        <a:lnSpc>
                          <a:spcPct val="100000"/>
                        </a:lnSpc>
                        <a:spcBef>
                          <a:spcPts val="0"/>
                        </a:spcBef>
                        <a:spcAft>
                          <a:spcPts val="0"/>
                        </a:spcAft>
                        <a:buClr>
                          <a:srgbClr val="000000"/>
                        </a:buClr>
                        <a:buSzPts val="1050"/>
                        <a:buFont typeface="Arial"/>
                        <a:buNone/>
                      </a:pPr>
                      <a:r>
                        <a:rPr b="1" lang="en-GB" sz="900" u="none" cap="none" strike="noStrike">
                          <a:latin typeface="Century Gothic"/>
                          <a:ea typeface="Century Gothic"/>
                          <a:cs typeface="Century Gothic"/>
                          <a:sym typeface="Century Gothic"/>
                        </a:rPr>
                        <a:t>Grade</a:t>
                      </a:r>
                      <a:endParaRPr sz="900" u="none" cap="none" strike="noStrike">
                        <a:latin typeface="Century Gothic"/>
                        <a:ea typeface="Century Gothic"/>
                        <a:cs typeface="Century Gothic"/>
                        <a:sym typeface="Century Gothic"/>
                      </a:endParaRPr>
                    </a:p>
                  </a:txBody>
                  <a:tcPr marT="6525" marB="6525" marR="9775" marL="977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BDBDB"/>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30</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9a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29</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9b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28</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9c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27</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8a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26</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8b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25</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8c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24</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7a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23</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7b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22</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7c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21</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6a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20</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6b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19</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6c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18</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5a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17</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5b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16</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5c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15</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4a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14</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4b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13</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4c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12</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3a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11</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3b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10</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3c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9</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2a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8</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2b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7</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1a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6</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1b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5</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1c</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4</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3</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Ua</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2</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Ub</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0275">
                <a:tc>
                  <a:txBody>
                    <a:bodyPr/>
                    <a:lstStyle/>
                    <a:p>
                      <a:pPr indent="0" lvl="0" marL="0" marR="0" rtl="0" algn="r">
                        <a:lnSpc>
                          <a:spcPct val="100000"/>
                        </a:lnSpc>
                        <a:spcBef>
                          <a:spcPts val="0"/>
                        </a:spcBef>
                        <a:spcAft>
                          <a:spcPts val="0"/>
                        </a:spcAft>
                        <a:buClr>
                          <a:srgbClr val="000000"/>
                        </a:buClr>
                        <a:buSzPts val="1200"/>
                        <a:buFont typeface="Arial"/>
                        <a:buNone/>
                      </a:pPr>
                      <a:r>
                        <a:rPr lang="en-GB" sz="900" u="none" cap="none" strike="noStrike">
                          <a:latin typeface="Century Gothic"/>
                          <a:ea typeface="Century Gothic"/>
                          <a:cs typeface="Century Gothic"/>
                          <a:sym typeface="Century Gothic"/>
                        </a:rPr>
                        <a:t>1</a:t>
                      </a:r>
                      <a:endParaRPr sz="900" u="none" cap="none" strike="noStrike">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900" u="none" cap="none" strike="noStrike">
                          <a:solidFill>
                            <a:srgbClr val="000000"/>
                          </a:solidFill>
                          <a:latin typeface="Century Gothic"/>
                          <a:ea typeface="Century Gothic"/>
                          <a:cs typeface="Century Gothic"/>
                          <a:sym typeface="Century Gothic"/>
                        </a:rPr>
                        <a:t>Uc</a:t>
                      </a:r>
                      <a:endParaRPr b="0" sz="900" u="none" cap="none" strike="noStrike">
                        <a:solidFill>
                          <a:srgbClr val="000000"/>
                        </a:solidFill>
                        <a:latin typeface="Century Gothic"/>
                        <a:ea typeface="Century Gothic"/>
                        <a:cs typeface="Century Gothic"/>
                        <a:sym typeface="Century Gothic"/>
                      </a:endParaRPr>
                    </a:p>
                  </a:txBody>
                  <a:tcPr marT="15250" marB="15250" marR="22850" marL="2285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2022-03-15T16:30:09Z</dcterms:created>
  <dc:creator>Leanne Sigsworth</dc:creator>
</cp:coreProperties>
</file>