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6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87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CE8B9B-CCC5-4554-B24C-A28B6C9B6612}" type="datetimeFigureOut">
              <a:rPr lang="en-GB" smtClean="0"/>
              <a:t>27/06/2025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DA1D26-D59A-4C70-840D-CBBF49D391A6}" type="slidenum">
              <a:rPr lang="en-GB" smtClean="0"/>
              <a:t>‹#›</a:t>
            </a:fld>
            <a:endParaRPr lang="en-GB"/>
          </a:p>
        </p:txBody>
      </p:sp>
    </p:spTree>
    <p:extLst>
      <p:ext uri="{BB962C8B-B14F-4D97-AF65-F5344CB8AC3E}">
        <p14:creationId xmlns:p14="http://schemas.microsoft.com/office/powerpoint/2010/main" val="3582207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8DA1D26-D59A-4C70-840D-CBBF49D391A6}" type="slidenum">
              <a:rPr lang="en-GB" smtClean="0"/>
              <a:t>1</a:t>
            </a:fld>
            <a:endParaRPr lang="en-GB"/>
          </a:p>
        </p:txBody>
      </p:sp>
    </p:spTree>
    <p:extLst>
      <p:ext uri="{BB962C8B-B14F-4D97-AF65-F5344CB8AC3E}">
        <p14:creationId xmlns:p14="http://schemas.microsoft.com/office/powerpoint/2010/main" val="388298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EC6E3-865A-6E61-03E4-B7511A1E194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FB1DA6D-54E4-F346-DCBE-98389BE3D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E2ACFF6-4082-4706-6C06-081B01B03EFA}"/>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5" name="Footer Placeholder 4">
            <a:extLst>
              <a:ext uri="{FF2B5EF4-FFF2-40B4-BE49-F238E27FC236}">
                <a16:creationId xmlns:a16="http://schemas.microsoft.com/office/drawing/2014/main" id="{FFAB7906-9F19-C663-B38E-73525B601A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A6969A-C338-F5AA-AFBE-7BB17C6F9E73}"/>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337167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BDA2D-923D-5FC9-E6DF-A8D1844749F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ACB4F58-74FC-3FB1-7CE9-B93EC808DA1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1D46A61-0A54-B95D-716F-910B676BC9F9}"/>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5" name="Footer Placeholder 4">
            <a:extLst>
              <a:ext uri="{FF2B5EF4-FFF2-40B4-BE49-F238E27FC236}">
                <a16:creationId xmlns:a16="http://schemas.microsoft.com/office/drawing/2014/main" id="{CF0A3FD4-D180-6A78-8A3A-6A3423AC3A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0549BA-EC0F-2B1F-C33E-BAC8D0F46CDC}"/>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016473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BBDB1-A9B4-43CE-D3C1-1DCC3037713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B31F663-057E-7399-7170-5250B9EC5F2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926018D-D0B2-F1CF-32EF-538AA9FF3232}"/>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5" name="Footer Placeholder 4">
            <a:extLst>
              <a:ext uri="{FF2B5EF4-FFF2-40B4-BE49-F238E27FC236}">
                <a16:creationId xmlns:a16="http://schemas.microsoft.com/office/drawing/2014/main" id="{C4632ECD-D5E2-CCD5-ED86-E7BF324DF7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EEFA00-2104-1879-AC81-69D895662CA2}"/>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994602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92E67-8559-5C4F-51AC-5F1BE885A65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47999C9-42FD-E4A2-ED02-E8DD22857E8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B37495FE-757B-71A5-BC59-F2FC5CC4670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FDA81F0-323A-11B2-6F33-5E86C05FDACA}"/>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6" name="Footer Placeholder 5">
            <a:extLst>
              <a:ext uri="{FF2B5EF4-FFF2-40B4-BE49-F238E27FC236}">
                <a16:creationId xmlns:a16="http://schemas.microsoft.com/office/drawing/2014/main" id="{F6CA4215-6843-5FC3-9587-BCC4E0A028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1BF4FD-1F56-7F66-262A-2A24A1D5E22E}"/>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4089072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2D68B-D0B0-8ECA-AD8E-FC6535F038B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61C3A89-D421-9100-D864-F24C76322C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99A02C9-1CE2-F9C2-3E6E-B0677D72B65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0116D9F-93ED-580B-62DF-0DC4EB08A7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1F5DB04-489C-8A33-E0B6-3B7178FA1F0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A8545B0-A31B-528D-F84F-A8D0D4C96F2E}"/>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8" name="Footer Placeholder 7">
            <a:extLst>
              <a:ext uri="{FF2B5EF4-FFF2-40B4-BE49-F238E27FC236}">
                <a16:creationId xmlns:a16="http://schemas.microsoft.com/office/drawing/2014/main" id="{4014B8DC-806A-ACDE-236E-B89ABABE250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B6D7F5-885C-CBB4-0146-CBD55F0D6F32}"/>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467645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3B89C-8C2F-85BE-FF42-ED1223C53F6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D0F6B00-67A4-7B6C-DE33-7CCA5F281E01}"/>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4" name="Footer Placeholder 3">
            <a:extLst>
              <a:ext uri="{FF2B5EF4-FFF2-40B4-BE49-F238E27FC236}">
                <a16:creationId xmlns:a16="http://schemas.microsoft.com/office/drawing/2014/main" id="{9EB7FAC6-DE8B-72BE-13C7-30AAAD34728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A7B3996-E68E-C660-421A-05D38924ED3E}"/>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843278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921E0C-68AA-D278-7C27-87DD41564168}"/>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3" name="Footer Placeholder 2">
            <a:extLst>
              <a:ext uri="{FF2B5EF4-FFF2-40B4-BE49-F238E27FC236}">
                <a16:creationId xmlns:a16="http://schemas.microsoft.com/office/drawing/2014/main" id="{885465F9-83FA-2692-BA36-55908A16871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12A2FE7-BC30-6B8B-9BDD-85CA7FFCFDB1}"/>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22662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E8D56-9FFD-B9F5-7F22-188730B2234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73C5FFD-AF53-3EAE-9549-B46500F20A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6D5941E-CB85-9CC2-447D-E1F0B9F3C1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79103C2-DA6C-29A9-FFD8-2B3E1C81F62F}"/>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6" name="Footer Placeholder 5">
            <a:extLst>
              <a:ext uri="{FF2B5EF4-FFF2-40B4-BE49-F238E27FC236}">
                <a16:creationId xmlns:a16="http://schemas.microsoft.com/office/drawing/2014/main" id="{FB601CB6-063E-3388-1FA1-0FCA698E4F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FB994F-9585-4279-D8EB-38AA79E53116}"/>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308250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2AD1A-7454-1607-FC27-1CE0B9EE710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83435A8-1BCF-4122-9616-11C070E36E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74E425B-4EF1-3EE5-02E6-4710E72C13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104197C-9C0A-16C0-D714-3D3C46058B78}"/>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6" name="Footer Placeholder 5">
            <a:extLst>
              <a:ext uri="{FF2B5EF4-FFF2-40B4-BE49-F238E27FC236}">
                <a16:creationId xmlns:a16="http://schemas.microsoft.com/office/drawing/2014/main" id="{49FA3D3E-7211-4401-835C-750BBA84C1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23EFAA-0853-08AA-2C19-6280DD793A09}"/>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11253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5D8CA-F696-8217-FB91-43E63663CC1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F40C4CE-8B2C-3E8C-B883-5D2C5C3A5E9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F536160-CF61-F0C1-C06A-FED56168744D}"/>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5" name="Footer Placeholder 4">
            <a:extLst>
              <a:ext uri="{FF2B5EF4-FFF2-40B4-BE49-F238E27FC236}">
                <a16:creationId xmlns:a16="http://schemas.microsoft.com/office/drawing/2014/main" id="{78BF3DF2-8A81-41E3-E1A2-6565A7CF75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3B6A71-164C-7027-03AF-DCDF0E71BC93}"/>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620131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85810E-52AE-4BF7-2BDC-8EFD03D8E3D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FCE4541-8EAC-50E2-D284-0711DBDAE92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2FEB3C5-AAD4-26DE-87C3-82F2543E62B3}"/>
              </a:ext>
            </a:extLst>
          </p:cNvPr>
          <p:cNvSpPr>
            <a:spLocks noGrp="1"/>
          </p:cNvSpPr>
          <p:nvPr>
            <p:ph type="dt" sz="half" idx="10"/>
          </p:nvPr>
        </p:nvSpPr>
        <p:spPr/>
        <p:txBody>
          <a:bodyPr/>
          <a:lstStyle/>
          <a:p>
            <a:fld id="{0EC526FC-4512-4E1F-A8B4-1C00E372C955}" type="datetimeFigureOut">
              <a:rPr lang="en-GB" smtClean="0"/>
              <a:t>27/06/2025</a:t>
            </a:fld>
            <a:endParaRPr lang="en-GB"/>
          </a:p>
        </p:txBody>
      </p:sp>
      <p:sp>
        <p:nvSpPr>
          <p:cNvPr id="5" name="Footer Placeholder 4">
            <a:extLst>
              <a:ext uri="{FF2B5EF4-FFF2-40B4-BE49-F238E27FC236}">
                <a16:creationId xmlns:a16="http://schemas.microsoft.com/office/drawing/2014/main" id="{CE5E8041-AD6D-9A01-474F-A87C388D4E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39BE4A-4BBD-67FA-6863-4153B04DEE4C}"/>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3280747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F18FC8-E415-62B8-0A9E-402E0AC6F0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27A6160-A244-C839-69E6-E7A676DB4F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223CD0D-EF49-C217-8707-C3D2CCA7C2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EC526FC-4512-4E1F-A8B4-1C00E372C955}" type="datetimeFigureOut">
              <a:rPr lang="en-GB" smtClean="0"/>
              <a:t>27/06/2025</a:t>
            </a:fld>
            <a:endParaRPr lang="en-GB"/>
          </a:p>
        </p:txBody>
      </p:sp>
      <p:sp>
        <p:nvSpPr>
          <p:cNvPr id="5" name="Footer Placeholder 4">
            <a:extLst>
              <a:ext uri="{FF2B5EF4-FFF2-40B4-BE49-F238E27FC236}">
                <a16:creationId xmlns:a16="http://schemas.microsoft.com/office/drawing/2014/main" id="{6C372527-D11C-F4E2-6948-5FCCDF2DCD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46427F1-5D46-838F-FDF9-3E9A36C88C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55E157F-3D66-4FF2-8BAA-1B1ECCD03C8D}" type="slidenum">
              <a:rPr lang="en-GB" smtClean="0"/>
              <a:t>‹#›</a:t>
            </a:fld>
            <a:endParaRPr lang="en-GB"/>
          </a:p>
        </p:txBody>
      </p:sp>
    </p:spTree>
    <p:extLst>
      <p:ext uri="{BB962C8B-B14F-4D97-AF65-F5344CB8AC3E}">
        <p14:creationId xmlns:p14="http://schemas.microsoft.com/office/powerpoint/2010/main" val="25595898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54711A1-999C-EC15-9422-D3666334BECF}"/>
              </a:ext>
            </a:extLst>
          </p:cNvPr>
          <p:cNvSpPr txBox="1">
            <a:spLocks/>
          </p:cNvSpPr>
          <p:nvPr/>
        </p:nvSpPr>
        <p:spPr>
          <a:xfrm>
            <a:off x="142085" y="128553"/>
            <a:ext cx="11430050" cy="355820"/>
          </a:xfrm>
          <a:prstGeom prst="rect">
            <a:avLst/>
          </a:prstGeom>
          <a:solidFill>
            <a:srgbClr val="F2F2F2"/>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400" b="1" dirty="0">
                <a:latin typeface="Century Gothic" panose="020B0502020202020204" pitchFamily="34" charset="0"/>
              </a:rPr>
              <a:t>BTHCC Science Curriculum 2025-26 </a:t>
            </a:r>
          </a:p>
        </p:txBody>
      </p:sp>
      <p:pic>
        <p:nvPicPr>
          <p:cNvPr id="6" name="Picture 17" descr="A picture containing screenshot, text&#10;&#10;Description automatically generated">
            <a:extLst>
              <a:ext uri="{FF2B5EF4-FFF2-40B4-BE49-F238E27FC236}">
                <a16:creationId xmlns:a16="http://schemas.microsoft.com/office/drawing/2014/main" id="{351B96B2-37E8-133F-6A3B-D3EEFFAE04EA}"/>
              </a:ext>
            </a:extLst>
          </p:cNvPr>
          <p:cNvPicPr>
            <a:picLocks noChangeAspect="1"/>
          </p:cNvPicPr>
          <p:nvPr/>
        </p:nvPicPr>
        <p:blipFill>
          <a:blip r:embed="rId3"/>
          <a:srcRect r="82883" b="-2105"/>
          <a:stretch>
            <a:fillRect/>
          </a:stretch>
        </p:blipFill>
        <p:spPr>
          <a:xfrm>
            <a:off x="11325000" y="131715"/>
            <a:ext cx="736369" cy="683520"/>
          </a:xfrm>
          <a:prstGeom prst="rect">
            <a:avLst/>
          </a:prstGeom>
          <a:noFill/>
          <a:ln cap="flat">
            <a:noFill/>
          </a:ln>
        </p:spPr>
      </p:pic>
      <p:sp>
        <p:nvSpPr>
          <p:cNvPr id="8" name="TextBox 7">
            <a:extLst>
              <a:ext uri="{FF2B5EF4-FFF2-40B4-BE49-F238E27FC236}">
                <a16:creationId xmlns:a16="http://schemas.microsoft.com/office/drawing/2014/main" id="{B518D154-F57D-E51A-5155-8BA98DA1D0BC}"/>
              </a:ext>
            </a:extLst>
          </p:cNvPr>
          <p:cNvSpPr txBox="1"/>
          <p:nvPr/>
        </p:nvSpPr>
        <p:spPr>
          <a:xfrm>
            <a:off x="194841" y="539945"/>
            <a:ext cx="11377294" cy="553998"/>
          </a:xfrm>
          <a:prstGeom prst="rect">
            <a:avLst/>
          </a:prstGeom>
          <a:noFill/>
        </p:spPr>
        <p:txBody>
          <a:bodyPr wrap="square">
            <a:spAutoFit/>
          </a:bodyPr>
          <a:lstStyle/>
          <a:p>
            <a:pPr marL="0" marR="0" lvl="0" indent="0" algn="l" rtl="0">
              <a:spcBef>
                <a:spcPts val="0"/>
              </a:spcBef>
              <a:spcAft>
                <a:spcPts val="0"/>
              </a:spcAft>
              <a:buClr>
                <a:srgbClr val="000000"/>
              </a:buClr>
              <a:buSzPts val="1000"/>
              <a:buFont typeface="Century Gothic"/>
              <a:buNone/>
            </a:pPr>
            <a:r>
              <a:rPr lang="en-GB" sz="1000" i="1" dirty="0">
                <a:solidFill>
                  <a:srgbClr val="000000"/>
                </a:solidFill>
                <a:latin typeface="Century Gothic"/>
                <a:ea typeface="Century Gothic"/>
                <a:cs typeface="Century Gothic"/>
                <a:sym typeface="Century Gothic"/>
              </a:rPr>
              <a:t>We guide students to become scientifically knowledgeable, scientifically literate and methodical problem solvers, by fostering a spirit of independent inquiry, nurturing curiosity and bringing current, relevant, real-world science into the classroom.  We disseminate the powerful knowledge required to begin to question the phenomena around them and drive their ambition for change and progress.  We are committed to raising standards of achievement and promoting a lifelong culture of learning through an education in science.</a:t>
            </a:r>
            <a:endParaRPr lang="en-GB" sz="1000" i="1" dirty="0"/>
          </a:p>
        </p:txBody>
      </p:sp>
      <p:graphicFrame>
        <p:nvGraphicFramePr>
          <p:cNvPr id="7" name="Content Placeholder 6">
            <a:extLst>
              <a:ext uri="{FF2B5EF4-FFF2-40B4-BE49-F238E27FC236}">
                <a16:creationId xmlns:a16="http://schemas.microsoft.com/office/drawing/2014/main" id="{314B6ACE-32B3-BC2A-C194-5C5DE8F0D935}"/>
              </a:ext>
            </a:extLst>
          </p:cNvPr>
          <p:cNvGraphicFramePr>
            <a:graphicFrameLocks noGrp="1"/>
          </p:cNvGraphicFramePr>
          <p:nvPr>
            <p:ph idx="1"/>
            <p:extLst>
              <p:ext uri="{D42A27DB-BD31-4B8C-83A1-F6EECF244321}">
                <p14:modId xmlns:p14="http://schemas.microsoft.com/office/powerpoint/2010/main" val="1867160975"/>
              </p:ext>
            </p:extLst>
          </p:nvPr>
        </p:nvGraphicFramePr>
        <p:xfrm>
          <a:off x="142085" y="1149515"/>
          <a:ext cx="11920256" cy="5518299"/>
        </p:xfrm>
        <a:graphic>
          <a:graphicData uri="http://schemas.openxmlformats.org/drawingml/2006/table">
            <a:tbl>
              <a:tblPr>
                <a:noFill/>
              </a:tblPr>
              <a:tblGrid>
                <a:gridCol w="931508">
                  <a:extLst>
                    <a:ext uri="{9D8B030D-6E8A-4147-A177-3AD203B41FA5}">
                      <a16:colId xmlns:a16="http://schemas.microsoft.com/office/drawing/2014/main" val="2743682889"/>
                    </a:ext>
                  </a:extLst>
                </a:gridCol>
                <a:gridCol w="216081">
                  <a:extLst>
                    <a:ext uri="{9D8B030D-6E8A-4147-A177-3AD203B41FA5}">
                      <a16:colId xmlns:a16="http://schemas.microsoft.com/office/drawing/2014/main" val="1303576219"/>
                    </a:ext>
                  </a:extLst>
                </a:gridCol>
                <a:gridCol w="1418516">
                  <a:extLst>
                    <a:ext uri="{9D8B030D-6E8A-4147-A177-3AD203B41FA5}">
                      <a16:colId xmlns:a16="http://schemas.microsoft.com/office/drawing/2014/main" val="3086152244"/>
                    </a:ext>
                  </a:extLst>
                </a:gridCol>
                <a:gridCol w="275217">
                  <a:extLst>
                    <a:ext uri="{9D8B030D-6E8A-4147-A177-3AD203B41FA5}">
                      <a16:colId xmlns:a16="http://schemas.microsoft.com/office/drawing/2014/main" val="3778444816"/>
                    </a:ext>
                  </a:extLst>
                </a:gridCol>
                <a:gridCol w="103999">
                  <a:extLst>
                    <a:ext uri="{9D8B030D-6E8A-4147-A177-3AD203B41FA5}">
                      <a16:colId xmlns:a16="http://schemas.microsoft.com/office/drawing/2014/main" val="1475490854"/>
                    </a:ext>
                  </a:extLst>
                </a:gridCol>
                <a:gridCol w="309255">
                  <a:extLst>
                    <a:ext uri="{9D8B030D-6E8A-4147-A177-3AD203B41FA5}">
                      <a16:colId xmlns:a16="http://schemas.microsoft.com/office/drawing/2014/main" val="1592558994"/>
                    </a:ext>
                  </a:extLst>
                </a:gridCol>
                <a:gridCol w="474338">
                  <a:extLst>
                    <a:ext uri="{9D8B030D-6E8A-4147-A177-3AD203B41FA5}">
                      <a16:colId xmlns:a16="http://schemas.microsoft.com/office/drawing/2014/main" val="1719678073"/>
                    </a:ext>
                  </a:extLst>
                </a:gridCol>
                <a:gridCol w="255707">
                  <a:extLst>
                    <a:ext uri="{9D8B030D-6E8A-4147-A177-3AD203B41FA5}">
                      <a16:colId xmlns:a16="http://schemas.microsoft.com/office/drawing/2014/main" val="2879979021"/>
                    </a:ext>
                  </a:extLst>
                </a:gridCol>
                <a:gridCol w="678691">
                  <a:extLst>
                    <a:ext uri="{9D8B030D-6E8A-4147-A177-3AD203B41FA5}">
                      <a16:colId xmlns:a16="http://schemas.microsoft.com/office/drawing/2014/main" val="2547322009"/>
                    </a:ext>
                  </a:extLst>
                </a:gridCol>
                <a:gridCol w="79740">
                  <a:extLst>
                    <a:ext uri="{9D8B030D-6E8A-4147-A177-3AD203B41FA5}">
                      <a16:colId xmlns:a16="http://schemas.microsoft.com/office/drawing/2014/main" val="823768898"/>
                    </a:ext>
                  </a:extLst>
                </a:gridCol>
                <a:gridCol w="71225">
                  <a:extLst>
                    <a:ext uri="{9D8B030D-6E8A-4147-A177-3AD203B41FA5}">
                      <a16:colId xmlns:a16="http://schemas.microsoft.com/office/drawing/2014/main" val="2274769312"/>
                    </a:ext>
                  </a:extLst>
                </a:gridCol>
                <a:gridCol w="670898">
                  <a:extLst>
                    <a:ext uri="{9D8B030D-6E8A-4147-A177-3AD203B41FA5}">
                      <a16:colId xmlns:a16="http://schemas.microsoft.com/office/drawing/2014/main" val="4133879545"/>
                    </a:ext>
                  </a:extLst>
                </a:gridCol>
                <a:gridCol w="71341">
                  <a:extLst>
                    <a:ext uri="{9D8B030D-6E8A-4147-A177-3AD203B41FA5}">
                      <a16:colId xmlns:a16="http://schemas.microsoft.com/office/drawing/2014/main" val="4252708122"/>
                    </a:ext>
                  </a:extLst>
                </a:gridCol>
                <a:gridCol w="1022160">
                  <a:extLst>
                    <a:ext uri="{9D8B030D-6E8A-4147-A177-3AD203B41FA5}">
                      <a16:colId xmlns:a16="http://schemas.microsoft.com/office/drawing/2014/main" val="2269933119"/>
                    </a:ext>
                  </a:extLst>
                </a:gridCol>
                <a:gridCol w="71225">
                  <a:extLst>
                    <a:ext uri="{9D8B030D-6E8A-4147-A177-3AD203B41FA5}">
                      <a16:colId xmlns:a16="http://schemas.microsoft.com/office/drawing/2014/main" val="296986380"/>
                    </a:ext>
                  </a:extLst>
                </a:gridCol>
                <a:gridCol w="71341">
                  <a:extLst>
                    <a:ext uri="{9D8B030D-6E8A-4147-A177-3AD203B41FA5}">
                      <a16:colId xmlns:a16="http://schemas.microsoft.com/office/drawing/2014/main" val="3032244822"/>
                    </a:ext>
                  </a:extLst>
                </a:gridCol>
                <a:gridCol w="276540">
                  <a:extLst>
                    <a:ext uri="{9D8B030D-6E8A-4147-A177-3AD203B41FA5}">
                      <a16:colId xmlns:a16="http://schemas.microsoft.com/office/drawing/2014/main" val="2546005942"/>
                    </a:ext>
                  </a:extLst>
                </a:gridCol>
                <a:gridCol w="708502">
                  <a:extLst>
                    <a:ext uri="{9D8B030D-6E8A-4147-A177-3AD203B41FA5}">
                      <a16:colId xmlns:a16="http://schemas.microsoft.com/office/drawing/2014/main" val="3975270145"/>
                    </a:ext>
                  </a:extLst>
                </a:gridCol>
                <a:gridCol w="710015">
                  <a:extLst>
                    <a:ext uri="{9D8B030D-6E8A-4147-A177-3AD203B41FA5}">
                      <a16:colId xmlns:a16="http://schemas.microsoft.com/office/drawing/2014/main" val="2369305359"/>
                    </a:ext>
                  </a:extLst>
                </a:gridCol>
                <a:gridCol w="922633">
                  <a:extLst>
                    <a:ext uri="{9D8B030D-6E8A-4147-A177-3AD203B41FA5}">
                      <a16:colId xmlns:a16="http://schemas.microsoft.com/office/drawing/2014/main" val="4058099281"/>
                    </a:ext>
                  </a:extLst>
                </a:gridCol>
                <a:gridCol w="474338">
                  <a:extLst>
                    <a:ext uri="{9D8B030D-6E8A-4147-A177-3AD203B41FA5}">
                      <a16:colId xmlns:a16="http://schemas.microsoft.com/office/drawing/2014/main" val="367853863"/>
                    </a:ext>
                  </a:extLst>
                </a:gridCol>
                <a:gridCol w="370640">
                  <a:extLst>
                    <a:ext uri="{9D8B030D-6E8A-4147-A177-3AD203B41FA5}">
                      <a16:colId xmlns:a16="http://schemas.microsoft.com/office/drawing/2014/main" val="3221662057"/>
                    </a:ext>
                  </a:extLst>
                </a:gridCol>
                <a:gridCol w="1736346">
                  <a:extLst>
                    <a:ext uri="{9D8B030D-6E8A-4147-A177-3AD203B41FA5}">
                      <a16:colId xmlns:a16="http://schemas.microsoft.com/office/drawing/2014/main" val="3672438278"/>
                    </a:ext>
                  </a:extLst>
                </a:gridCol>
              </a:tblGrid>
              <a:tr h="267881">
                <a:tc>
                  <a:txBody>
                    <a:bodyPr/>
                    <a:lstStyle/>
                    <a:p>
                      <a:pPr marL="0" marR="0" lvl="0" indent="0" algn="ctr" rtl="0">
                        <a:lnSpc>
                          <a:spcPct val="107000"/>
                        </a:lnSpc>
                        <a:spcBef>
                          <a:spcPts val="0"/>
                        </a:spcBef>
                        <a:spcAft>
                          <a:spcPts val="0"/>
                        </a:spcAft>
                        <a:buClr>
                          <a:schemeClr val="dk1"/>
                        </a:buClr>
                        <a:buSzPts val="1000"/>
                        <a:buFont typeface="Century Gothic"/>
                        <a:buNone/>
                      </a:pPr>
                      <a:endParaRPr sz="800" b="0">
                        <a:latin typeface="Century Gothic" panose="020B0502020202020204" pitchFamily="34" charset="0"/>
                      </a:endParaRPr>
                    </a:p>
                  </a:txBody>
                  <a:tcPr marL="45825" marR="45825" marT="0" marB="0"/>
                </a:tc>
                <a:tc gridSpan="3">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dirty="0">
                          <a:solidFill>
                            <a:schemeClr val="dk1"/>
                          </a:solidFill>
                          <a:latin typeface="Century Gothic" panose="020B0502020202020204" pitchFamily="34" charset="0"/>
                        </a:rPr>
                        <a:t>HT 1</a:t>
                      </a:r>
                      <a:endParaRPr sz="800" b="0" dirty="0">
                        <a:latin typeface="Century Gothic" panose="020B0502020202020204" pitchFamily="34" charset="0"/>
                      </a:endParaRPr>
                    </a:p>
                  </a:txBody>
                  <a:tcPr marL="45825" marR="45825" marT="0" marB="0" anchor="ctr"/>
                </a:tc>
                <a:tc hMerge="1">
                  <a:txBody>
                    <a:bodyPr/>
                    <a:lstStyle/>
                    <a:p>
                      <a:endParaRPr lang="en-GB"/>
                    </a:p>
                  </a:txBody>
                  <a:tcPr/>
                </a:tc>
                <a:tc hMerge="1">
                  <a:txBody>
                    <a:bodyPr/>
                    <a:lstStyle/>
                    <a:p>
                      <a:endParaRPr lang="en-GB"/>
                    </a:p>
                  </a:txBody>
                  <a:tcPr/>
                </a:tc>
                <a:tc gridSpan="7">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dirty="0">
                          <a:solidFill>
                            <a:schemeClr val="dk1"/>
                          </a:solidFill>
                          <a:latin typeface="Century Gothic" panose="020B0502020202020204" pitchFamily="34" charset="0"/>
                        </a:rPr>
                        <a:t>HT 2</a:t>
                      </a:r>
                      <a:endParaRPr sz="800" b="0" dirty="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3</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a:rPr>
                        <a:t>HT 4</a:t>
                      </a:r>
                      <a:endParaRPr sz="800" b="0">
                        <a:latin typeface="Century Gothic"/>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gridSpan="3">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5</a:t>
                      </a:r>
                      <a:endParaRPr sz="800" b="0">
                        <a:latin typeface="Century Gothic"/>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r>
                        <a:rPr lang="en-GB" sz="800" b="0" u="none">
                          <a:solidFill>
                            <a:schemeClr val="dk1"/>
                          </a:solidFill>
                          <a:latin typeface="Century Gothic" panose="020B0502020202020204" pitchFamily="34" charset="0"/>
                        </a:rPr>
                        <a:t>HT 6</a:t>
                      </a:r>
                      <a:endParaRPr lang="en-GB"/>
                    </a:p>
                  </a:txBody>
                  <a:tcPr marL="45825" marR="45825"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0997565"/>
                  </a:ext>
                </a:extLst>
              </a:tr>
              <a:tr h="90007">
                <a:tc>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a:solidFill>
                            <a:schemeClr val="dk1"/>
                          </a:solidFill>
                          <a:latin typeface="Century Gothic" panose="020B0502020202020204" pitchFamily="34" charset="0"/>
                        </a:rPr>
                        <a:t>YEAR 7</a:t>
                      </a:r>
                      <a:endParaRPr sz="800" b="0">
                        <a:latin typeface="Century Gothic" panose="020B0502020202020204" pitchFamily="34" charset="0"/>
                      </a:endParaRPr>
                    </a:p>
                  </a:txBody>
                  <a:tcPr marL="45825" marR="45825" marT="0" marB="0" anchor="ctr"/>
                </a:tc>
                <a:tc gridSpan="3">
                  <a:txBody>
                    <a:bodyPr/>
                    <a:lstStyle/>
                    <a:p>
                      <a:pPr marL="0" marR="0" lvl="0" indent="0" algn="ctr" rtl="0">
                        <a:lnSpc>
                          <a:spcPct val="107000"/>
                        </a:lnSpc>
                        <a:spcBef>
                          <a:spcPts val="0"/>
                        </a:spcBef>
                        <a:spcAft>
                          <a:spcPts val="0"/>
                        </a:spcAft>
                        <a:buClr>
                          <a:srgbClr val="000000"/>
                        </a:buClr>
                        <a:buSzPts val="1100"/>
                        <a:buFont typeface="Calibri"/>
                        <a:buNone/>
                      </a:pPr>
                      <a:r>
                        <a:rPr lang="en-GB" sz="800" b="1" cap="all" baseline="0" dirty="0">
                          <a:solidFill>
                            <a:schemeClr val="dk1"/>
                          </a:solidFill>
                          <a:latin typeface="Century Gothic"/>
                        </a:rPr>
                        <a:t>WORKING SCIENTIFICALLY –7.0 </a:t>
                      </a:r>
                      <a:r>
                        <a:rPr lang="en-GB" sz="800" b="0" cap="all" baseline="0" dirty="0">
                          <a:solidFill>
                            <a:schemeClr val="dk1"/>
                          </a:solidFill>
                          <a:latin typeface="Century Gothic"/>
                        </a:rPr>
                        <a:t>Becoming a Scientist</a:t>
                      </a:r>
                    </a:p>
                    <a:p>
                      <a:pPr marL="0" marR="0" lvl="0" indent="0" algn="ctr" rtl="0">
                        <a:lnSpc>
                          <a:spcPct val="107000"/>
                        </a:lnSpc>
                        <a:spcBef>
                          <a:spcPts val="0"/>
                        </a:spcBef>
                        <a:spcAft>
                          <a:spcPts val="0"/>
                        </a:spcAft>
                        <a:buClr>
                          <a:srgbClr val="000000"/>
                        </a:buClr>
                        <a:buSzPts val="1100"/>
                        <a:buFont typeface="Calibri"/>
                        <a:buNone/>
                      </a:pPr>
                      <a:endParaRPr lang="en-GB" sz="800" b="0" cap="all" baseline="0" dirty="0">
                        <a:solidFill>
                          <a:schemeClr val="dk1"/>
                        </a:solidFill>
                        <a:latin typeface="Century Gothic"/>
                      </a:endParaRPr>
                    </a:p>
                    <a:p>
                      <a:pPr marL="0" marR="0" lvl="0" indent="0" algn="ctr">
                        <a:lnSpc>
                          <a:spcPct val="107000"/>
                        </a:lnSpc>
                        <a:spcBef>
                          <a:spcPts val="0"/>
                        </a:spcBef>
                        <a:spcAft>
                          <a:spcPts val="0"/>
                        </a:spcAft>
                        <a:buSzPts val="1100"/>
                        <a:buFont typeface="Calibri"/>
                        <a:buNone/>
                      </a:pPr>
                      <a:r>
                        <a:rPr lang="en-GB" sz="800" b="1" cap="all" baseline="0" dirty="0">
                          <a:solidFill>
                            <a:schemeClr val="dk1"/>
                          </a:solidFill>
                          <a:latin typeface="Century Gothic"/>
                        </a:rPr>
                        <a:t>Physics</a:t>
                      </a:r>
                      <a:r>
                        <a:rPr lang="en-GB" sz="800" b="0" cap="all" baseline="0" dirty="0">
                          <a:solidFill>
                            <a:schemeClr val="dk1"/>
                          </a:solidFill>
                          <a:latin typeface="Century Gothic"/>
                        </a:rPr>
                        <a:t> –</a:t>
                      </a:r>
                      <a:r>
                        <a:rPr lang="en-GB" sz="800" b="1" cap="all" baseline="0" dirty="0">
                          <a:solidFill>
                            <a:schemeClr val="dk1"/>
                          </a:solidFill>
                          <a:latin typeface="Century Gothic"/>
                        </a:rPr>
                        <a:t> 7.1 </a:t>
                      </a:r>
                      <a:r>
                        <a:rPr lang="en-GB" sz="800" b="0" cap="all" baseline="0" dirty="0">
                          <a:solidFill>
                            <a:schemeClr val="dk1"/>
                          </a:solidFill>
                          <a:latin typeface="Century Gothic"/>
                        </a:rPr>
                        <a:t>Forces </a:t>
                      </a: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hMerge="1">
                  <a:txBody>
                    <a:bodyPr/>
                    <a:lstStyle/>
                    <a:p>
                      <a:endParaRPr lang="en-GB"/>
                    </a:p>
                  </a:txBody>
                  <a:tcPr/>
                </a:tc>
                <a:tc hMerge="1">
                  <a:txBody>
                    <a:bodyPr/>
                    <a:lstStyle/>
                    <a:p>
                      <a:endParaRPr lang="en-GB"/>
                    </a:p>
                  </a:txBody>
                  <a:tcPr/>
                </a:tc>
                <a:tc gridSpan="7">
                  <a:txBody>
                    <a:bodyPr/>
                    <a:lstStyle/>
                    <a:p>
                      <a:pPr marL="0" marR="0" lvl="0" indent="0" algn="ctr" defTabSz="914400" rtl="0" eaLnBrk="1" fontAlgn="auto" latinLnBrk="0" hangingPunct="1">
                        <a:lnSpc>
                          <a:spcPct val="107000"/>
                        </a:lnSpc>
                        <a:spcBef>
                          <a:spcPts val="0"/>
                        </a:spcBef>
                        <a:spcAft>
                          <a:spcPts val="0"/>
                        </a:spcAft>
                        <a:buClr>
                          <a:srgbClr val="000000"/>
                        </a:buClr>
                        <a:buSzPts val="1300"/>
                        <a:buFont typeface="Century Gothic"/>
                        <a:buNone/>
                        <a:tabLst/>
                        <a:defRPr/>
                      </a:pPr>
                      <a:r>
                        <a:rPr lang="en-GB" sz="800" b="1" u="none" cap="all" baseline="0" dirty="0">
                          <a:solidFill>
                            <a:schemeClr val="dk1"/>
                          </a:solidFill>
                          <a:latin typeface="Century Gothic" panose="020B0502020202020204" pitchFamily="34" charset="0"/>
                        </a:rPr>
                        <a:t>CHEMISTRY – 7.2 </a:t>
                      </a:r>
                      <a:r>
                        <a:rPr lang="en-GB" sz="800" b="0" u="none" cap="all" baseline="0" dirty="0">
                          <a:solidFill>
                            <a:schemeClr val="dk1"/>
                          </a:solidFill>
                          <a:latin typeface="Century Gothic" panose="020B0502020202020204" pitchFamily="34" charset="0"/>
                        </a:rPr>
                        <a:t>Particles &amp; Their Behaviour </a:t>
                      </a:r>
                    </a:p>
                    <a:p>
                      <a:pPr marL="0" marR="0" lvl="0" indent="0" algn="ctr" defTabSz="914400" rtl="0" eaLnBrk="1" fontAlgn="auto" latinLnBrk="0" hangingPunct="1">
                        <a:lnSpc>
                          <a:spcPct val="107000"/>
                        </a:lnSpc>
                        <a:spcBef>
                          <a:spcPts val="0"/>
                        </a:spcBef>
                        <a:spcAft>
                          <a:spcPts val="0"/>
                        </a:spcAft>
                        <a:buClr>
                          <a:srgbClr val="000000"/>
                        </a:buClr>
                        <a:buSzPts val="1300"/>
                        <a:buFont typeface="Century Gothic"/>
                        <a:buNone/>
                        <a:tabLst/>
                        <a:defRPr/>
                      </a:pPr>
                      <a:endParaRPr lang="en-GB" sz="800" b="0" u="none" cap="all" baseline="0" dirty="0">
                        <a:solidFill>
                          <a:schemeClr val="dk1"/>
                        </a:solidFill>
                        <a:latin typeface="Century Gothic" panose="020B0502020202020204" pitchFamily="34" charset="0"/>
                        <a:ea typeface="Calibri"/>
                        <a:cs typeface="Calibri"/>
                        <a:sym typeface="Calibri"/>
                      </a:endParaRPr>
                    </a:p>
                    <a:p>
                      <a:pPr marL="0" marR="0" lvl="0" indent="0" algn="ctr" defTabSz="914400" rtl="0" eaLnBrk="1" fontAlgn="auto" latinLnBrk="0" hangingPunct="1">
                        <a:lnSpc>
                          <a:spcPct val="107000"/>
                        </a:lnSpc>
                        <a:spcBef>
                          <a:spcPts val="0"/>
                        </a:spcBef>
                        <a:spcAft>
                          <a:spcPts val="0"/>
                        </a:spcAft>
                        <a:buClr>
                          <a:srgbClr val="000000"/>
                        </a:buClr>
                        <a:buSzPts val="1300"/>
                        <a:buFont typeface="Century Gothic"/>
                        <a:buNone/>
                        <a:tabLst/>
                        <a:defRPr/>
                      </a:pPr>
                      <a:r>
                        <a:rPr lang="en-GB" sz="800" b="1" cap="all" baseline="0" dirty="0">
                          <a:solidFill>
                            <a:schemeClr val="dk1"/>
                          </a:solidFill>
                          <a:latin typeface="Century Gothic" panose="020B0502020202020204" pitchFamily="34" charset="0"/>
                        </a:rPr>
                        <a:t>PHYSICS – 7.3 </a:t>
                      </a:r>
                      <a:r>
                        <a:rPr lang="en-GB" sz="800" b="0" cap="all" baseline="0" dirty="0">
                          <a:solidFill>
                            <a:schemeClr val="dk1"/>
                          </a:solidFill>
                          <a:latin typeface="Century Gothic" panose="020B0502020202020204" pitchFamily="34" charset="0"/>
                        </a:rPr>
                        <a:t>Energy pt 1</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latin typeface="Century Gothic" panose="020B0502020202020204" pitchFamily="34" charset="0"/>
                        </a:rPr>
                        <a:t>Chemistry – 7.4 </a:t>
                      </a:r>
                      <a:r>
                        <a:rPr lang="en-GB" sz="800" b="0" cap="all" baseline="0" dirty="0">
                          <a:latin typeface="Century Gothic" panose="020B0502020202020204" pitchFamily="34" charset="0"/>
                        </a:rPr>
                        <a:t>atoms, Elements &amp; Compounds</a:t>
                      </a:r>
                    </a:p>
                    <a:p>
                      <a:pPr marL="0" marR="0" lvl="0" indent="0" algn="ctr" rtl="0">
                        <a:lnSpc>
                          <a:spcPct val="107000"/>
                        </a:lnSpc>
                        <a:spcBef>
                          <a:spcPts val="0"/>
                        </a:spcBef>
                        <a:spcAft>
                          <a:spcPts val="0"/>
                        </a:spcAft>
                        <a:buClr>
                          <a:srgbClr val="000000"/>
                        </a:buClr>
                        <a:buSzPts val="1300"/>
                        <a:buFont typeface="Century Gothic"/>
                        <a:buNone/>
                      </a:pPr>
                      <a:endParaRPr lang="en-GB" sz="800" b="1" cap="all" baseline="0" dirty="0">
                        <a:latin typeface="Century Gothic" panose="020B0502020202020204" pitchFamily="34" charset="0"/>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latin typeface="Century Gothic"/>
                        </a:rPr>
                        <a:t>Chemistry – 7.5 </a:t>
                      </a:r>
                      <a:r>
                        <a:rPr lang="en-GB" sz="800" b="0" cap="all" baseline="0" dirty="0">
                          <a:latin typeface="Century Gothic"/>
                        </a:rPr>
                        <a:t>Reactions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ctr">
                        <a:lnSpc>
                          <a:spcPct val="107000"/>
                        </a:lnSpc>
                        <a:spcBef>
                          <a:spcPts val="0"/>
                        </a:spcBef>
                        <a:spcAft>
                          <a:spcPts val="0"/>
                        </a:spcAft>
                        <a:buSzPts val="1300"/>
                        <a:buFont typeface="Century Gothic"/>
                        <a:buNone/>
                      </a:pPr>
                      <a:r>
                        <a:rPr lang="en-GB" sz="800" b="1" cap="all" baseline="0" dirty="0">
                          <a:solidFill>
                            <a:schemeClr val="dk1"/>
                          </a:solidFill>
                          <a:latin typeface="Century Gothic"/>
                          <a:ea typeface="Calibri"/>
                          <a:cs typeface="Calibri"/>
                          <a:sym typeface="Calibri"/>
                        </a:rPr>
                        <a:t>Biology  </a:t>
                      </a:r>
                      <a:r>
                        <a:rPr lang="en-GB" sz="800" b="1" cap="all" baseline="0" dirty="0">
                          <a:solidFill>
                            <a:schemeClr val="dk1"/>
                          </a:solidFill>
                          <a:latin typeface="Century Gothic"/>
                          <a:ea typeface="Calibri"/>
                          <a:cs typeface="Calibri"/>
                        </a:rPr>
                        <a:t>– 7.6 </a:t>
                      </a:r>
                      <a:r>
                        <a:rPr lang="en-GB" sz="800" b="0" cap="all" baseline="0" dirty="0">
                          <a:solidFill>
                            <a:schemeClr val="dk1"/>
                          </a:solidFill>
                          <a:latin typeface="Century Gothic"/>
                          <a:ea typeface="Calibri"/>
                          <a:cs typeface="Calibri"/>
                          <a:sym typeface="Calibri"/>
                        </a:rPr>
                        <a:t>Cells</a:t>
                      </a:r>
                    </a:p>
                    <a:p>
                      <a:pPr marL="0" marR="0" lvl="0" indent="0" algn="ctr">
                        <a:lnSpc>
                          <a:spcPct val="107000"/>
                        </a:lnSpc>
                        <a:spcBef>
                          <a:spcPts val="0"/>
                        </a:spcBef>
                        <a:spcAft>
                          <a:spcPts val="0"/>
                        </a:spcAft>
                        <a:buSzPts val="1300"/>
                        <a:buFont typeface="Century Gothic"/>
                        <a:buNone/>
                      </a:pPr>
                      <a:endParaRPr lang="en-GB" sz="800" b="0" cap="all" baseline="0" dirty="0">
                        <a:solidFill>
                          <a:schemeClr val="dk1"/>
                        </a:solidFill>
                        <a:latin typeface="Century Gothic"/>
                        <a:ea typeface="Calibri"/>
                        <a:cs typeface="Calibri"/>
                        <a:sym typeface="Calibri"/>
                      </a:endParaRPr>
                    </a:p>
                    <a:p>
                      <a:pPr marL="0" marR="0" lvl="0" indent="0" algn="ctr" defTabSz="914400" rtl="0" eaLnBrk="1" fontAlgn="auto" latinLnBrk="0" hangingPunct="1">
                        <a:lnSpc>
                          <a:spcPct val="107000"/>
                        </a:lnSpc>
                        <a:spcBef>
                          <a:spcPts val="0"/>
                        </a:spcBef>
                        <a:spcAft>
                          <a:spcPts val="0"/>
                        </a:spcAft>
                        <a:buClrTx/>
                        <a:buSzPts val="1300"/>
                        <a:buFont typeface="Century Gothic"/>
                        <a:buNone/>
                        <a:tabLst/>
                        <a:defRPr/>
                      </a:pPr>
                      <a:r>
                        <a:rPr lang="en-GB" sz="800" b="1" cap="all" baseline="0" dirty="0">
                          <a:solidFill>
                            <a:schemeClr val="dk1"/>
                          </a:solidFill>
                          <a:latin typeface="Century Gothic"/>
                          <a:ea typeface="Calibri"/>
                          <a:cs typeface="Calibri"/>
                          <a:sym typeface="Calibri"/>
                        </a:rPr>
                        <a:t>Biology  </a:t>
                      </a:r>
                      <a:r>
                        <a:rPr lang="en-GB" sz="800" b="1" cap="all" baseline="0" dirty="0">
                          <a:solidFill>
                            <a:schemeClr val="dk1"/>
                          </a:solidFill>
                          <a:latin typeface="Century Gothic"/>
                          <a:ea typeface="Calibri"/>
                          <a:cs typeface="Calibri"/>
                        </a:rPr>
                        <a:t>–  7.7 </a:t>
                      </a:r>
                      <a:r>
                        <a:rPr lang="en-GB" sz="800" b="0" cap="all" baseline="0" dirty="0">
                          <a:solidFill>
                            <a:schemeClr val="dk1"/>
                          </a:solidFill>
                          <a:latin typeface="Century Gothic"/>
                          <a:ea typeface="Calibri"/>
                          <a:cs typeface="Calibri"/>
                          <a:sym typeface="Calibri"/>
                        </a:rPr>
                        <a:t>Body Systems </a:t>
                      </a:r>
                      <a:endParaRPr lang="en-GB" sz="800" b="0" cap="all" baseline="0" dirty="0">
                        <a:solidFill>
                          <a:schemeClr val="dk1"/>
                        </a:solidFill>
                        <a:latin typeface="Century Gothic"/>
                        <a:ea typeface="Calibri"/>
                        <a:cs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gridSpan="3">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u="none" cap="all" baseline="0">
                          <a:solidFill>
                            <a:schemeClr val="dk1"/>
                          </a:solidFill>
                          <a:latin typeface="Century Gothic" panose="020B0502020202020204" pitchFamily="34" charset="0"/>
                        </a:rPr>
                        <a:t>CHEMISTRY – 7.8 </a:t>
                      </a:r>
                      <a:r>
                        <a:rPr lang="en-GB" sz="800" b="0" u="none" cap="all" baseline="0">
                          <a:solidFill>
                            <a:schemeClr val="dk1"/>
                          </a:solidFill>
                          <a:latin typeface="Century Gothic" panose="020B0502020202020204" pitchFamily="34" charset="0"/>
                        </a:rPr>
                        <a:t>Acids &amp; Bases</a:t>
                      </a:r>
                    </a:p>
                    <a:p>
                      <a:pPr marL="0" marR="0" lvl="0" indent="0" algn="ctr" rtl="0">
                        <a:lnSpc>
                          <a:spcPct val="107000"/>
                        </a:lnSpc>
                        <a:spcBef>
                          <a:spcPts val="0"/>
                        </a:spcBef>
                        <a:spcAft>
                          <a:spcPts val="0"/>
                        </a:spcAft>
                        <a:buClr>
                          <a:srgbClr val="000000"/>
                        </a:buClr>
                        <a:buSzPts val="1300"/>
                        <a:buFont typeface="Century Gothic"/>
                        <a:buNone/>
                      </a:pPr>
                      <a:endParaRPr lang="en-GB" sz="800" b="0" u="none" cap="all" baseline="0">
                        <a:solidFill>
                          <a:schemeClr val="dk1"/>
                        </a:solidFill>
                        <a:latin typeface="Century Gothic" panose="020B0502020202020204" pitchFamily="34" charset="0"/>
                      </a:endParaRPr>
                    </a:p>
                    <a:p>
                      <a:pPr marL="0" marR="0" lvl="0" indent="0" algn="ctr" rtl="0">
                        <a:lnSpc>
                          <a:spcPct val="107000"/>
                        </a:lnSpc>
                        <a:spcBef>
                          <a:spcPts val="0"/>
                        </a:spcBef>
                        <a:spcAft>
                          <a:spcPts val="0"/>
                        </a:spcAft>
                        <a:buClr>
                          <a:srgbClr val="000000"/>
                        </a:buClr>
                        <a:buSzPts val="1300"/>
                        <a:buFont typeface="Century Gothic"/>
                        <a:buNone/>
                      </a:pPr>
                      <a:r>
                        <a:rPr lang="en-GB" sz="800" b="1" u="none" cap="all" baseline="0">
                          <a:solidFill>
                            <a:schemeClr val="dk1"/>
                          </a:solidFill>
                          <a:latin typeface="Century Gothic" panose="020B0502020202020204" pitchFamily="34" charset="0"/>
                        </a:rPr>
                        <a:t>Physics</a:t>
                      </a:r>
                      <a:r>
                        <a:rPr lang="en-GB" sz="800" b="0" cap="all" baseline="0">
                          <a:solidFill>
                            <a:schemeClr val="dk1"/>
                          </a:solidFill>
                          <a:latin typeface="Century Gothic" panose="020B0502020202020204" pitchFamily="34" charset="0"/>
                          <a:ea typeface="Calibri"/>
                          <a:cs typeface="Calibri"/>
                          <a:sym typeface="Calibri"/>
                        </a:rPr>
                        <a:t> </a:t>
                      </a:r>
                      <a:r>
                        <a:rPr lang="en-GB" sz="800" b="1" cap="all" baseline="0">
                          <a:solidFill>
                            <a:schemeClr val="dk1"/>
                          </a:solidFill>
                          <a:latin typeface="Century Gothic" panose="020B0502020202020204" pitchFamily="34" charset="0"/>
                          <a:ea typeface="Calibri"/>
                          <a:cs typeface="Calibri"/>
                          <a:sym typeface="Calibri"/>
                        </a:rPr>
                        <a:t>– 7.9 </a:t>
                      </a:r>
                      <a:r>
                        <a:rPr lang="en-GB" sz="800" b="0" cap="all" baseline="0">
                          <a:solidFill>
                            <a:schemeClr val="dk1"/>
                          </a:solidFill>
                          <a:latin typeface="Century Gothic" panose="020B0502020202020204" pitchFamily="34" charset="0"/>
                          <a:ea typeface="Calibri"/>
                          <a:cs typeface="Calibri"/>
                          <a:sym typeface="Calibri"/>
                        </a:rPr>
                        <a:t>Sound Waves </a:t>
                      </a:r>
                      <a:endParaRPr lang="en-GB" sz="800" b="0" cap="all" baseline="0" dirty="0">
                        <a:solidFill>
                          <a:schemeClr val="dk1"/>
                        </a:solidFill>
                        <a:latin typeface="Century Gothic"/>
                        <a:ea typeface="Calibri"/>
                        <a:cs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PHYSICS – 7.10 </a:t>
                      </a:r>
                      <a:r>
                        <a:rPr lang="en-GB" sz="800" b="0" cap="all" baseline="0" dirty="0">
                          <a:solidFill>
                            <a:schemeClr val="dk1"/>
                          </a:solidFill>
                          <a:latin typeface="Century Gothic" panose="020B0502020202020204" pitchFamily="34" charset="0"/>
                          <a:ea typeface="Calibri"/>
                          <a:cs typeface="Calibri"/>
                          <a:sym typeface="Calibri"/>
                        </a:rPr>
                        <a:t>Space</a:t>
                      </a:r>
                    </a:p>
                    <a:p>
                      <a:pPr marL="0" marR="0" lvl="0" indent="0" algn="ctr" rtl="0">
                        <a:lnSpc>
                          <a:spcPct val="107000"/>
                        </a:lnSpc>
                        <a:spcBef>
                          <a:spcPts val="0"/>
                        </a:spcBef>
                        <a:spcAft>
                          <a:spcPts val="0"/>
                        </a:spcAft>
                        <a:buClr>
                          <a:srgbClr val="000000"/>
                        </a:buClr>
                        <a:buSzPts val="1300"/>
                        <a:buFont typeface="Century Gothic"/>
                        <a:buNone/>
                      </a:pPr>
                      <a:endParaRPr lang="en-GB" sz="800" b="0" cap="all" baseline="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Biology – 7.11 </a:t>
                      </a:r>
                      <a:r>
                        <a:rPr lang="en-GB" sz="800" b="0" cap="all" baseline="0" dirty="0">
                          <a:solidFill>
                            <a:schemeClr val="dk1"/>
                          </a:solidFill>
                          <a:latin typeface="Century Gothic" panose="020B0502020202020204" pitchFamily="34" charset="0"/>
                          <a:ea typeface="Calibri"/>
                          <a:cs typeface="Calibri"/>
                          <a:sym typeface="Calibri"/>
                        </a:rPr>
                        <a:t>human reproduction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1582864891"/>
                  </a:ext>
                </a:extLst>
              </a:tr>
              <a:tr h="598627">
                <a:tc>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a:latin typeface="Century Gothic" panose="020B0502020202020204" pitchFamily="34" charset="0"/>
                        </a:rPr>
                        <a:t>YEAR 8</a:t>
                      </a:r>
                      <a:endParaRPr sz="800" b="0">
                        <a:latin typeface="Century Gothic" panose="020B0502020202020204" pitchFamily="34" charset="0"/>
                      </a:endParaRPr>
                    </a:p>
                  </a:txBody>
                  <a:tcPr marL="45825" marR="45825" marT="0" marB="0" anchor="ctr"/>
                </a:tc>
                <a:tc gridSpan="3">
                  <a:txBody>
                    <a:bodyPr/>
                    <a:lstStyle/>
                    <a:p>
                      <a:pPr marL="0" marR="0" lvl="0" indent="0" algn="ctr" rtl="0">
                        <a:spcBef>
                          <a:spcPts val="0"/>
                        </a:spcBef>
                        <a:spcAft>
                          <a:spcPts val="0"/>
                        </a:spcAft>
                        <a:buClr>
                          <a:schemeClr val="dk1"/>
                        </a:buClr>
                        <a:buSzPts val="1800"/>
                        <a:buFont typeface="Calibri"/>
                        <a:buNone/>
                      </a:pPr>
                      <a:r>
                        <a:rPr lang="en-GB" sz="800" b="1" cap="all" baseline="0" dirty="0">
                          <a:solidFill>
                            <a:schemeClr val="dk1"/>
                          </a:solidFill>
                          <a:latin typeface="Century Gothic" panose="020B0502020202020204" pitchFamily="34" charset="0"/>
                          <a:ea typeface="Calibri"/>
                          <a:cs typeface="Calibri"/>
                          <a:sym typeface="Calibri"/>
                        </a:rPr>
                        <a:t>BIOLOGY</a:t>
                      </a:r>
                      <a:r>
                        <a:rPr lang="en-GB" sz="800" b="0" cap="all" baseline="0" dirty="0">
                          <a:solidFill>
                            <a:schemeClr val="dk1"/>
                          </a:solidFill>
                          <a:latin typeface="Century Gothic" panose="020B0502020202020204" pitchFamily="34" charset="0"/>
                          <a:ea typeface="Calibri"/>
                          <a:cs typeface="Calibri"/>
                          <a:sym typeface="Calibri"/>
                        </a:rPr>
                        <a:t> – </a:t>
                      </a:r>
                      <a:r>
                        <a:rPr lang="en-GB" sz="800" b="1" cap="all" baseline="0" dirty="0">
                          <a:solidFill>
                            <a:schemeClr val="dk1"/>
                          </a:solidFill>
                          <a:latin typeface="Century Gothic" panose="020B0502020202020204" pitchFamily="34" charset="0"/>
                          <a:ea typeface="Calibri"/>
                          <a:cs typeface="Calibri"/>
                          <a:sym typeface="Calibri"/>
                        </a:rPr>
                        <a:t>8.1</a:t>
                      </a:r>
                      <a:r>
                        <a:rPr lang="en-GB" sz="800" b="0" cap="all" baseline="0" dirty="0">
                          <a:solidFill>
                            <a:schemeClr val="dk1"/>
                          </a:solidFill>
                          <a:latin typeface="Century Gothic" panose="020B0502020202020204" pitchFamily="34" charset="0"/>
                          <a:ea typeface="Calibri"/>
                          <a:cs typeface="Calibri"/>
                          <a:sym typeface="Calibri"/>
                        </a:rPr>
                        <a:t> plant REPRODUCTION</a:t>
                      </a:r>
                    </a:p>
                    <a:p>
                      <a:pPr marL="0" marR="0" lvl="0" indent="0" algn="ctr" rtl="0">
                        <a:spcBef>
                          <a:spcPts val="0"/>
                        </a:spcBef>
                        <a:spcAft>
                          <a:spcPts val="0"/>
                        </a:spcAft>
                        <a:buClr>
                          <a:schemeClr val="dk1"/>
                        </a:buClr>
                        <a:buSzPts val="1800"/>
                        <a:buFont typeface="Calibri"/>
                        <a:buNone/>
                      </a:pPr>
                      <a:endParaRPr lang="en-GB" sz="800" b="0" cap="all" baseline="0" dirty="0">
                        <a:solidFill>
                          <a:schemeClr val="dk1"/>
                        </a:solidFill>
                        <a:latin typeface="Century Gothic" panose="020B0502020202020204" pitchFamily="34" charset="0"/>
                        <a:ea typeface="Calibri"/>
                        <a:cs typeface="Calibri"/>
                        <a:sym typeface="Calibri"/>
                      </a:endParaRPr>
                    </a:p>
                    <a:p>
                      <a:pPr marL="0" marR="0" lvl="0" indent="0" algn="ctr" rtl="0">
                        <a:spcBef>
                          <a:spcPts val="0"/>
                        </a:spcBef>
                        <a:spcAft>
                          <a:spcPts val="0"/>
                        </a:spcAft>
                        <a:buClr>
                          <a:schemeClr val="dk1"/>
                        </a:buClr>
                        <a:buSzPts val="1800"/>
                        <a:buFont typeface="Calibri"/>
                        <a:buNone/>
                      </a:pPr>
                      <a:r>
                        <a:rPr lang="en-GB" sz="800" b="1" cap="all" baseline="0" dirty="0">
                          <a:solidFill>
                            <a:schemeClr val="dk1"/>
                          </a:solidFill>
                          <a:latin typeface="Century Gothic"/>
                          <a:ea typeface="Calibri"/>
                          <a:cs typeface="Calibri"/>
                          <a:sym typeface="Calibri"/>
                        </a:rPr>
                        <a:t>PHYSICS</a:t>
                      </a:r>
                      <a:r>
                        <a:rPr lang="en-GB" sz="800" b="0" cap="all" baseline="0" dirty="0">
                          <a:solidFill>
                            <a:schemeClr val="dk1"/>
                          </a:solidFill>
                          <a:latin typeface="Century Gothic"/>
                          <a:ea typeface="Calibri"/>
                          <a:cs typeface="Calibri"/>
                          <a:sym typeface="Calibri"/>
                        </a:rPr>
                        <a:t> – </a:t>
                      </a:r>
                      <a:r>
                        <a:rPr lang="en-GB" sz="800" b="1" cap="all" baseline="0" dirty="0">
                          <a:solidFill>
                            <a:schemeClr val="dk1"/>
                          </a:solidFill>
                          <a:latin typeface="Century Gothic"/>
                          <a:ea typeface="Calibri"/>
                          <a:cs typeface="Calibri"/>
                          <a:sym typeface="Calibri"/>
                        </a:rPr>
                        <a:t>8.2</a:t>
                      </a:r>
                      <a:r>
                        <a:rPr lang="en-GB" sz="800" b="0" cap="all" baseline="0" dirty="0">
                          <a:solidFill>
                            <a:schemeClr val="dk1"/>
                          </a:solidFill>
                          <a:latin typeface="Century Gothic"/>
                          <a:ea typeface="Calibri"/>
                          <a:cs typeface="Calibri"/>
                          <a:sym typeface="Calibri"/>
                        </a:rPr>
                        <a:t> ENERGY RESOURCES</a:t>
                      </a: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hMerge="1">
                  <a:txBody>
                    <a:bodyPr/>
                    <a:lstStyle/>
                    <a:p>
                      <a:endParaRPr lang="en-GB"/>
                    </a:p>
                  </a:txBody>
                  <a:tcPr/>
                </a:tc>
                <a:tc hMerge="1">
                  <a:txBody>
                    <a:bodyPr/>
                    <a:lstStyle/>
                    <a:p>
                      <a:endParaRPr lang="en-GB"/>
                    </a:p>
                  </a:txBody>
                  <a:tcPr/>
                </a:tc>
                <a:tc gridSpan="7">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CHEMISTRY </a:t>
                      </a:r>
                      <a:r>
                        <a:rPr lang="en-GB" sz="800" b="0" cap="all" baseline="0" dirty="0">
                          <a:solidFill>
                            <a:schemeClr val="dk1"/>
                          </a:solidFill>
                          <a:latin typeface="Century Gothic" panose="020B0502020202020204" pitchFamily="34" charset="0"/>
                          <a:ea typeface="Calibri"/>
                          <a:cs typeface="Calibri"/>
                          <a:sym typeface="Calibri"/>
                        </a:rPr>
                        <a:t>–</a:t>
                      </a:r>
                      <a:r>
                        <a:rPr lang="en-GB" sz="800" b="1" cap="all" baseline="0" dirty="0">
                          <a:solidFill>
                            <a:schemeClr val="dk1"/>
                          </a:solidFill>
                          <a:latin typeface="Century Gothic" panose="020B0502020202020204" pitchFamily="34" charset="0"/>
                          <a:ea typeface="Calibri"/>
                          <a:cs typeface="Calibri"/>
                          <a:sym typeface="Calibri"/>
                        </a:rPr>
                        <a:t> 8.3 </a:t>
                      </a:r>
                      <a:r>
                        <a:rPr lang="en-GB" sz="800" b="0" cap="all" baseline="0" dirty="0">
                          <a:solidFill>
                            <a:schemeClr val="dk1"/>
                          </a:solidFill>
                          <a:latin typeface="Century Gothic" panose="020B0502020202020204" pitchFamily="34" charset="0"/>
                          <a:ea typeface="Calibri"/>
                          <a:cs typeface="Calibri"/>
                          <a:sym typeface="Calibri"/>
                        </a:rPr>
                        <a:t>SEPARATION TECHNIQUES</a:t>
                      </a:r>
                    </a:p>
                    <a:p>
                      <a:pPr marL="0" marR="0" lvl="0" indent="0" algn="ctr" rtl="0">
                        <a:lnSpc>
                          <a:spcPct val="107000"/>
                        </a:lnSpc>
                        <a:spcBef>
                          <a:spcPts val="0"/>
                        </a:spcBef>
                        <a:spcAft>
                          <a:spcPts val="0"/>
                        </a:spcAft>
                        <a:buClr>
                          <a:srgbClr val="000000"/>
                        </a:buClr>
                        <a:buSzPts val="1300"/>
                        <a:buFont typeface="Century Gothic"/>
                        <a:buNone/>
                      </a:pPr>
                      <a:endParaRPr lang="en-GB" sz="800" b="0" cap="all" baseline="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Biology</a:t>
                      </a:r>
                      <a:r>
                        <a:rPr lang="en-GB" sz="800" b="0" cap="all" baseline="0" dirty="0">
                          <a:solidFill>
                            <a:schemeClr val="dk1"/>
                          </a:solidFill>
                          <a:latin typeface="Century Gothic" panose="020B0502020202020204" pitchFamily="34" charset="0"/>
                          <a:ea typeface="Calibri"/>
                          <a:cs typeface="Calibri"/>
                          <a:sym typeface="Calibri"/>
                        </a:rPr>
                        <a:t> –</a:t>
                      </a:r>
                      <a:r>
                        <a:rPr lang="en-GB" sz="800" b="1" cap="all" baseline="0" dirty="0">
                          <a:solidFill>
                            <a:schemeClr val="dk1"/>
                          </a:solidFill>
                          <a:latin typeface="Century Gothic" panose="020B0502020202020204" pitchFamily="34" charset="0"/>
                          <a:ea typeface="Calibri"/>
                          <a:cs typeface="Calibri"/>
                          <a:sym typeface="Calibri"/>
                        </a:rPr>
                        <a:t> 8.4 </a:t>
                      </a:r>
                      <a:r>
                        <a:rPr lang="en-GB" sz="800" b="0" cap="all" baseline="0" dirty="0">
                          <a:solidFill>
                            <a:schemeClr val="dk1"/>
                          </a:solidFill>
                          <a:latin typeface="Century Gothic" panose="020B0502020202020204" pitchFamily="34" charset="0"/>
                          <a:ea typeface="Calibri"/>
                          <a:cs typeface="Calibri"/>
                          <a:sym typeface="Calibri"/>
                        </a:rPr>
                        <a:t>Health &amp; Lifestyle</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a:ea typeface="Calibri"/>
                          <a:cs typeface="Calibri"/>
                          <a:sym typeface="Calibri"/>
                        </a:rPr>
                        <a:t>CHEMISTRY</a:t>
                      </a:r>
                      <a:r>
                        <a:rPr lang="en-GB" sz="800" b="0" cap="all" baseline="0" dirty="0">
                          <a:solidFill>
                            <a:schemeClr val="dk1"/>
                          </a:solidFill>
                          <a:latin typeface="Century Gothic"/>
                          <a:ea typeface="Calibri"/>
                          <a:cs typeface="Calibri"/>
                          <a:sym typeface="Calibri"/>
                        </a:rPr>
                        <a:t> – </a:t>
                      </a:r>
                      <a:r>
                        <a:rPr lang="en-GB" sz="800" b="1" cap="all" baseline="0" dirty="0">
                          <a:solidFill>
                            <a:schemeClr val="dk1"/>
                          </a:solidFill>
                          <a:latin typeface="Century Gothic"/>
                          <a:ea typeface="Calibri"/>
                          <a:cs typeface="Calibri"/>
                          <a:sym typeface="Calibri"/>
                        </a:rPr>
                        <a:t>8.5</a:t>
                      </a:r>
                      <a:r>
                        <a:rPr lang="en-GB" sz="800" b="0" cap="all" baseline="0" dirty="0">
                          <a:solidFill>
                            <a:schemeClr val="dk1"/>
                          </a:solidFill>
                          <a:latin typeface="Century Gothic"/>
                          <a:ea typeface="Calibri"/>
                          <a:cs typeface="Calibri"/>
                          <a:sym typeface="Calibri"/>
                        </a:rPr>
                        <a:t> THE PERIODIC TABLE</a:t>
                      </a:r>
                    </a:p>
                    <a:p>
                      <a:pPr marL="0" marR="0" lvl="0" indent="0" algn="ctr" rtl="0">
                        <a:lnSpc>
                          <a:spcPct val="107000"/>
                        </a:lnSpc>
                        <a:spcBef>
                          <a:spcPts val="0"/>
                        </a:spcBef>
                        <a:spcAft>
                          <a:spcPts val="0"/>
                        </a:spcAft>
                        <a:buClr>
                          <a:srgbClr val="000000"/>
                        </a:buClr>
                        <a:buSzPts val="1300"/>
                        <a:buFont typeface="Century Gothic"/>
                        <a:buNone/>
                      </a:pPr>
                      <a:endParaRPr lang="en-GB" sz="800" b="0" cap="all" baseline="0" dirty="0">
                        <a:solidFill>
                          <a:schemeClr val="dk1"/>
                        </a:solidFill>
                        <a:latin typeface="Century Gothic"/>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a:ea typeface="Calibri"/>
                          <a:cs typeface="Calibri"/>
                          <a:sym typeface="Calibri"/>
                        </a:rPr>
                        <a:t>Physics – 8.6 </a:t>
                      </a:r>
                      <a:r>
                        <a:rPr lang="en-GB" sz="800" b="0" cap="all" baseline="0" dirty="0">
                          <a:solidFill>
                            <a:schemeClr val="dk1"/>
                          </a:solidFill>
                          <a:latin typeface="Century Gothic"/>
                          <a:ea typeface="Calibri"/>
                          <a:cs typeface="Calibri"/>
                          <a:sym typeface="Calibri"/>
                        </a:rPr>
                        <a:t>light waves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CHEMISTRY</a:t>
                      </a:r>
                      <a:r>
                        <a:rPr lang="en-GB" sz="800" b="0" cap="all" baseline="0" dirty="0">
                          <a:solidFill>
                            <a:schemeClr val="dk1"/>
                          </a:solidFill>
                          <a:latin typeface="Century Gothic" panose="020B0502020202020204" pitchFamily="34" charset="0"/>
                          <a:ea typeface="Calibri"/>
                          <a:cs typeface="Calibri"/>
                          <a:sym typeface="Calibri"/>
                        </a:rPr>
                        <a:t> – </a:t>
                      </a:r>
                      <a:r>
                        <a:rPr lang="en-GB" sz="800" b="1" cap="all" baseline="0" dirty="0">
                          <a:solidFill>
                            <a:schemeClr val="dk1"/>
                          </a:solidFill>
                          <a:latin typeface="Century Gothic" panose="020B0502020202020204" pitchFamily="34" charset="0"/>
                          <a:ea typeface="Calibri"/>
                          <a:cs typeface="Calibri"/>
                          <a:sym typeface="Calibri"/>
                        </a:rPr>
                        <a:t>8.7</a:t>
                      </a:r>
                      <a:r>
                        <a:rPr lang="en-GB" sz="800" b="0" cap="all" baseline="0" dirty="0">
                          <a:solidFill>
                            <a:schemeClr val="dk1"/>
                          </a:solidFill>
                          <a:latin typeface="Century Gothic" panose="020B0502020202020204" pitchFamily="34" charset="0"/>
                          <a:ea typeface="Calibri"/>
                          <a:cs typeface="Calibri"/>
                          <a:sym typeface="Calibri"/>
                        </a:rPr>
                        <a:t> THE EARTH &amp; resources </a:t>
                      </a:r>
                    </a:p>
                    <a:p>
                      <a:pPr marL="0" marR="0" lvl="0" indent="0" algn="ctr" rtl="0">
                        <a:lnSpc>
                          <a:spcPct val="107000"/>
                        </a:lnSpc>
                        <a:spcBef>
                          <a:spcPts val="0"/>
                        </a:spcBef>
                        <a:spcAft>
                          <a:spcPts val="0"/>
                        </a:spcAft>
                        <a:buClr>
                          <a:srgbClr val="000000"/>
                        </a:buClr>
                        <a:buSzPts val="1300"/>
                        <a:buFont typeface="Century Gothic"/>
                        <a:buNone/>
                      </a:pPr>
                      <a:endParaRPr lang="en-GB" sz="800" b="0" cap="all" baseline="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Physics – 8.8</a:t>
                      </a:r>
                      <a:r>
                        <a:rPr lang="en-GB" sz="800" b="0" cap="all" baseline="0" dirty="0">
                          <a:solidFill>
                            <a:schemeClr val="dk1"/>
                          </a:solidFill>
                          <a:latin typeface="Century Gothic" panose="020B0502020202020204" pitchFamily="34" charset="0"/>
                          <a:ea typeface="Calibri"/>
                          <a:cs typeface="Calibri"/>
                          <a:sym typeface="Calibri"/>
                        </a:rPr>
                        <a:t>. electricity &amp; magnetism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gridSpan="3">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Biology – 8.9 </a:t>
                      </a:r>
                      <a:r>
                        <a:rPr lang="en-GB" sz="800" b="0" cap="all" baseline="0" dirty="0">
                          <a:solidFill>
                            <a:schemeClr val="dk1"/>
                          </a:solidFill>
                          <a:latin typeface="Century Gothic" panose="020B0502020202020204" pitchFamily="34" charset="0"/>
                          <a:ea typeface="Calibri"/>
                          <a:cs typeface="Calibri"/>
                          <a:sym typeface="Calibri"/>
                        </a:rPr>
                        <a:t>ecosystem processes </a:t>
                      </a:r>
                    </a:p>
                    <a:p>
                      <a:pPr marL="0" marR="0" lvl="0" indent="0" algn="ctr" rtl="0">
                        <a:lnSpc>
                          <a:spcPct val="107000"/>
                        </a:lnSpc>
                        <a:spcBef>
                          <a:spcPts val="0"/>
                        </a:spcBef>
                        <a:spcAft>
                          <a:spcPts val="0"/>
                        </a:spcAft>
                        <a:buClr>
                          <a:srgbClr val="000000"/>
                        </a:buClr>
                        <a:buSzPts val="1300"/>
                        <a:buFont typeface="Century Gothic"/>
                        <a:buNone/>
                      </a:pPr>
                      <a:endParaRPr lang="en-GB" sz="800" b="1" cap="all" baseline="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Physics – 8.10 </a:t>
                      </a:r>
                      <a:r>
                        <a:rPr lang="en-GB" sz="800" b="0" cap="all" baseline="0" dirty="0">
                          <a:solidFill>
                            <a:schemeClr val="dk1"/>
                          </a:solidFill>
                          <a:latin typeface="Century Gothic" panose="020B0502020202020204" pitchFamily="34" charset="0"/>
                          <a:ea typeface="Calibri"/>
                          <a:cs typeface="Calibri"/>
                          <a:sym typeface="Calibri"/>
                        </a:rPr>
                        <a:t>motion &amp; pressure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chemistry – 8.11 </a:t>
                      </a:r>
                      <a:r>
                        <a:rPr lang="en-GB" sz="800" b="0" cap="all" baseline="0" dirty="0">
                          <a:solidFill>
                            <a:schemeClr val="dk1"/>
                          </a:solidFill>
                          <a:latin typeface="Century Gothic" panose="020B0502020202020204" pitchFamily="34" charset="0"/>
                          <a:ea typeface="Calibri"/>
                          <a:cs typeface="Calibri"/>
                          <a:sym typeface="Calibri"/>
                        </a:rPr>
                        <a:t>The reactivity series </a:t>
                      </a:r>
                    </a:p>
                    <a:p>
                      <a:pPr marL="0" marR="0" lvl="0" indent="0" algn="ctr">
                        <a:lnSpc>
                          <a:spcPct val="107000"/>
                        </a:lnSpc>
                        <a:spcBef>
                          <a:spcPts val="0"/>
                        </a:spcBef>
                        <a:spcAft>
                          <a:spcPts val="0"/>
                        </a:spcAft>
                        <a:buSzPts val="1300"/>
                        <a:buFont typeface="Century Gothic"/>
                        <a:buNone/>
                      </a:pPr>
                      <a:endParaRPr lang="en-GB" sz="800" b="0" cap="all" baseline="0" dirty="0">
                        <a:solidFill>
                          <a:schemeClr val="dk1"/>
                        </a:solidFill>
                        <a:latin typeface="Century Gothic"/>
                        <a:ea typeface="Calibri"/>
                        <a:cs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Biology – 8.12 </a:t>
                      </a:r>
                      <a:r>
                        <a:rPr lang="en-GB" sz="800" b="0" cap="all" baseline="0" dirty="0">
                          <a:solidFill>
                            <a:schemeClr val="dk1"/>
                          </a:solidFill>
                          <a:latin typeface="Century Gothic" panose="020B0502020202020204" pitchFamily="34" charset="0"/>
                          <a:ea typeface="Calibri"/>
                          <a:cs typeface="Calibri"/>
                          <a:sym typeface="Calibri"/>
                        </a:rPr>
                        <a:t>adaptations &amp; inheritance </a:t>
                      </a:r>
                      <a:endParaRPr lang="en-GB" b="0"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1235896682"/>
                  </a:ext>
                </a:extLst>
              </a:tr>
              <a:tr h="161752">
                <a:tc rowSpan="4">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dirty="0">
                          <a:solidFill>
                            <a:schemeClr val="dk1"/>
                          </a:solidFill>
                          <a:latin typeface="Century Gothic" panose="020B0502020202020204" pitchFamily="34" charset="0"/>
                        </a:rPr>
                        <a:t>YEAR 9</a:t>
                      </a:r>
                    </a:p>
                  </a:txBody>
                  <a:tcPr marL="45825" marR="45825" marT="0" marB="0" anchor="ctr"/>
                </a:tc>
                <a:tc gridSpan="22">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i="1">
                          <a:solidFill>
                            <a:schemeClr val="dk1"/>
                          </a:solidFill>
                          <a:latin typeface="Century Gothic" panose="020B0502020202020204" pitchFamily="34" charset="0"/>
                          <a:cs typeface="Calibri"/>
                          <a:sym typeface="Calibri"/>
                        </a:rPr>
                        <a:t>GCSE COMBINED SCIENCE</a:t>
                      </a:r>
                    </a:p>
                  </a:txBody>
                  <a:tcPr marL="45825" marR="45825" marT="0" marB="0" anchor="ctr">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0">
                        <a:solidFill>
                          <a:schemeClr val="dk1"/>
                        </a:solidFill>
                        <a:latin typeface="Century Gothic" panose="020B0502020202020204" pitchFamily="34" charset="0"/>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0">
                          <a:solidFill>
                            <a:schemeClr val="dk1"/>
                          </a:solidFill>
                          <a:latin typeface="Century Gothic" panose="020B0502020202020204" pitchFamily="34" charset="0"/>
                          <a:ea typeface="Calibri"/>
                          <a:cs typeface="Calibri"/>
                          <a:sym typeface="Calibri"/>
                        </a:rPr>
                        <a:t>KS4 TRANSITION</a:t>
                      </a:r>
                    </a:p>
                    <a:p>
                      <a:pPr marL="0" marR="0" lvl="0" indent="0" algn="ctr" rtl="0">
                        <a:lnSpc>
                          <a:spcPct val="107000"/>
                        </a:lnSpc>
                        <a:spcBef>
                          <a:spcPts val="0"/>
                        </a:spcBef>
                        <a:spcAft>
                          <a:spcPts val="0"/>
                        </a:spcAft>
                        <a:buClr>
                          <a:schemeClr val="dk1"/>
                        </a:buClr>
                        <a:buSzPts val="1300"/>
                        <a:buFont typeface="Century Gothic"/>
                        <a:buNone/>
                      </a:pPr>
                      <a:endParaRPr sz="800" b="0">
                        <a:solidFill>
                          <a:schemeClr val="dk1"/>
                        </a:solidFill>
                        <a:latin typeface="Century Gothic" panose="020B0502020202020204" pitchFamily="34" charset="0"/>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02951609"/>
                  </a:ext>
                </a:extLst>
              </a:tr>
              <a:tr h="419306">
                <a:tc vMerge="1">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a:solidFill>
                            <a:schemeClr val="dk1"/>
                          </a:solidFill>
                          <a:latin typeface="Century Gothic" panose="020B0502020202020204" pitchFamily="34" charset="0"/>
                        </a:rPr>
                        <a:t>YEAR 9</a:t>
                      </a: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B</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5">
                  <a:txBody>
                    <a:bodyPr/>
                    <a:lstStyle/>
                    <a:p>
                      <a:pPr marL="0" marR="0" lvl="0" indent="0" algn="l">
                        <a:lnSpc>
                          <a:spcPct val="107000"/>
                        </a:lnSpc>
                        <a:spcBef>
                          <a:spcPts val="0"/>
                        </a:spcBef>
                        <a:spcAft>
                          <a:spcPts val="0"/>
                        </a:spcAft>
                        <a:buNone/>
                      </a:pPr>
                      <a:r>
                        <a:rPr lang="en-US" sz="800" b="1" i="0" u="none" strike="noStrike" noProof="0" dirty="0">
                          <a:solidFill>
                            <a:srgbClr val="000000"/>
                          </a:solidFill>
                          <a:latin typeface="Century Gothic"/>
                        </a:rPr>
                        <a:t>CELL BIOLOGY –</a:t>
                      </a:r>
                      <a:r>
                        <a:rPr lang="en-US" sz="800" b="0" i="0" u="none" strike="noStrike" noProof="0" dirty="0">
                          <a:solidFill>
                            <a:srgbClr val="000000"/>
                          </a:solidFill>
                          <a:latin typeface="Century Gothic"/>
                        </a:rPr>
                        <a:t> Cell Structure  and </a:t>
                      </a:r>
                      <a:r>
                        <a:rPr lang="en-US" sz="800" b="0" i="0" u="none" strike="noStrike" noProof="0" dirty="0" err="1">
                          <a:solidFill>
                            <a:srgbClr val="000000"/>
                          </a:solidFill>
                          <a:latin typeface="Century Gothic"/>
                        </a:rPr>
                        <a:t>specialised</a:t>
                      </a:r>
                      <a:r>
                        <a:rPr lang="en-US" sz="800" b="0" i="0" u="none" strike="noStrike" noProof="0" dirty="0">
                          <a:solidFill>
                            <a:srgbClr val="000000"/>
                          </a:solidFill>
                          <a:latin typeface="Century Gothic"/>
                        </a:rPr>
                        <a:t> cells</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tcPr>
                </a:tc>
                <a:tc gridSpan="9">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a:solidFill>
                            <a:schemeClr val="dk1"/>
                          </a:solidFill>
                          <a:latin typeface="Century Gothic"/>
                          <a:ea typeface="+mn-ea"/>
                          <a:cs typeface="Calibri"/>
                        </a:rPr>
                        <a:t>ORGANISATION </a:t>
                      </a:r>
                      <a:r>
                        <a:rPr lang="en-GB" sz="800" b="0" dirty="0">
                          <a:solidFill>
                            <a:schemeClr val="dk1"/>
                          </a:solidFill>
                          <a:latin typeface="Century Gothic"/>
                          <a:cs typeface="Calibri"/>
                        </a:rPr>
                        <a:t>The</a:t>
                      </a:r>
                      <a:r>
                        <a:rPr lang="en-GB" sz="800" b="0" dirty="0">
                          <a:solidFill>
                            <a:schemeClr val="dk1"/>
                          </a:solidFill>
                          <a:latin typeface="Century Gothic"/>
                          <a:cs typeface="Calibri"/>
                          <a:sym typeface="Calibri"/>
                        </a:rPr>
                        <a:t> Heart and Lungs</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algn="l"/>
                      <a:r>
                        <a:rPr lang="en-GB" sz="800" b="1" dirty="0">
                          <a:solidFill>
                            <a:schemeClr val="dk1"/>
                          </a:solidFill>
                          <a:latin typeface="Century Gothic"/>
                          <a:ea typeface="Calibri"/>
                          <a:cs typeface="Calibri"/>
                        </a:rPr>
                        <a:t>BIOENERGETICS</a:t>
                      </a:r>
                      <a:r>
                        <a:rPr lang="en-GB" sz="800" b="0" dirty="0">
                          <a:solidFill>
                            <a:schemeClr val="dk1"/>
                          </a:solidFill>
                          <a:latin typeface="Century Gothic"/>
                          <a:ea typeface="Calibri"/>
                          <a:cs typeface="Calibri"/>
                        </a:rPr>
                        <a:t>- Respiration &amp; Photosynthesis</a:t>
                      </a:r>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dk1"/>
                          </a:solidFill>
                          <a:latin typeface="Century Gothic"/>
                          <a:ea typeface="Calibri"/>
                          <a:cs typeface="Calibri"/>
                        </a:rPr>
                        <a:t>ECOLOGY</a:t>
                      </a:r>
                      <a:r>
                        <a:rPr lang="en-GB" sz="800" b="0" dirty="0">
                          <a:solidFill>
                            <a:schemeClr val="dk1"/>
                          </a:solidFill>
                          <a:latin typeface="Century Gothic"/>
                          <a:ea typeface="Calibri"/>
                          <a:cs typeface="Calibri"/>
                        </a:rPr>
                        <a:t> – How animals interact with their environment</a:t>
                      </a:r>
                      <a:endParaRPr lang="en-GB" sz="800"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362781396"/>
                  </a:ext>
                </a:extLst>
              </a:tr>
              <a:tr h="483664">
                <a:tc vMerge="1">
                  <a:txBody>
                    <a:bodyPr/>
                    <a:lstStyle/>
                    <a:p>
                      <a:endParaRPr lang="en-GB"/>
                    </a:p>
                  </a:txBody>
                  <a:tcP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C</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5">
                  <a:txBody>
                    <a:bodyPr/>
                    <a:lstStyle/>
                    <a:p>
                      <a:pPr marL="0" marR="0" lvl="0" indent="0" algn="l" rtl="0">
                        <a:lnSpc>
                          <a:spcPct val="107000"/>
                        </a:lnSpc>
                        <a:spcBef>
                          <a:spcPts val="0"/>
                        </a:spcBef>
                        <a:spcAft>
                          <a:spcPts val="0"/>
                        </a:spcAft>
                        <a:buClr>
                          <a:schemeClr val="dk1"/>
                        </a:buClr>
                        <a:buSzPts val="1300"/>
                        <a:buFont typeface="Century Gothic"/>
                        <a:buNone/>
                      </a:pPr>
                      <a:r>
                        <a:rPr lang="en-US" sz="800" b="1" dirty="0">
                          <a:latin typeface="Century Gothic"/>
                        </a:rPr>
                        <a:t>ATOMIC STRUCTURE &amp; THE PERIODIC TABLE</a:t>
                      </a:r>
                      <a:r>
                        <a:rPr lang="en-US" sz="800" b="0" dirty="0">
                          <a:latin typeface="Century Gothic"/>
                        </a:rPr>
                        <a:t> – how the periodic table is constructed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tcPr>
                </a:tc>
                <a:tc gridSpan="9">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chemeClr val="dk1"/>
                          </a:solidFill>
                          <a:latin typeface="Century Gothic"/>
                          <a:cs typeface="Calibri"/>
                        </a:rPr>
                        <a:t>STRUCTURE &amp; BONDING</a:t>
                      </a:r>
                      <a:r>
                        <a:rPr lang="en-GB" sz="800" b="0" dirty="0">
                          <a:solidFill>
                            <a:schemeClr val="dk1"/>
                          </a:solidFill>
                          <a:latin typeface="Century Gothic"/>
                          <a:cs typeface="Calibri"/>
                        </a:rPr>
                        <a:t> – explaining the properties of matter</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algn="l"/>
                      <a:r>
                        <a:rPr lang="en-US" sz="800" b="1" dirty="0">
                          <a:solidFill>
                            <a:schemeClr val="dk1"/>
                          </a:solidFill>
                          <a:latin typeface="Century Gothic"/>
                          <a:ea typeface="Calibri"/>
                          <a:cs typeface="Calibri"/>
                        </a:rPr>
                        <a:t>QUANTITATIVE CHEMISTRY</a:t>
                      </a:r>
                      <a:r>
                        <a:rPr lang="en-US" sz="800" b="0" dirty="0">
                          <a:solidFill>
                            <a:schemeClr val="dk1"/>
                          </a:solidFill>
                          <a:latin typeface="Century Gothic"/>
                          <a:ea typeface="Calibri"/>
                          <a:cs typeface="Calibri"/>
                        </a:rPr>
                        <a:t> – quantifying changes in reactions </a:t>
                      </a:r>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CHEMICAL CHANGES</a:t>
                      </a:r>
                      <a:r>
                        <a:rPr lang="en-US" sz="800" b="0" i="0" u="none" strike="noStrike" noProof="0" dirty="0">
                          <a:solidFill>
                            <a:schemeClr val="dk1"/>
                          </a:solidFill>
                          <a:latin typeface="Century Gothic"/>
                        </a:rPr>
                        <a:t> – reactions demonstrating the reactivity series</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1735015767"/>
                  </a:ext>
                </a:extLst>
              </a:tr>
              <a:tr h="419306">
                <a:tc vMerge="1">
                  <a:txBody>
                    <a:bodyPr/>
                    <a:lstStyle/>
                    <a:p>
                      <a:endParaRPr lang="en-GB"/>
                    </a:p>
                  </a:txBody>
                  <a:tcP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P</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5">
                  <a:txBody>
                    <a:bodyPr/>
                    <a:lstStyle/>
                    <a:p>
                      <a:pPr marL="0" marR="0" lvl="0" indent="0" algn="l" rtl="0">
                        <a:lnSpc>
                          <a:spcPct val="107000"/>
                        </a:lnSpc>
                        <a:spcBef>
                          <a:spcPts val="0"/>
                        </a:spcBef>
                        <a:spcAft>
                          <a:spcPts val="0"/>
                        </a:spcAft>
                        <a:buClr>
                          <a:schemeClr val="dk1"/>
                        </a:buClr>
                        <a:buSzPts val="1300"/>
                        <a:buFont typeface="Century Gothic"/>
                        <a:buNone/>
                      </a:pPr>
                      <a:r>
                        <a:rPr lang="en-GB" sz="800" b="1" dirty="0">
                          <a:latin typeface="Century Gothic" panose="020B0502020202020204" pitchFamily="34" charset="0"/>
                        </a:rPr>
                        <a:t>ENERGY - </a:t>
                      </a:r>
                      <a:r>
                        <a:rPr lang="en-GB" sz="800" b="0" dirty="0">
                          <a:latin typeface="Century Gothic" panose="020B0502020202020204" pitchFamily="34" charset="0"/>
                        </a:rPr>
                        <a:t>Energy Fundamentals</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gridSpan="9">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cs typeface="Calibri"/>
                          <a:sym typeface="Calibri"/>
                        </a:rPr>
                        <a:t>ELECTRICITY - </a:t>
                      </a:r>
                      <a:r>
                        <a:rPr lang="en-GB" sz="800" b="0" dirty="0">
                          <a:solidFill>
                            <a:schemeClr val="dk1"/>
                          </a:solidFill>
                          <a:latin typeface="Century Gothic" panose="020B0502020202020204" pitchFamily="34" charset="0"/>
                          <a:cs typeface="Calibri"/>
                          <a:sym typeface="Calibri"/>
                        </a:rPr>
                        <a:t>Essential Circuits</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ea typeface="Calibri"/>
                          <a:cs typeface="Calibri"/>
                          <a:sym typeface="Calibri"/>
                        </a:rPr>
                        <a:t>PARTICLE MODEL - </a:t>
                      </a:r>
                      <a:r>
                        <a:rPr lang="en-GB" sz="800" b="0" dirty="0">
                          <a:solidFill>
                            <a:schemeClr val="dk1"/>
                          </a:solidFill>
                          <a:latin typeface="Century Gothic" panose="020B0502020202020204" pitchFamily="34" charset="0"/>
                          <a:ea typeface="Calibri"/>
                          <a:cs typeface="Calibri"/>
                          <a:sym typeface="Calibri"/>
                        </a:rPr>
                        <a:t>Density and Changing State</a:t>
                      </a: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gridSpan="3">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ea typeface="Calibri"/>
                          <a:cs typeface="Calibri"/>
                          <a:sym typeface="Calibri"/>
                        </a:rPr>
                        <a:t>ATOMIC STRUCTURE - </a:t>
                      </a:r>
                      <a:r>
                        <a:rPr lang="en-GB" sz="800" b="0" dirty="0">
                          <a:solidFill>
                            <a:schemeClr val="dk1"/>
                          </a:solidFill>
                          <a:latin typeface="Century Gothic" panose="020B0502020202020204" pitchFamily="34" charset="0"/>
                          <a:ea typeface="Calibri"/>
                          <a:cs typeface="Calibri"/>
                          <a:sym typeface="Calibri"/>
                        </a:rPr>
                        <a:t>Atomic Structure and radioactivity </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48613724"/>
                  </a:ext>
                </a:extLst>
              </a:tr>
              <a:tr h="419306">
                <a:tc rowSpan="3">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a:solidFill>
                            <a:schemeClr val="dk1"/>
                          </a:solidFill>
                          <a:latin typeface="Century Gothic" panose="020B0502020202020204" pitchFamily="34" charset="0"/>
                        </a:rPr>
                        <a:t>YEAR 10</a:t>
                      </a: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B</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4">
                  <a:txBody>
                    <a:bodyPr/>
                    <a:lstStyle/>
                    <a:p>
                      <a:pPr marL="0" marR="0" lvl="0" indent="0" algn="l" rtl="0">
                        <a:lnSpc>
                          <a:spcPct val="107000"/>
                        </a:lnSpc>
                        <a:spcBef>
                          <a:spcPts val="0"/>
                        </a:spcBef>
                        <a:spcAft>
                          <a:spcPts val="0"/>
                        </a:spcAft>
                        <a:buClr>
                          <a:schemeClr val="dk1"/>
                        </a:buClr>
                        <a:buSzPts val="1300"/>
                        <a:buFont typeface="Century Gothic"/>
                        <a:buNone/>
                      </a:pPr>
                      <a:r>
                        <a:rPr lang="en-GB" sz="800" b="1" dirty="0">
                          <a:latin typeface="Century Gothic"/>
                        </a:rPr>
                        <a:t>ORGANISATION </a:t>
                      </a:r>
                      <a:r>
                        <a:rPr lang="en-GB" sz="800" b="0" dirty="0">
                          <a:latin typeface="Century Gothic"/>
                        </a:rPr>
                        <a:t>All about plants</a:t>
                      </a:r>
                    </a:p>
                    <a:p>
                      <a:pPr marL="0" marR="0" lvl="0" indent="0" algn="l" rtl="0">
                        <a:lnSpc>
                          <a:spcPct val="107000"/>
                        </a:lnSpc>
                        <a:spcBef>
                          <a:spcPts val="0"/>
                        </a:spcBef>
                        <a:spcAft>
                          <a:spcPts val="0"/>
                        </a:spcAft>
                        <a:buClr>
                          <a:schemeClr val="dk1"/>
                        </a:buClr>
                        <a:buSzPts val="1300"/>
                        <a:buFont typeface="Century Gothic"/>
                        <a:buNone/>
                      </a:pPr>
                      <a:r>
                        <a:rPr lang="en-GB" sz="800" b="0" dirty="0">
                          <a:latin typeface="Century Gothic" panose="020B0502020202020204" pitchFamily="34" charset="0"/>
                        </a:rPr>
                        <a:t>Protecting our Environment</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7">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a:cs typeface="Calibri"/>
                        </a:rPr>
                        <a:t>ORGANISATION</a:t>
                      </a:r>
                      <a:r>
                        <a:rPr lang="en-GB" sz="800" b="0" dirty="0">
                          <a:solidFill>
                            <a:schemeClr val="dk1"/>
                          </a:solidFill>
                          <a:latin typeface="Century Gothic"/>
                          <a:cs typeface="Calibri"/>
                        </a:rPr>
                        <a:t> Health</a:t>
                      </a:r>
                      <a:r>
                        <a:rPr lang="en-GB" sz="800" b="0" dirty="0">
                          <a:solidFill>
                            <a:schemeClr val="dk1"/>
                          </a:solidFill>
                          <a:latin typeface="Century Gothic"/>
                          <a:cs typeface="Calibri"/>
                          <a:sym typeface="Calibri"/>
                        </a:rPr>
                        <a:t> and what affects it</a:t>
                      </a:r>
                    </a:p>
                  </a:txBody>
                  <a:tcPr marL="45825" marR="45825" marT="0" marB="0" anchor="ctr">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5">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a:ea typeface="Calibri"/>
                          <a:cs typeface="Calibri"/>
                        </a:rPr>
                        <a:t>ORGANISATION </a:t>
                      </a:r>
                      <a:r>
                        <a:rPr lang="en-GB" sz="800" b="0" dirty="0">
                          <a:solidFill>
                            <a:schemeClr val="dk1"/>
                          </a:solidFill>
                          <a:latin typeface="Century Gothic"/>
                          <a:ea typeface="Calibri"/>
                          <a:cs typeface="Calibri"/>
                        </a:rPr>
                        <a:t>–Enzymes and digestion</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3">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a:ea typeface="Calibri"/>
                          <a:cs typeface="Calibri"/>
                        </a:rPr>
                        <a:t>CELL BIOLOGY –</a:t>
                      </a:r>
                      <a:r>
                        <a:rPr lang="en-GB" sz="800" b="0" dirty="0">
                          <a:solidFill>
                            <a:schemeClr val="dk1"/>
                          </a:solidFill>
                          <a:latin typeface="Century Gothic"/>
                          <a:ea typeface="Calibri"/>
                          <a:cs typeface="Calibri"/>
                        </a:rPr>
                        <a:t>Movement + Microscopes</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a:ea typeface="Calibri"/>
                          <a:cs typeface="Calibri"/>
                        </a:rPr>
                        <a:t>INFECTION &amp; RESPONSE –</a:t>
                      </a:r>
                      <a:r>
                        <a:rPr lang="en-GB" sz="800" b="0" dirty="0">
                          <a:solidFill>
                            <a:schemeClr val="dk1"/>
                          </a:solidFill>
                          <a:latin typeface="Century Gothic"/>
                          <a:ea typeface="Calibri"/>
                          <a:cs typeface="Calibri"/>
                        </a:rPr>
                        <a:t> PATHOGENS, INFECTION AND IMMUNITY </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57486267"/>
                  </a:ext>
                </a:extLst>
              </a:tr>
              <a:tr h="419306">
                <a:tc vMerge="1">
                  <a:txBody>
                    <a:bodyPr/>
                    <a:lstStyle/>
                    <a:p>
                      <a:pPr marL="0" marR="0" lvl="0" indent="0" algn="ctr" rtl="0">
                        <a:lnSpc>
                          <a:spcPct val="107000"/>
                        </a:lnSpc>
                        <a:spcBef>
                          <a:spcPts val="0"/>
                        </a:spcBef>
                        <a:spcAft>
                          <a:spcPts val="0"/>
                        </a:spcAft>
                        <a:buClr>
                          <a:schemeClr val="dk1"/>
                        </a:buClr>
                        <a:buSzPts val="1000"/>
                        <a:buFont typeface="Century Gothic"/>
                        <a:buNone/>
                      </a:pP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C</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CHEMICAL CHANGES</a:t>
                      </a:r>
                      <a:r>
                        <a:rPr lang="en-US" sz="800" b="0" i="0" u="none" strike="noStrike" noProof="0" dirty="0">
                          <a:solidFill>
                            <a:schemeClr val="dk1"/>
                          </a:solidFill>
                          <a:latin typeface="Century Gothic"/>
                        </a:rPr>
                        <a:t> – Electrolysis and Acids </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dirty="0">
                          <a:solidFill>
                            <a:schemeClr val="dk1"/>
                          </a:solidFill>
                          <a:latin typeface="Century Gothic"/>
                          <a:ea typeface="Calibri"/>
                          <a:cs typeface="Calibri"/>
                        </a:rPr>
                        <a:t>QUANTITATIVE CHEMISTRY</a:t>
                      </a:r>
                      <a:r>
                        <a:rPr lang="en-US" sz="800" b="0" dirty="0">
                          <a:solidFill>
                            <a:schemeClr val="dk1"/>
                          </a:solidFill>
                          <a:latin typeface="Century Gothic"/>
                          <a:ea typeface="Calibri"/>
                          <a:cs typeface="Calibri"/>
                        </a:rPr>
                        <a:t> – higher stoichiometry </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ENERGY CHANGES - </a:t>
                      </a:r>
                      <a:r>
                        <a:rPr lang="en-US" sz="800" b="0" i="0" u="none" strike="noStrike" noProof="0" dirty="0">
                          <a:solidFill>
                            <a:schemeClr val="dk1"/>
                          </a:solidFill>
                          <a:latin typeface="Century Gothic"/>
                        </a:rPr>
                        <a:t>quantifying changes in reactions </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RATE &amp; EXTENT OF CHEMICAL CHANGE </a:t>
                      </a:r>
                      <a:r>
                        <a:rPr lang="en-US" sz="800" b="0" i="0" u="none" strike="noStrike" noProof="0" dirty="0">
                          <a:solidFill>
                            <a:schemeClr val="dk1"/>
                          </a:solidFill>
                          <a:latin typeface="Century Gothic"/>
                        </a:rPr>
                        <a:t>- </a:t>
                      </a:r>
                      <a:r>
                        <a:rPr lang="en-US" sz="800" b="0" i="0" u="none" strike="noStrike" noProof="0" dirty="0">
                          <a:solidFill>
                            <a:srgbClr val="000000"/>
                          </a:solidFill>
                          <a:latin typeface="Century Gothic"/>
                        </a:rPr>
                        <a:t>factors affecting rate of reaction</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ORGANIC CHEMISTRY </a:t>
                      </a:r>
                      <a:r>
                        <a:rPr lang="en-US" sz="800" b="0" i="0" u="none" strike="noStrike" noProof="0" dirty="0">
                          <a:solidFill>
                            <a:schemeClr val="dk1"/>
                          </a:solidFill>
                          <a:latin typeface="Century Gothic"/>
                        </a:rPr>
                        <a:t>– reactions of carbon-based compounds </a:t>
                      </a:r>
                      <a:endParaRPr lang="en-GB" sz="800" b="0" i="0" u="none" strike="noStrike" noProof="0" dirty="0">
                        <a:solidFill>
                          <a:srgbClr val="000000"/>
                        </a:solidFill>
                        <a:latin typeface="Century Gothic"/>
                      </a:endParaRP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749783978"/>
                  </a:ext>
                </a:extLst>
              </a:tr>
              <a:tr h="419306">
                <a:tc vMerge="1">
                  <a:txBody>
                    <a:bodyPr/>
                    <a:lstStyle/>
                    <a:p>
                      <a:pPr marL="0" marR="0" lvl="0" indent="0" algn="ctr" rtl="0">
                        <a:lnSpc>
                          <a:spcPct val="107000"/>
                        </a:lnSpc>
                        <a:spcBef>
                          <a:spcPts val="0"/>
                        </a:spcBef>
                        <a:spcAft>
                          <a:spcPts val="0"/>
                        </a:spcAft>
                        <a:buClr>
                          <a:schemeClr val="dk1"/>
                        </a:buClr>
                        <a:buSzPts val="1000"/>
                        <a:buFont typeface="Century Gothic"/>
                        <a:buNone/>
                      </a:pP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P</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13">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dirty="0">
                          <a:latin typeface="Century Gothic" panose="020B0502020202020204" pitchFamily="34" charset="0"/>
                        </a:rPr>
                        <a:t>FORCES – </a:t>
                      </a:r>
                      <a:r>
                        <a:rPr lang="en-GB" sz="800" b="0" dirty="0">
                          <a:latin typeface="Century Gothic" panose="020B0502020202020204" pitchFamily="34" charset="0"/>
                        </a:rPr>
                        <a:t>Newton’s Laws and resultant forces</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8">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ea typeface="Calibri"/>
                          <a:cs typeface="Calibri"/>
                          <a:sym typeface="Calibri"/>
                        </a:rPr>
                        <a:t>WAVES – </a:t>
                      </a:r>
                      <a:r>
                        <a:rPr lang="en-GB" sz="800" b="0" dirty="0">
                          <a:solidFill>
                            <a:schemeClr val="dk1"/>
                          </a:solidFill>
                          <a:latin typeface="Century Gothic" panose="020B0502020202020204" pitchFamily="34" charset="0"/>
                          <a:ea typeface="Calibri"/>
                          <a:cs typeface="Calibri"/>
                          <a:sym typeface="Calibri"/>
                        </a:rPr>
                        <a:t>The structure of waves and Electromagnetic Waves</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846607660"/>
                  </a:ext>
                </a:extLst>
              </a:tr>
              <a:tr h="419306">
                <a:tc rowSpan="3">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a:solidFill>
                            <a:schemeClr val="dk1"/>
                          </a:solidFill>
                          <a:latin typeface="Century Gothic" panose="020B0502020202020204" pitchFamily="34" charset="0"/>
                        </a:rPr>
                        <a:t>Year 11</a:t>
                      </a: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B</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7">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dirty="0">
                          <a:latin typeface="Century Gothic"/>
                        </a:rPr>
                        <a:t>HOMEOSTAIS &amp; RESPONSE</a:t>
                      </a:r>
                      <a:r>
                        <a:rPr lang="en-GB" sz="800" b="0" dirty="0">
                          <a:latin typeface="Century Gothic"/>
                        </a:rPr>
                        <a:t> The nervous systems and endocrine system </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10">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a:cs typeface="Calibri"/>
                        </a:rPr>
                        <a:t>INHERITANCE, VARIATION + EVOLUTION </a:t>
                      </a:r>
                      <a:r>
                        <a:rPr lang="en-GB" sz="800" b="0" dirty="0">
                          <a:solidFill>
                            <a:schemeClr val="dk1"/>
                          </a:solidFill>
                          <a:latin typeface="Century Gothic"/>
                          <a:cs typeface="Calibri"/>
                        </a:rPr>
                        <a:t>– DNA, inheritance, natural section </a:t>
                      </a:r>
                      <a:endParaRPr lang="en-GB" sz="800" b="0" dirty="0">
                        <a:solidFill>
                          <a:schemeClr val="dk1"/>
                        </a:solidFill>
                        <a:latin typeface="Century Gothic" panose="020B0502020202020204" pitchFamily="34" charset="0"/>
                        <a:cs typeface="Calibri"/>
                        <a:sym typeface="Calibri"/>
                      </a:endParaRPr>
                    </a:p>
                    <a:p>
                      <a:pPr marL="0" marR="0" lvl="0" indent="0" algn="ctr" rtl="0">
                        <a:lnSpc>
                          <a:spcPct val="107000"/>
                        </a:lnSpc>
                        <a:spcBef>
                          <a:spcPts val="0"/>
                        </a:spcBef>
                        <a:spcAft>
                          <a:spcPts val="0"/>
                        </a:spcAft>
                        <a:buClr>
                          <a:schemeClr val="dk1"/>
                        </a:buClr>
                        <a:buSzPts val="1300"/>
                        <a:buFont typeface="Century Gothic"/>
                        <a:buNone/>
                      </a:pPr>
                      <a:endParaRPr lang="en-GB" sz="800" b="0" dirty="0">
                        <a:solidFill>
                          <a:schemeClr val="dk1"/>
                        </a:solidFill>
                        <a:latin typeface="Century Gothic" panose="020B0502020202020204" pitchFamily="34" charset="0"/>
                        <a:cs typeface="Calibri"/>
                        <a:sym typeface="Calibri"/>
                      </a:endParaRPr>
                    </a:p>
                  </a:txBody>
                  <a:tcPr marL="45825" marR="45825" marT="0" marB="0" anchor="ctr">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pPr marL="0" marR="0" lvl="0" indent="0" algn="ctr">
                        <a:lnSpc>
                          <a:spcPct val="107000"/>
                        </a:lnSpc>
                        <a:spcBef>
                          <a:spcPts val="0"/>
                        </a:spcBef>
                        <a:spcAft>
                          <a:spcPts val="0"/>
                        </a:spcAft>
                        <a:buNone/>
                      </a:pPr>
                      <a:endParaRPr sz="800" b="0" dirty="0">
                        <a:solidFill>
                          <a:schemeClr val="dk1"/>
                        </a:solidFill>
                        <a:latin typeface="Century Gothic"/>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1" dirty="0">
                        <a:solidFill>
                          <a:schemeClr val="dk1"/>
                        </a:solidFill>
                        <a:latin typeface="Century Gothic"/>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rowSpan="3" gridSpan="3">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0" i="1" dirty="0">
                          <a:solidFill>
                            <a:schemeClr val="dk1"/>
                          </a:solidFill>
                          <a:latin typeface="Century Gothic" panose="020B0502020202020204" pitchFamily="34" charset="0"/>
                          <a:ea typeface="Calibri"/>
                          <a:cs typeface="Calibri"/>
                          <a:sym typeface="Calibri"/>
                        </a:rPr>
                        <a:t>KNOWLEDGE AND SKILLS RECALL AND RETRIEVAL BASED ON: IN CLASS ASSESSMENT, FEEDBACK AND QUESTION LEVEL ANALYSIS SPECIFIC TO CLASS REQUIREMENTS</a:t>
                      </a:r>
                      <a:endParaRPr sz="800" b="1" dirty="0">
                        <a:solidFill>
                          <a:schemeClr val="dk1"/>
                        </a:solidFill>
                        <a:latin typeface="Century Gothic"/>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rowSpan="3" hMerge="1">
                  <a:txBody>
                    <a:bodyPr/>
                    <a:lstStyle/>
                    <a:p>
                      <a:endParaRPr lang="en-GB"/>
                    </a:p>
                  </a:txBody>
                  <a:tcPr>
                    <a:lnL w="12700" cap="flat" cmpd="sng" algn="ctr">
                      <a:solidFill>
                        <a:schemeClr val="tx1"/>
                      </a:solidFill>
                      <a:prstDash val="solid"/>
                      <a:round/>
                      <a:headEnd type="none" w="med" len="med"/>
                      <a:tailEnd type="none" w="med" len="med"/>
                    </a:lnL>
                  </a:tcPr>
                </a:tc>
                <a:tc rowSpan="3" hMerge="1">
                  <a:txBody>
                    <a:bodyPr/>
                    <a:lstStyle/>
                    <a:p>
                      <a:endParaRPr lang="en-GB"/>
                    </a:p>
                  </a:txBody>
                  <a:tcPr/>
                </a:tc>
                <a:tc rowSpan="3">
                  <a:txBody>
                    <a:bodyPr/>
                    <a:lstStyle/>
                    <a:p>
                      <a:pPr marL="0" marR="0" lvl="0" indent="0" algn="ctr" rtl="0">
                        <a:lnSpc>
                          <a:spcPct val="107000"/>
                        </a:lnSpc>
                        <a:spcBef>
                          <a:spcPts val="0"/>
                        </a:spcBef>
                        <a:spcAft>
                          <a:spcPts val="0"/>
                        </a:spcAft>
                        <a:buClr>
                          <a:srgbClr val="000000"/>
                        </a:buClr>
                        <a:buSzPts val="1300"/>
                        <a:buFont typeface="Century Gothic"/>
                        <a:buNone/>
                      </a:pPr>
                      <a:endParaRPr lang="en-GB" sz="800" b="0" dirty="0">
                        <a:latin typeface="Century Gothic" panose="020B0502020202020204" pitchFamily="34" charset="0"/>
                      </a:endParaRPr>
                    </a:p>
                  </a:txBody>
                  <a:tcPr marL="45825" marR="45825" marT="0"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3710201789"/>
                  </a:ext>
                </a:extLst>
              </a:tr>
              <a:tr h="419306">
                <a:tc vMerge="1">
                  <a:txBody>
                    <a:bodyPr/>
                    <a:lstStyle/>
                    <a:p>
                      <a:pPr marL="0" marR="0" lvl="0" indent="0" algn="ctr" rtl="0">
                        <a:lnSpc>
                          <a:spcPct val="107000"/>
                        </a:lnSpc>
                        <a:spcBef>
                          <a:spcPts val="0"/>
                        </a:spcBef>
                        <a:spcAft>
                          <a:spcPts val="0"/>
                        </a:spcAft>
                        <a:buClr>
                          <a:schemeClr val="dk1"/>
                        </a:buClr>
                        <a:buSzPts val="1000"/>
                        <a:buFont typeface="Century Gothic"/>
                        <a:buNone/>
                      </a:pP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C</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ENERGY CHANGES - </a:t>
                      </a:r>
                      <a:r>
                        <a:rPr lang="en-US" sz="800" b="0" i="0" u="none" strike="noStrike" noProof="0" dirty="0">
                          <a:solidFill>
                            <a:schemeClr val="dk1"/>
                          </a:solidFill>
                          <a:latin typeface="Century Gothic"/>
                        </a:rPr>
                        <a:t>quantifying changes in reactions </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gridSpan="5">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1" i="0" u="none" strike="noStrike" noProof="0" dirty="0">
                          <a:solidFill>
                            <a:schemeClr val="dk1"/>
                          </a:solidFill>
                          <a:latin typeface="Century Gothic"/>
                        </a:rPr>
                        <a:t>RATE &amp; EXTENT OF CHEMICAL CHANGE </a:t>
                      </a:r>
                      <a:r>
                        <a:rPr lang="en-US" sz="800" b="0" i="0" u="none" strike="noStrike" noProof="0" dirty="0">
                          <a:solidFill>
                            <a:schemeClr val="dk1"/>
                          </a:solidFill>
                          <a:latin typeface="Century Gothic"/>
                        </a:rPr>
                        <a:t>- </a:t>
                      </a:r>
                      <a:r>
                        <a:rPr lang="en-US" sz="800" b="0" i="0" u="none" strike="noStrike" noProof="0" dirty="0">
                          <a:solidFill>
                            <a:srgbClr val="000000"/>
                          </a:solidFill>
                          <a:latin typeface="Century Gothic"/>
                        </a:rPr>
                        <a:t>factors affecting rate of reaction</a:t>
                      </a:r>
                    </a:p>
                  </a:txBody>
                  <a:tcPr marL="45825" marR="45825" marT="0" marB="0" anchor="ctr">
                    <a:solidFill>
                      <a:schemeClr val="lt1">
                        <a:alpha val="40784"/>
                      </a:schemeClr>
                    </a:solidFill>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a:p>
                  </a:txBody>
                  <a:tcPr marL="45825" marR="45825" marT="0" marB="0" anchor="ctr"/>
                </a:tc>
                <a:tc hMerge="1">
                  <a:txBody>
                    <a:bodyPr/>
                    <a:lstStyle/>
                    <a:p>
                      <a:endParaRPr lang="en-GB"/>
                    </a:p>
                  </a:txBody>
                  <a:tcPr/>
                </a:tc>
                <a:tc gridSpan="4">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1" i="0" u="none" strike="noStrike" noProof="0" dirty="0">
                          <a:solidFill>
                            <a:schemeClr val="dk1"/>
                          </a:solidFill>
                          <a:latin typeface="Century Gothic"/>
                        </a:rPr>
                        <a:t>ORGANIC CHEMISTRY </a:t>
                      </a:r>
                      <a:r>
                        <a:rPr lang="en-US" sz="800" b="0" i="0" u="none" strike="noStrike" noProof="0" dirty="0">
                          <a:solidFill>
                            <a:schemeClr val="dk1"/>
                          </a:solidFill>
                          <a:latin typeface="Century Gothic"/>
                        </a:rPr>
                        <a:t>– reactions of carbon-based compounds </a:t>
                      </a:r>
                    </a:p>
                  </a:txBody>
                  <a:tcPr marL="45825" marR="45825" marT="0" marB="0" anchor="ctr">
                    <a:solidFill>
                      <a:schemeClr val="lt1">
                        <a:alpha val="40784"/>
                      </a:schemeClr>
                    </a:solidFill>
                  </a:tcPr>
                </a:tc>
                <a:tc hMerge="1">
                  <a:txBody>
                    <a:bodyPr/>
                    <a:lstStyle/>
                    <a:p>
                      <a:endParaRPr lang="en-GB"/>
                    </a:p>
                  </a:txBody>
                  <a:tcPr>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gridSpan="5">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1" i="0" u="none" strike="noStrike" noProof="0" dirty="0">
                          <a:solidFill>
                            <a:schemeClr val="dk1"/>
                          </a:solidFill>
                          <a:latin typeface="Century Gothic"/>
                        </a:rPr>
                        <a:t>CHEMICAL ANALYSIS </a:t>
                      </a:r>
                      <a:r>
                        <a:rPr lang="en-US" sz="800" b="0" i="0" u="none" strike="noStrike" noProof="0" dirty="0">
                          <a:solidFill>
                            <a:srgbClr val="000000"/>
                          </a:solidFill>
                          <a:latin typeface="Century Gothic"/>
                        </a:rPr>
                        <a:t>– </a:t>
                      </a:r>
                      <a:r>
                        <a:rPr lang="en-US" sz="800" b="0" i="0" u="none" strike="noStrike" noProof="0" dirty="0">
                          <a:solidFill>
                            <a:schemeClr val="dk1"/>
                          </a:solidFill>
                          <a:latin typeface="Century Gothic"/>
                        </a:rPr>
                        <a:t>identification techniques </a:t>
                      </a:r>
                    </a:p>
                    <a:p>
                      <a:pPr marL="0" marR="0" lvl="0" indent="0" algn="ctr">
                        <a:lnSpc>
                          <a:spcPct val="107000"/>
                        </a:lnSpc>
                        <a:spcBef>
                          <a:spcPts val="0"/>
                        </a:spcBef>
                        <a:spcAft>
                          <a:spcPts val="0"/>
                        </a:spcAft>
                        <a:buNone/>
                      </a:pPr>
                      <a:endParaRPr lang="en-GB" sz="800" b="0" i="0" u="none" strike="noStrike" noProof="0" dirty="0">
                        <a:solidFill>
                          <a:schemeClr val="dk1"/>
                        </a:solidFill>
                        <a:latin typeface="Century Gothic"/>
                      </a:endParaRP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a:p>
                  </a:txBody>
                  <a:tcPr marL="45825" marR="45825" marT="0" marB="0" anchor="ctr"/>
                </a:tc>
                <a:tc hMerge="1">
                  <a:txBody>
                    <a:bodyPr/>
                    <a:lstStyle/>
                    <a:p>
                      <a:endParaRPr lang="en-GB"/>
                    </a:p>
                  </a:txBody>
                  <a:tcPr/>
                </a:tc>
                <a:tc hMerge="1">
                  <a:txBody>
                    <a:bodyPr/>
                    <a:lstStyle/>
                    <a:p>
                      <a:endParaRPr lang="en-GB"/>
                    </a:p>
                  </a:txBody>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gridSpan="2">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1" i="0" u="none" strike="noStrike" noProof="0" dirty="0">
                          <a:solidFill>
                            <a:schemeClr val="dk1"/>
                          </a:solidFill>
                          <a:latin typeface="Century Gothic"/>
                        </a:rPr>
                        <a:t>USING RESOURCES </a:t>
                      </a:r>
                      <a:r>
                        <a:rPr lang="en-GB" sz="800" b="0" i="0" u="none" strike="noStrike" noProof="0" dirty="0">
                          <a:solidFill>
                            <a:schemeClr val="dk1"/>
                          </a:solidFill>
                          <a:latin typeface="Century Gothic"/>
                        </a:rPr>
                        <a:t>– recycling of materials </a:t>
                      </a:r>
                    </a:p>
                    <a:p>
                      <a:pPr marL="0" marR="0" lvl="0" indent="0" algn="ctr">
                        <a:lnSpc>
                          <a:spcPct val="107000"/>
                        </a:lnSpc>
                        <a:spcBef>
                          <a:spcPts val="0"/>
                        </a:spcBef>
                        <a:spcAft>
                          <a:spcPts val="0"/>
                        </a:spcAft>
                        <a:buNone/>
                      </a:pPr>
                      <a:endParaRPr lang="en-GB" sz="800" b="0" i="0" u="none" strike="noStrike" noProof="0" dirty="0">
                        <a:solidFill>
                          <a:schemeClr val="dk1"/>
                        </a:solidFill>
                        <a:latin typeface="Century Gothic"/>
                      </a:endParaRP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dirty="0"/>
                    </a:p>
                  </a:txBody>
                  <a:tcPr marL="45825" marR="45825" marT="0" marB="0" anchor="ctr"/>
                </a:tc>
                <a:tc gridSpan="3" vMerge="1">
                  <a:txBody>
                    <a:bodyPr/>
                    <a:lstStyle/>
                    <a:p>
                      <a:pPr marL="0" marR="0" lvl="0" indent="0" algn="ctr">
                        <a:lnSpc>
                          <a:spcPct val="107000"/>
                        </a:lnSpc>
                        <a:spcBef>
                          <a:spcPts val="0"/>
                        </a:spcBef>
                        <a:spcAft>
                          <a:spcPts val="0"/>
                        </a:spcAft>
                        <a:buNone/>
                      </a:pPr>
                      <a:endParaRPr sz="800" b="0" i="0" u="none" strike="noStrike" noProof="0" dirty="0">
                        <a:solidFill>
                          <a:schemeClr val="dk1"/>
                        </a:solidFill>
                        <a:latin typeface="Century Gothic"/>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vMerge="1">
                  <a:txBody>
                    <a:bodyPr/>
                    <a:lstStyle/>
                    <a:p>
                      <a:endParaRPr lang="en-GB"/>
                    </a:p>
                  </a:txBody>
                  <a:tcPr/>
                </a:tc>
                <a:tc hMerge="1" vMerge="1">
                  <a:txBody>
                    <a:bodyPr/>
                    <a:lstStyle/>
                    <a:p>
                      <a:endParaRPr lang="en-GB"/>
                    </a:p>
                  </a:txBody>
                  <a:tcPr/>
                </a:tc>
                <a:tc vMerge="1">
                  <a:txBody>
                    <a:bodyPr/>
                    <a:lstStyle/>
                    <a:p>
                      <a:endParaRPr lang="en-GB"/>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370259478"/>
                  </a:ext>
                </a:extLst>
              </a:tr>
              <a:tr h="419306">
                <a:tc vMerge="1">
                  <a:txBody>
                    <a:bodyPr/>
                    <a:lstStyle/>
                    <a:p>
                      <a:pPr marL="0" marR="0" lvl="0" indent="0" algn="ctr" rtl="0">
                        <a:lnSpc>
                          <a:spcPct val="107000"/>
                        </a:lnSpc>
                        <a:spcBef>
                          <a:spcPts val="0"/>
                        </a:spcBef>
                        <a:spcAft>
                          <a:spcPts val="0"/>
                        </a:spcAft>
                        <a:buClr>
                          <a:schemeClr val="dk1"/>
                        </a:buClr>
                        <a:buSzPts val="1000"/>
                        <a:buFont typeface="Century Gothic"/>
                        <a:buNone/>
                      </a:pP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P</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3">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dirty="0">
                          <a:solidFill>
                            <a:schemeClr val="dk1"/>
                          </a:solidFill>
                          <a:latin typeface="Century Gothic" panose="020B0502020202020204" pitchFamily="34" charset="0"/>
                          <a:cs typeface="Calibri"/>
                          <a:sym typeface="Calibri"/>
                        </a:rPr>
                        <a:t>FORCES - </a:t>
                      </a:r>
                      <a:r>
                        <a:rPr lang="en-GB" sz="800" b="0" dirty="0">
                          <a:solidFill>
                            <a:schemeClr val="dk1"/>
                          </a:solidFill>
                          <a:latin typeface="Century Gothic" panose="020B0502020202020204" pitchFamily="34" charset="0"/>
                          <a:cs typeface="Calibri"/>
                          <a:sym typeface="Calibri"/>
                        </a:rPr>
                        <a:t>Forces and elasticity</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gridSpan="5">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ea typeface="Calibri"/>
                          <a:cs typeface="Calibri"/>
                          <a:sym typeface="Calibri"/>
                        </a:rPr>
                        <a:t>WAVES – </a:t>
                      </a:r>
                      <a:r>
                        <a:rPr lang="en-GB" sz="800" b="0" dirty="0">
                          <a:solidFill>
                            <a:schemeClr val="dk1"/>
                          </a:solidFill>
                          <a:latin typeface="Century Gothic" panose="020B0502020202020204" pitchFamily="34" charset="0"/>
                          <a:ea typeface="Calibri"/>
                          <a:cs typeface="Calibri"/>
                          <a:sym typeface="Calibri"/>
                        </a:rPr>
                        <a:t>The structure of waves and Electromagnetic Waves</a:t>
                      </a:r>
                    </a:p>
                  </a:txBody>
                  <a:tcPr marL="45825" marR="45825" marT="0" marB="0" anchor="ctr">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hMerge="1">
                  <a:txBody>
                    <a:bodyPr/>
                    <a:lstStyle/>
                    <a:p>
                      <a:endParaRPr/>
                    </a:p>
                  </a:txBody>
                  <a:tcPr marL="45825" marR="45825" marT="0" marB="0" anchor="ctr"/>
                </a:tc>
                <a:tc hMerge="1">
                  <a:txBody>
                    <a:bodyPr/>
                    <a:lstStyle/>
                    <a:p>
                      <a:endParaRPr lang="en-GB"/>
                    </a:p>
                  </a:txBody>
                  <a:tcPr/>
                </a:tc>
                <a:tc gridSpan="4">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ea typeface="Calibri"/>
                          <a:cs typeface="Calibri"/>
                          <a:sym typeface="Calibri"/>
                        </a:rPr>
                        <a:t>ELECTROMAGNETISM – </a:t>
                      </a:r>
                      <a:r>
                        <a:rPr lang="en-GB" sz="800" b="0" dirty="0">
                          <a:solidFill>
                            <a:schemeClr val="dk1"/>
                          </a:solidFill>
                          <a:latin typeface="Century Gothic" panose="020B0502020202020204" pitchFamily="34" charset="0"/>
                          <a:ea typeface="Calibri"/>
                          <a:cs typeface="Calibri"/>
                          <a:sym typeface="Calibri"/>
                        </a:rPr>
                        <a:t>Magnetism and Electromagnetism</a:t>
                      </a:r>
                    </a:p>
                  </a:txBody>
                  <a:tcPr marL="45825" marR="45825" marT="0" marB="0" anchor="ctr">
                    <a:solidFill>
                      <a:schemeClr val="lt1">
                        <a:alpha val="40784"/>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a:p>
                  </a:txBody>
                  <a:tcPr marL="45825" marR="45825" marT="0" marB="0" anchor="ctr"/>
                </a:tc>
                <a:tc gridSpan="5">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ea typeface="Calibri"/>
                          <a:cs typeface="Calibri"/>
                          <a:sym typeface="Calibri"/>
                        </a:rPr>
                        <a:t>SPACE (TRIPLE ONLY) – </a:t>
                      </a:r>
                      <a:r>
                        <a:rPr lang="en-GB" sz="800" b="0" dirty="0">
                          <a:solidFill>
                            <a:schemeClr val="dk1"/>
                          </a:solidFill>
                          <a:latin typeface="Century Gothic" panose="020B0502020202020204" pitchFamily="34" charset="0"/>
                          <a:ea typeface="Calibri"/>
                          <a:cs typeface="Calibri"/>
                          <a:sym typeface="Calibri"/>
                        </a:rPr>
                        <a:t>evolution of the universe, structure of the solar system </a:t>
                      </a:r>
                    </a:p>
                  </a:txBody>
                  <a:tcPr marL="45825" marR="45825" marT="0" marB="0" anchor="ctr">
                    <a:lnT w="12700" cap="flat" cmpd="sng" algn="ctr">
                      <a:solidFill>
                        <a:schemeClr val="tx1"/>
                      </a:solidFill>
                      <a:prstDash val="solid"/>
                      <a:round/>
                      <a:headEnd type="none" w="med" len="med"/>
                      <a:tailEnd type="none" w="med" len="med"/>
                    </a:lnT>
                    <a:solidFill>
                      <a:schemeClr val="lt1">
                        <a:alpha val="40784"/>
                      </a:schemeClr>
                    </a:solidFill>
                  </a:tcPr>
                </a:tc>
                <a:tc hMerge="1">
                  <a:txBody>
                    <a:bodyPr/>
                    <a:lstStyle/>
                    <a:p>
                      <a:endParaRPr lang="en-GB"/>
                    </a:p>
                  </a:txBody>
                  <a:tcPr/>
                </a:tc>
                <a:tc hMerge="1">
                  <a:txBody>
                    <a:bodyPr/>
                    <a:lstStyle/>
                    <a:p>
                      <a:endParaRPr dirty="0"/>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gridSpan="3" v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vMerge="1">
                  <a:txBody>
                    <a:bodyPr/>
                    <a:lstStyle/>
                    <a:p>
                      <a:endParaRPr lang="en-GB"/>
                    </a:p>
                  </a:txBody>
                  <a:tcPr/>
                </a:tc>
                <a:tc hMerge="1" vMerge="1">
                  <a:txBody>
                    <a:bodyPr/>
                    <a:lstStyle/>
                    <a:p>
                      <a:endParaRPr lang="en-GB"/>
                    </a:p>
                  </a:txBody>
                  <a:tcPr/>
                </a:tc>
                <a:tc vMerge="1">
                  <a:txBody>
                    <a:bodyPr/>
                    <a:lstStyle/>
                    <a:p>
                      <a:endParaRPr lang="en-GB"/>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2149082740"/>
                  </a:ext>
                </a:extLst>
              </a:tr>
            </a:tbl>
          </a:graphicData>
        </a:graphic>
      </p:graphicFrame>
      <p:graphicFrame>
        <p:nvGraphicFramePr>
          <p:cNvPr id="4" name="Table 3">
            <a:extLst>
              <a:ext uri="{FF2B5EF4-FFF2-40B4-BE49-F238E27FC236}">
                <a16:creationId xmlns:a16="http://schemas.microsoft.com/office/drawing/2014/main" id="{91B9796E-B412-2283-D8F3-54DE8ACAD4D4}"/>
              </a:ext>
            </a:extLst>
          </p:cNvPr>
          <p:cNvGraphicFramePr>
            <a:graphicFrameLocks noGrp="1"/>
          </p:cNvGraphicFramePr>
          <p:nvPr>
            <p:extLst>
              <p:ext uri="{D42A27DB-BD31-4B8C-83A1-F6EECF244321}">
                <p14:modId xmlns:p14="http://schemas.microsoft.com/office/powerpoint/2010/main" val="1137339628"/>
              </p:ext>
            </p:extLst>
          </p:nvPr>
        </p:nvGraphicFramePr>
        <p:xfrm>
          <a:off x="240600" y="10740497"/>
          <a:ext cx="11708090" cy="2097260"/>
        </p:xfrm>
        <a:graphic>
          <a:graphicData uri="http://schemas.openxmlformats.org/drawingml/2006/table">
            <a:tbl>
              <a:tblPr>
                <a:noFill/>
              </a:tblPr>
              <a:tblGrid>
                <a:gridCol w="962576">
                  <a:extLst>
                    <a:ext uri="{9D8B030D-6E8A-4147-A177-3AD203B41FA5}">
                      <a16:colId xmlns:a16="http://schemas.microsoft.com/office/drawing/2014/main" val="1135959345"/>
                    </a:ext>
                  </a:extLst>
                </a:gridCol>
                <a:gridCol w="1732067">
                  <a:extLst>
                    <a:ext uri="{9D8B030D-6E8A-4147-A177-3AD203B41FA5}">
                      <a16:colId xmlns:a16="http://schemas.microsoft.com/office/drawing/2014/main" val="2042399438"/>
                    </a:ext>
                  </a:extLst>
                </a:gridCol>
                <a:gridCol w="1777602">
                  <a:extLst>
                    <a:ext uri="{9D8B030D-6E8A-4147-A177-3AD203B41FA5}">
                      <a16:colId xmlns:a16="http://schemas.microsoft.com/office/drawing/2014/main" val="71566049"/>
                    </a:ext>
                  </a:extLst>
                </a:gridCol>
                <a:gridCol w="1719494">
                  <a:extLst>
                    <a:ext uri="{9D8B030D-6E8A-4147-A177-3AD203B41FA5}">
                      <a16:colId xmlns:a16="http://schemas.microsoft.com/office/drawing/2014/main" val="4211017936"/>
                    </a:ext>
                  </a:extLst>
                </a:gridCol>
                <a:gridCol w="1720604">
                  <a:extLst>
                    <a:ext uri="{9D8B030D-6E8A-4147-A177-3AD203B41FA5}">
                      <a16:colId xmlns:a16="http://schemas.microsoft.com/office/drawing/2014/main" val="25383146"/>
                    </a:ext>
                  </a:extLst>
                </a:gridCol>
                <a:gridCol w="1934938">
                  <a:extLst>
                    <a:ext uri="{9D8B030D-6E8A-4147-A177-3AD203B41FA5}">
                      <a16:colId xmlns:a16="http://schemas.microsoft.com/office/drawing/2014/main" val="2960391917"/>
                    </a:ext>
                  </a:extLst>
                </a:gridCol>
                <a:gridCol w="1860809">
                  <a:extLst>
                    <a:ext uri="{9D8B030D-6E8A-4147-A177-3AD203B41FA5}">
                      <a16:colId xmlns:a16="http://schemas.microsoft.com/office/drawing/2014/main" val="4197321890"/>
                    </a:ext>
                  </a:extLst>
                </a:gridCol>
              </a:tblGrid>
              <a:tr h="159367">
                <a:tc gridSpan="7">
                  <a:txBody>
                    <a:bodyPr/>
                    <a:lstStyle/>
                    <a:p>
                      <a:pPr marL="0" marR="0" lvl="0" indent="0" algn="ctr" rtl="0">
                        <a:lnSpc>
                          <a:spcPct val="107000"/>
                        </a:lnSpc>
                        <a:spcBef>
                          <a:spcPts val="0"/>
                        </a:spcBef>
                        <a:spcAft>
                          <a:spcPts val="0"/>
                        </a:spcAft>
                        <a:buClr>
                          <a:schemeClr val="dk1"/>
                        </a:buClr>
                        <a:buSzPts val="1000"/>
                        <a:buFont typeface="Century Gothic"/>
                        <a:buNone/>
                      </a:pPr>
                      <a:r>
                        <a:rPr lang="en-GB" sz="1050" b="0">
                          <a:latin typeface="Century Gothic" panose="020B0502020202020204" pitchFamily="34" charset="0"/>
                        </a:rPr>
                        <a:t>GCSE COMBINED SCIENCE</a:t>
                      </a:r>
                      <a:endParaRPr sz="1050" b="0">
                        <a:latin typeface="Century Gothic" panose="020B0502020202020204" pitchFamily="34" charset="0"/>
                      </a:endParaRPr>
                    </a:p>
                  </a:txBody>
                  <a:tcPr marL="45825" marR="45825" marT="0" marB="0"/>
                </a:tc>
                <a:tc hMerge="1">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1</a:t>
                      </a:r>
                      <a:endParaRPr sz="800" b="0">
                        <a:latin typeface="Century Gothic" panose="020B0502020202020204" pitchFamily="34" charset="0"/>
                      </a:endParaRPr>
                    </a:p>
                  </a:txBody>
                  <a:tcPr marL="45825" marR="45825" marT="0" marB="0" anchor="ctr"/>
                </a:tc>
                <a:tc hMerge="1">
                  <a:txBody>
                    <a:bodyPr/>
                    <a:lstStyle/>
                    <a:p>
                      <a:pPr marL="0" marR="0" lvl="0" indent="0" algn="ctr" rtl="0">
                        <a:lnSpc>
                          <a:spcPct val="107000"/>
                        </a:lnSpc>
                        <a:spcBef>
                          <a:spcPts val="0"/>
                        </a:spcBef>
                        <a:spcAft>
                          <a:spcPts val="0"/>
                        </a:spcAft>
                        <a:buClr>
                          <a:schemeClr val="dk1"/>
                        </a:buClr>
                        <a:buSzPts val="900"/>
                        <a:buFont typeface="Century Gothic"/>
                        <a:buNone/>
                      </a:pPr>
                      <a:endParaRPr lang="en-GB" sz="800" b="0" u="none">
                        <a:solidFill>
                          <a:schemeClr val="dk1"/>
                        </a:solidFill>
                        <a:latin typeface="Century Gothic" panose="020B0502020202020204" pitchFamily="34" charset="0"/>
                      </a:endParaRPr>
                    </a:p>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2</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3</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4</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5</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6</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9027470"/>
                  </a:ext>
                </a:extLst>
              </a:tr>
              <a:tr h="598627">
                <a:tc>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a:solidFill>
                            <a:schemeClr val="dk1"/>
                          </a:solidFill>
                          <a:latin typeface="Century Gothic" panose="020B0502020202020204" pitchFamily="34" charset="0"/>
                        </a:rPr>
                        <a:t>YEAR 10</a:t>
                      </a:r>
                      <a:endParaRPr sz="800" b="0">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rgbClr val="000000"/>
                        </a:buClr>
                        <a:buSzPts val="1100"/>
                        <a:buFont typeface="Calibri"/>
                        <a:buNone/>
                      </a:pPr>
                      <a:r>
                        <a:rPr lang="en-GB" sz="800" b="1">
                          <a:solidFill>
                            <a:schemeClr val="dk1"/>
                          </a:solidFill>
                          <a:latin typeface="Century Gothic" panose="020B0502020202020204" pitchFamily="34" charset="0"/>
                        </a:rPr>
                        <a:t>BIOLOGY – INFECTION AND RESPONSE</a:t>
                      </a:r>
                    </a:p>
                    <a:p>
                      <a:pPr marL="0" marR="0" lvl="0" indent="0" algn="ctr" rtl="0">
                        <a:lnSpc>
                          <a:spcPct val="107000"/>
                        </a:lnSpc>
                        <a:spcBef>
                          <a:spcPts val="0"/>
                        </a:spcBef>
                        <a:spcAft>
                          <a:spcPts val="0"/>
                        </a:spcAft>
                        <a:buClr>
                          <a:srgbClr val="000000"/>
                        </a:buClr>
                        <a:buSzPts val="1100"/>
                        <a:buFont typeface="Calibri"/>
                        <a:buNone/>
                      </a:pPr>
                      <a:r>
                        <a:rPr lang="en-GB" sz="800" b="0">
                          <a:solidFill>
                            <a:schemeClr val="dk1"/>
                          </a:solidFill>
                          <a:latin typeface="Century Gothic" panose="020B0502020202020204" pitchFamily="34" charset="0"/>
                        </a:rPr>
                        <a:t>Levels of organisation</a:t>
                      </a:r>
                    </a:p>
                    <a:p>
                      <a:pPr marL="0" marR="0" lvl="0" indent="0" algn="ctr" rtl="0">
                        <a:lnSpc>
                          <a:spcPct val="107000"/>
                        </a:lnSpc>
                        <a:spcBef>
                          <a:spcPts val="0"/>
                        </a:spcBef>
                        <a:spcAft>
                          <a:spcPts val="0"/>
                        </a:spcAft>
                        <a:buClr>
                          <a:srgbClr val="000000"/>
                        </a:buClr>
                        <a:buSzPts val="1100"/>
                        <a:buFont typeface="Calibri"/>
                        <a:buNone/>
                      </a:pPr>
                      <a:endParaRPr lang="en-GB" sz="800" b="1">
                        <a:solidFill>
                          <a:schemeClr val="dk1"/>
                        </a:solidFill>
                        <a:latin typeface="Century Gothic" panose="020B0502020202020204" pitchFamily="34" charset="0"/>
                      </a:endParaRPr>
                    </a:p>
                    <a:p>
                      <a:pPr marL="0" marR="0" lvl="0" indent="0" algn="ctr" rtl="0">
                        <a:lnSpc>
                          <a:spcPct val="107000"/>
                        </a:lnSpc>
                        <a:spcBef>
                          <a:spcPts val="0"/>
                        </a:spcBef>
                        <a:spcAft>
                          <a:spcPts val="0"/>
                        </a:spcAft>
                        <a:buClr>
                          <a:srgbClr val="000000"/>
                        </a:buClr>
                        <a:buSzPts val="1100"/>
                        <a:buFont typeface="Calibri"/>
                        <a:buNone/>
                      </a:pPr>
                      <a:r>
                        <a:rPr lang="en-GB" sz="800" b="1">
                          <a:solidFill>
                            <a:schemeClr val="dk1"/>
                          </a:solidFill>
                          <a:latin typeface="Century Gothic" panose="020B0502020202020204" pitchFamily="34" charset="0"/>
                        </a:rPr>
                        <a:t>PHYSICS – ENERGY</a:t>
                      </a:r>
                    </a:p>
                    <a:p>
                      <a:pPr marL="0" marR="0" lvl="0" indent="0" algn="ctr" rtl="0">
                        <a:lnSpc>
                          <a:spcPct val="107000"/>
                        </a:lnSpc>
                        <a:spcBef>
                          <a:spcPts val="0"/>
                        </a:spcBef>
                        <a:spcAft>
                          <a:spcPts val="0"/>
                        </a:spcAft>
                        <a:buClr>
                          <a:srgbClr val="000000"/>
                        </a:buClr>
                        <a:buSzPts val="1100"/>
                        <a:buFont typeface="Calibri"/>
                        <a:buNone/>
                      </a:pPr>
                      <a:r>
                        <a:rPr lang="en-GB" sz="800" b="0">
                          <a:solidFill>
                            <a:schemeClr val="dk1"/>
                          </a:solidFill>
                          <a:latin typeface="Century Gothic" panose="020B0502020202020204" pitchFamily="34" charset="0"/>
                        </a:rPr>
                        <a:t>Energy, symbolic</a:t>
                      </a:r>
                      <a:endParaRPr sz="800" b="0">
                        <a:solidFill>
                          <a:schemeClr val="dk1"/>
                        </a:solidFill>
                        <a:latin typeface="Century Gothic" panose="020B0502020202020204" pitchFamily="34" charset="0"/>
                      </a:endParaRPr>
                    </a:p>
                    <a:p>
                      <a:pPr marL="0" marR="0" lvl="0" indent="0" algn="ctr" rtl="0">
                        <a:spcBef>
                          <a:spcPts val="0"/>
                        </a:spcBef>
                        <a:spcAft>
                          <a:spcPts val="0"/>
                        </a:spcAft>
                        <a:buClr>
                          <a:schemeClr val="dk1"/>
                        </a:buClr>
                        <a:buSzPts val="1800"/>
                        <a:buFont typeface="Calibri"/>
                        <a:buNone/>
                      </a:pPr>
                      <a:endParaRPr sz="800" b="0">
                        <a:solidFill>
                          <a:schemeClr val="dk1"/>
                        </a:solidFill>
                        <a:latin typeface="Century Gothic" panose="020B0502020202020204" pitchFamily="34" charset="0"/>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CHEMISTRY – CHEMICAL CHANGES</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Reactions, sub-atomic, properties of matter</a:t>
                      </a:r>
                    </a:p>
                    <a:p>
                      <a:pPr marL="0" marR="0" lvl="0" indent="0" algn="ctr" rtl="0">
                        <a:lnSpc>
                          <a:spcPct val="107000"/>
                        </a:lnSpc>
                        <a:spcBef>
                          <a:spcPts val="0"/>
                        </a:spcBef>
                        <a:spcAft>
                          <a:spcPts val="0"/>
                        </a:spcAft>
                        <a:buClr>
                          <a:srgbClr val="000000"/>
                        </a:buClr>
                        <a:buSzPts val="1300"/>
                        <a:buFont typeface="Century Gothic"/>
                        <a:buNone/>
                      </a:pPr>
                      <a:endParaRPr lang="en-GB" sz="800" b="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CHEMISTRY _ ENERGY CHANGES</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Energy, symbolic</a:t>
                      </a:r>
                    </a:p>
                    <a:p>
                      <a:pPr marL="0" marR="0" lvl="0" indent="0" algn="ctr" rtl="0">
                        <a:lnSpc>
                          <a:spcPct val="107000"/>
                        </a:lnSpc>
                        <a:spcBef>
                          <a:spcPts val="0"/>
                        </a:spcBef>
                        <a:spcAft>
                          <a:spcPts val="0"/>
                        </a:spcAft>
                        <a:buClr>
                          <a:srgbClr val="000000"/>
                        </a:buClr>
                        <a:buSzPts val="1300"/>
                        <a:buFont typeface="Century Gothic"/>
                        <a:buNone/>
                      </a:pPr>
                      <a:endParaRPr lang="en-GB" sz="800" b="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latin typeface="Century Gothic" panose="020B0502020202020204" pitchFamily="34" charset="0"/>
                        </a:rPr>
                        <a:t>PHYSICS – ELECTRICITY</a:t>
                      </a:r>
                    </a:p>
                    <a:p>
                      <a:pPr marL="0" marR="0" lvl="0" indent="0" algn="ctr" rtl="0">
                        <a:lnSpc>
                          <a:spcPct val="107000"/>
                        </a:lnSpc>
                        <a:spcBef>
                          <a:spcPts val="0"/>
                        </a:spcBef>
                        <a:spcAft>
                          <a:spcPts val="0"/>
                        </a:spcAft>
                        <a:buClr>
                          <a:srgbClr val="000000"/>
                        </a:buClr>
                        <a:buSzPts val="1300"/>
                        <a:buFont typeface="Century Gothic"/>
                        <a:buNone/>
                      </a:pPr>
                      <a:r>
                        <a:rPr lang="en-GB" sz="800" b="0">
                          <a:latin typeface="Century Gothic" panose="020B0502020202020204" pitchFamily="34" charset="0"/>
                        </a:rPr>
                        <a:t>Energy, sub-atomic, properties of matter</a:t>
                      </a:r>
                    </a:p>
                    <a:p>
                      <a:pPr marL="0" marR="0" lvl="0" indent="0" algn="ctr" rtl="0">
                        <a:lnSpc>
                          <a:spcPct val="107000"/>
                        </a:lnSpc>
                        <a:spcBef>
                          <a:spcPts val="0"/>
                        </a:spcBef>
                        <a:spcAft>
                          <a:spcPts val="0"/>
                        </a:spcAft>
                        <a:buClr>
                          <a:srgbClr val="000000"/>
                        </a:buClr>
                        <a:buSzPts val="1300"/>
                        <a:buFont typeface="Century Gothic"/>
                        <a:buNone/>
                      </a:pPr>
                      <a:endParaRPr lang="en-GB" sz="800" b="0">
                        <a:latin typeface="Century Gothic" panose="020B0502020202020204" pitchFamily="34" charset="0"/>
                      </a:endParaRPr>
                    </a:p>
                    <a:p>
                      <a:pPr marL="0" marR="0" lvl="0" indent="0" algn="ctr" rtl="0">
                        <a:lnSpc>
                          <a:spcPct val="107000"/>
                        </a:lnSpc>
                        <a:spcBef>
                          <a:spcPts val="0"/>
                        </a:spcBef>
                        <a:spcAft>
                          <a:spcPts val="0"/>
                        </a:spcAft>
                        <a:buClr>
                          <a:srgbClr val="000000"/>
                        </a:buClr>
                        <a:buSzPts val="1300"/>
                        <a:buFont typeface="Century Gothic"/>
                        <a:buNone/>
                      </a:pPr>
                      <a:r>
                        <a:rPr lang="en-GB" sz="800" b="1">
                          <a:latin typeface="Century Gothic" panose="020B0502020202020204" pitchFamily="34" charset="0"/>
                        </a:rPr>
                        <a:t>PHYSICS _ ENERGY PT3</a:t>
                      </a:r>
                    </a:p>
                    <a:p>
                      <a:pPr marL="0" marR="0" lvl="0" indent="0" algn="ctr" rtl="0">
                        <a:lnSpc>
                          <a:spcPct val="107000"/>
                        </a:lnSpc>
                        <a:spcBef>
                          <a:spcPts val="0"/>
                        </a:spcBef>
                        <a:spcAft>
                          <a:spcPts val="0"/>
                        </a:spcAft>
                        <a:buClr>
                          <a:srgbClr val="000000"/>
                        </a:buClr>
                        <a:buSzPts val="1300"/>
                        <a:buFont typeface="Century Gothic"/>
                        <a:buNone/>
                      </a:pPr>
                      <a:r>
                        <a:rPr lang="en-GB" sz="800" b="0">
                          <a:latin typeface="Century Gothic" panose="020B0502020202020204" pitchFamily="34" charset="0"/>
                        </a:rPr>
                        <a:t>Energy, science, earth</a:t>
                      </a:r>
                    </a:p>
                    <a:p>
                      <a:pPr marL="0" marR="0" lvl="0" indent="0" algn="ctr" rtl="0">
                        <a:lnSpc>
                          <a:spcPct val="107000"/>
                        </a:lnSpc>
                        <a:spcBef>
                          <a:spcPts val="0"/>
                        </a:spcBef>
                        <a:spcAft>
                          <a:spcPts val="0"/>
                        </a:spcAft>
                        <a:buClr>
                          <a:srgbClr val="000000"/>
                        </a:buClr>
                        <a:buSzPts val="1300"/>
                        <a:buFont typeface="Century Gothic"/>
                        <a:buNone/>
                      </a:pPr>
                      <a:endParaRPr lang="en-GB" sz="800" b="0">
                        <a:latin typeface="Century Gothic" panose="020B0502020202020204" pitchFamily="34" charset="0"/>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BIOLOGY – BIOENERGETICS</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Energy, reactions, symbolic</a:t>
                      </a:r>
                    </a:p>
                    <a:p>
                      <a:pPr marL="0" marR="0" lvl="0" indent="0" algn="ctr" rtl="0">
                        <a:lnSpc>
                          <a:spcPct val="107000"/>
                        </a:lnSpc>
                        <a:spcBef>
                          <a:spcPts val="0"/>
                        </a:spcBef>
                        <a:spcAft>
                          <a:spcPts val="0"/>
                        </a:spcAft>
                        <a:buClr>
                          <a:srgbClr val="000000"/>
                        </a:buClr>
                        <a:buSzPts val="1300"/>
                        <a:buFont typeface="Century Gothic"/>
                        <a:buNone/>
                      </a:pPr>
                      <a:endParaRPr lang="en-GB" sz="800" b="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PHYSICS – PARTICLE MODEL OF MATTER</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Energy, properties of matter, forces</a:t>
                      </a:r>
                      <a:endParaRPr sz="800" b="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PHYSICS – FORCES</a:t>
                      </a:r>
                    </a:p>
                    <a:p>
                      <a:pPr marL="0" marR="0" lvl="0" indent="0" algn="ctr" rtl="0">
                        <a:lnSpc>
                          <a:spcPct val="107000"/>
                        </a:lnSpc>
                        <a:spcBef>
                          <a:spcPts val="0"/>
                        </a:spcBef>
                        <a:spcAft>
                          <a:spcPts val="0"/>
                        </a:spcAft>
                        <a:buClr>
                          <a:srgbClr val="000000"/>
                        </a:buClr>
                        <a:buSzPts val="1300"/>
                        <a:buFont typeface="Century Gothic"/>
                        <a:buNone/>
                      </a:pPr>
                      <a:endParaRPr lang="en-GB" sz="800" b="1">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CHEMISTRY – CHEMISTRY OF THE ATMOSPHERE</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Earth science</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endParaRPr lang="en-GB" sz="800" b="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dirty="0">
                          <a:solidFill>
                            <a:schemeClr val="dk1"/>
                          </a:solidFill>
                          <a:latin typeface="Century Gothic" panose="020B0502020202020204" pitchFamily="34" charset="0"/>
                          <a:ea typeface="Calibri"/>
                          <a:cs typeface="Calibri"/>
                          <a:sym typeface="Calibri"/>
                        </a:rPr>
                        <a:t>BIOLOGY – HOMEOSTASIS</a:t>
                      </a:r>
                    </a:p>
                    <a:p>
                      <a:pPr marL="0" marR="0" lvl="0" indent="0" algn="ctr" rtl="0">
                        <a:lnSpc>
                          <a:spcPct val="107000"/>
                        </a:lnSpc>
                        <a:spcBef>
                          <a:spcPts val="0"/>
                        </a:spcBef>
                        <a:spcAft>
                          <a:spcPts val="0"/>
                        </a:spcAft>
                        <a:buClr>
                          <a:srgbClr val="000000"/>
                        </a:buClr>
                        <a:buSzPts val="1300"/>
                        <a:buFont typeface="Century Gothic"/>
                        <a:buNone/>
                      </a:pPr>
                      <a:r>
                        <a:rPr lang="en-GB" sz="800" b="0" dirty="0">
                          <a:solidFill>
                            <a:schemeClr val="dk1"/>
                          </a:solidFill>
                          <a:latin typeface="Century Gothic" panose="020B0502020202020204" pitchFamily="34" charset="0"/>
                          <a:ea typeface="Calibri"/>
                          <a:cs typeface="Calibri"/>
                          <a:sym typeface="Calibri"/>
                        </a:rPr>
                        <a:t>Levels of organisation</a:t>
                      </a:r>
                    </a:p>
                    <a:p>
                      <a:pPr marL="0" marR="0" lvl="0" indent="0" algn="ctr" rtl="0">
                        <a:lnSpc>
                          <a:spcPct val="107000"/>
                        </a:lnSpc>
                        <a:spcBef>
                          <a:spcPts val="0"/>
                        </a:spcBef>
                        <a:spcAft>
                          <a:spcPts val="0"/>
                        </a:spcAft>
                        <a:buClr>
                          <a:srgbClr val="000000"/>
                        </a:buClr>
                        <a:buSzPts val="1300"/>
                        <a:buFont typeface="Century Gothic"/>
                        <a:buNone/>
                      </a:pPr>
                      <a:endParaRPr lang="en-GB" sz="800" b="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dirty="0">
                          <a:solidFill>
                            <a:schemeClr val="dk1"/>
                          </a:solidFill>
                          <a:latin typeface="Century Gothic" panose="020B0502020202020204" pitchFamily="34" charset="0"/>
                          <a:ea typeface="Calibri"/>
                          <a:cs typeface="Calibri"/>
                          <a:sym typeface="Calibri"/>
                        </a:rPr>
                        <a:t>PHYSICS – WAVES</a:t>
                      </a:r>
                    </a:p>
                    <a:p>
                      <a:pPr marL="0" marR="0" lvl="0" indent="0" algn="ctr" rtl="0">
                        <a:lnSpc>
                          <a:spcPct val="107000"/>
                        </a:lnSpc>
                        <a:spcBef>
                          <a:spcPts val="0"/>
                        </a:spcBef>
                        <a:spcAft>
                          <a:spcPts val="0"/>
                        </a:spcAft>
                        <a:buClr>
                          <a:srgbClr val="000000"/>
                        </a:buClr>
                        <a:buSzPts val="1300"/>
                        <a:buFont typeface="Century Gothic"/>
                        <a:buNone/>
                      </a:pPr>
                      <a:r>
                        <a:rPr lang="en-GB" sz="800" b="0" dirty="0">
                          <a:solidFill>
                            <a:schemeClr val="dk1"/>
                          </a:solidFill>
                          <a:latin typeface="Century Gothic" panose="020B0502020202020204" pitchFamily="34" charset="0"/>
                          <a:ea typeface="Calibri"/>
                          <a:cs typeface="Calibri"/>
                          <a:sym typeface="Calibri"/>
                        </a:rPr>
                        <a:t>Waves, energy</a:t>
                      </a: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3305553819"/>
                  </a:ext>
                </a:extLst>
              </a:tr>
              <a:tr h="598627">
                <a:tc>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a:latin typeface="Century Gothic" panose="020B0502020202020204" pitchFamily="34" charset="0"/>
                        </a:rPr>
                        <a:t>YEAR 11</a:t>
                      </a:r>
                      <a:endParaRPr sz="800" b="0">
                        <a:latin typeface="Century Gothic" panose="020B0502020202020204" pitchFamily="34" charset="0"/>
                      </a:endParaRPr>
                    </a:p>
                  </a:txBody>
                  <a:tcPr marL="45825" marR="45825" marT="0" marB="0" anchor="ctr"/>
                </a:tc>
                <a:tc>
                  <a:txBody>
                    <a:bodyPr/>
                    <a:lstStyle/>
                    <a:p>
                      <a:pPr marL="0" marR="0" lvl="0" indent="0" algn="ctr" rtl="0">
                        <a:spcBef>
                          <a:spcPts val="0"/>
                        </a:spcBef>
                        <a:spcAft>
                          <a:spcPts val="0"/>
                        </a:spcAft>
                        <a:buClr>
                          <a:schemeClr val="dk1"/>
                        </a:buClr>
                        <a:buSzPts val="1800"/>
                        <a:buFont typeface="Calibri"/>
                        <a:buNone/>
                      </a:pPr>
                      <a:r>
                        <a:rPr lang="en-GB" sz="800" b="1">
                          <a:solidFill>
                            <a:schemeClr val="dk1"/>
                          </a:solidFill>
                          <a:latin typeface="Century Gothic" panose="020B0502020202020204" pitchFamily="34" charset="0"/>
                          <a:ea typeface="Calibri"/>
                          <a:cs typeface="Calibri"/>
                          <a:sym typeface="Calibri"/>
                        </a:rPr>
                        <a:t>PHYSICS – MOTION</a:t>
                      </a:r>
                    </a:p>
                    <a:p>
                      <a:pPr marL="0" marR="0" lvl="0" indent="0" algn="ctr" rtl="0">
                        <a:spcBef>
                          <a:spcPts val="0"/>
                        </a:spcBef>
                        <a:spcAft>
                          <a:spcPts val="0"/>
                        </a:spcAft>
                        <a:buClr>
                          <a:schemeClr val="dk1"/>
                        </a:buClr>
                        <a:buSzPts val="1800"/>
                        <a:buFont typeface="Calibri"/>
                        <a:buNone/>
                      </a:pPr>
                      <a:r>
                        <a:rPr lang="en-GB" sz="800" b="0">
                          <a:solidFill>
                            <a:schemeClr val="dk1"/>
                          </a:solidFill>
                          <a:latin typeface="Century Gothic" panose="020B0502020202020204" pitchFamily="34" charset="0"/>
                          <a:ea typeface="Calibri"/>
                          <a:cs typeface="Calibri"/>
                          <a:sym typeface="Calibri"/>
                        </a:rPr>
                        <a:t>Forces</a:t>
                      </a:r>
                    </a:p>
                    <a:p>
                      <a:pPr marL="0" marR="0" lvl="0" indent="0" algn="ctr" rtl="0">
                        <a:spcBef>
                          <a:spcPts val="0"/>
                        </a:spcBef>
                        <a:spcAft>
                          <a:spcPts val="0"/>
                        </a:spcAft>
                        <a:buClr>
                          <a:schemeClr val="dk1"/>
                        </a:buClr>
                        <a:buSzPts val="1800"/>
                        <a:buFont typeface="Calibri"/>
                        <a:buNone/>
                      </a:pPr>
                      <a:endParaRPr lang="en-GB" sz="800" b="1">
                        <a:solidFill>
                          <a:schemeClr val="dk1"/>
                        </a:solidFill>
                        <a:latin typeface="Century Gothic" panose="020B0502020202020204" pitchFamily="34" charset="0"/>
                        <a:ea typeface="Calibri"/>
                        <a:cs typeface="Calibri"/>
                        <a:sym typeface="Calibri"/>
                      </a:endParaRPr>
                    </a:p>
                    <a:p>
                      <a:pPr marL="0" marR="0" lvl="0" indent="0" algn="ctr" rtl="0">
                        <a:spcBef>
                          <a:spcPts val="0"/>
                        </a:spcBef>
                        <a:spcAft>
                          <a:spcPts val="0"/>
                        </a:spcAft>
                        <a:buClr>
                          <a:schemeClr val="dk1"/>
                        </a:buClr>
                        <a:buSzPts val="1800"/>
                        <a:buFont typeface="Calibri"/>
                        <a:buNone/>
                      </a:pPr>
                      <a:r>
                        <a:rPr lang="en-GB" sz="800" b="1">
                          <a:solidFill>
                            <a:schemeClr val="dk1"/>
                          </a:solidFill>
                          <a:latin typeface="Century Gothic" panose="020B0502020202020204" pitchFamily="34" charset="0"/>
                          <a:ea typeface="Calibri"/>
                          <a:cs typeface="Calibri"/>
                          <a:sym typeface="Calibri"/>
                        </a:rPr>
                        <a:t>CHEMISTRY – QUANTITATIVE CHEMISTRY</a:t>
                      </a:r>
                    </a:p>
                    <a:p>
                      <a:pPr marL="0" marR="0" lvl="0" indent="0" algn="ctr" rtl="0">
                        <a:spcBef>
                          <a:spcPts val="0"/>
                        </a:spcBef>
                        <a:spcAft>
                          <a:spcPts val="0"/>
                        </a:spcAft>
                        <a:buClr>
                          <a:schemeClr val="dk1"/>
                        </a:buClr>
                        <a:buSzPts val="1800"/>
                        <a:buFont typeface="Calibri"/>
                        <a:buNone/>
                      </a:pPr>
                      <a:r>
                        <a:rPr lang="en-GB" sz="800" b="0">
                          <a:solidFill>
                            <a:schemeClr val="dk1"/>
                          </a:solidFill>
                          <a:latin typeface="Century Gothic" panose="020B0502020202020204" pitchFamily="34" charset="0"/>
                          <a:ea typeface="Calibri"/>
                          <a:cs typeface="Calibri"/>
                          <a:sym typeface="Calibri"/>
                        </a:rPr>
                        <a:t>Stoichiometry</a:t>
                      </a:r>
                    </a:p>
                    <a:p>
                      <a:pPr marL="0" marR="0" lvl="0" indent="0" algn="ctr" rtl="0">
                        <a:spcBef>
                          <a:spcPts val="0"/>
                        </a:spcBef>
                        <a:spcAft>
                          <a:spcPts val="0"/>
                        </a:spcAft>
                        <a:buClr>
                          <a:schemeClr val="dk1"/>
                        </a:buClr>
                        <a:buSzPts val="1800"/>
                        <a:buFont typeface="Calibri"/>
                        <a:buNone/>
                      </a:pPr>
                      <a:endParaRPr sz="800" b="0">
                        <a:solidFill>
                          <a:schemeClr val="dk1"/>
                        </a:solidFill>
                        <a:latin typeface="Century Gothic" panose="020B0502020202020204" pitchFamily="34" charset="0"/>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CHEMISTRY – USING RESOURCES</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Earth, science, energy</a:t>
                      </a:r>
                    </a:p>
                    <a:p>
                      <a:pPr marL="0" marR="0" lvl="0" indent="0" algn="ctr" rtl="0">
                        <a:lnSpc>
                          <a:spcPct val="107000"/>
                        </a:lnSpc>
                        <a:spcBef>
                          <a:spcPts val="0"/>
                        </a:spcBef>
                        <a:spcAft>
                          <a:spcPts val="0"/>
                        </a:spcAft>
                        <a:buClr>
                          <a:srgbClr val="000000"/>
                        </a:buClr>
                        <a:buSzPts val="1300"/>
                        <a:buFont typeface="Century Gothic"/>
                        <a:buNone/>
                      </a:pPr>
                      <a:endParaRPr lang="en-GB" sz="800" b="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CHEMISTRY – ORGANIC CHEMISTRY</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Properties of matter, symbolic, earth science, energy</a:t>
                      </a:r>
                    </a:p>
                    <a:p>
                      <a:pPr marL="0" marR="0" lvl="0" indent="0" algn="ctr" rtl="0">
                        <a:lnSpc>
                          <a:spcPct val="107000"/>
                        </a:lnSpc>
                        <a:spcBef>
                          <a:spcPts val="0"/>
                        </a:spcBef>
                        <a:spcAft>
                          <a:spcPts val="0"/>
                        </a:spcAft>
                        <a:buClr>
                          <a:srgbClr val="000000"/>
                        </a:buClr>
                        <a:buSzPts val="1300"/>
                        <a:buFont typeface="Century Gothic"/>
                        <a:buNone/>
                      </a:pPr>
                      <a:endParaRPr lang="en-GB" sz="800" b="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latin typeface="Century Gothic" panose="020B0502020202020204" pitchFamily="34" charset="0"/>
                        </a:rPr>
                        <a:t>CHEMISTRY – CHEMISTRY OF THE ATMOSPHERE</a:t>
                      </a:r>
                    </a:p>
                    <a:p>
                      <a:pPr marL="0" marR="0" lvl="0" indent="0" algn="ctr" rtl="0">
                        <a:lnSpc>
                          <a:spcPct val="107000"/>
                        </a:lnSpc>
                        <a:spcBef>
                          <a:spcPts val="0"/>
                        </a:spcBef>
                        <a:spcAft>
                          <a:spcPts val="0"/>
                        </a:spcAft>
                        <a:buClr>
                          <a:srgbClr val="000000"/>
                        </a:buClr>
                        <a:buSzPts val="1300"/>
                        <a:buFont typeface="Century Gothic"/>
                        <a:buNone/>
                      </a:pPr>
                      <a:r>
                        <a:rPr lang="en-GB" sz="800" b="0">
                          <a:latin typeface="Century Gothic" panose="020B0502020202020204" pitchFamily="34" charset="0"/>
                        </a:rPr>
                        <a:t>Earth, science, energy</a:t>
                      </a:r>
                    </a:p>
                    <a:p>
                      <a:pPr marL="0" marR="0" lvl="0" indent="0" algn="ctr" rtl="0">
                        <a:lnSpc>
                          <a:spcPct val="107000"/>
                        </a:lnSpc>
                        <a:spcBef>
                          <a:spcPts val="0"/>
                        </a:spcBef>
                        <a:spcAft>
                          <a:spcPts val="0"/>
                        </a:spcAft>
                        <a:buClr>
                          <a:srgbClr val="000000"/>
                        </a:buClr>
                        <a:buSzPts val="1300"/>
                        <a:buFont typeface="Century Gothic"/>
                        <a:buNone/>
                      </a:pPr>
                      <a:endParaRPr lang="en-GB" sz="800" b="0">
                        <a:latin typeface="Century Gothic" panose="020B0502020202020204" pitchFamily="34" charset="0"/>
                      </a:endParaRPr>
                    </a:p>
                    <a:p>
                      <a:pPr marL="0" marR="0" lvl="0" indent="0" algn="ctr" rtl="0">
                        <a:lnSpc>
                          <a:spcPct val="107000"/>
                        </a:lnSpc>
                        <a:spcBef>
                          <a:spcPts val="0"/>
                        </a:spcBef>
                        <a:spcAft>
                          <a:spcPts val="0"/>
                        </a:spcAft>
                        <a:buClr>
                          <a:srgbClr val="000000"/>
                        </a:buClr>
                        <a:buSzPts val="1300"/>
                        <a:buFont typeface="Century Gothic"/>
                        <a:buNone/>
                      </a:pPr>
                      <a:r>
                        <a:rPr lang="en-GB" sz="800" b="1">
                          <a:latin typeface="Century Gothic" panose="020B0502020202020204" pitchFamily="34" charset="0"/>
                        </a:rPr>
                        <a:t>CHEMISTRY – CHEMICAL ANALYSIS</a:t>
                      </a:r>
                    </a:p>
                    <a:p>
                      <a:pPr marL="0" marR="0" lvl="0" indent="0" algn="ctr" rtl="0">
                        <a:lnSpc>
                          <a:spcPct val="107000"/>
                        </a:lnSpc>
                        <a:spcBef>
                          <a:spcPts val="0"/>
                        </a:spcBef>
                        <a:spcAft>
                          <a:spcPts val="0"/>
                        </a:spcAft>
                        <a:buClr>
                          <a:srgbClr val="000000"/>
                        </a:buClr>
                        <a:buSzPts val="1300"/>
                        <a:buFont typeface="Century Gothic"/>
                        <a:buNone/>
                      </a:pPr>
                      <a:r>
                        <a:rPr lang="en-GB" sz="800" b="0">
                          <a:latin typeface="Century Gothic" panose="020B0502020202020204" pitchFamily="34" charset="0"/>
                        </a:rPr>
                        <a:t>Properties of matter, symbolic</a:t>
                      </a:r>
                    </a:p>
                    <a:p>
                      <a:pPr marL="0" marR="0" lvl="0" indent="0" algn="ctr" rtl="0">
                        <a:lnSpc>
                          <a:spcPct val="107000"/>
                        </a:lnSpc>
                        <a:spcBef>
                          <a:spcPts val="0"/>
                        </a:spcBef>
                        <a:spcAft>
                          <a:spcPts val="0"/>
                        </a:spcAft>
                        <a:buClr>
                          <a:srgbClr val="000000"/>
                        </a:buClr>
                        <a:buSzPts val="1300"/>
                        <a:buFont typeface="Century Gothic"/>
                        <a:buNone/>
                      </a:pPr>
                      <a:endParaRPr sz="800" b="0">
                        <a:latin typeface="Century Gothic" panose="020B0502020202020204" pitchFamily="34" charset="0"/>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gridSpan="2">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KNOWLEDGE AND SKILLS RECALL AND RETRIEVAL BASED ON: IN CLASS ASSESSMENT, FEEDBACK AND QUESTION LEVEL ANALYSIS SPECIFIC TO CLASS REQUIREMENTS</a:t>
                      </a:r>
                      <a:endParaRPr sz="800" b="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pPr marL="0" marR="0" lvl="0" indent="0" algn="ctr" rtl="0">
                        <a:lnSpc>
                          <a:spcPct val="107000"/>
                        </a:lnSpc>
                        <a:spcBef>
                          <a:spcPts val="0"/>
                        </a:spcBef>
                        <a:spcAft>
                          <a:spcPts val="0"/>
                        </a:spcAft>
                        <a:buClr>
                          <a:srgbClr val="000000"/>
                        </a:buClr>
                        <a:buSzPts val="1300"/>
                        <a:buFont typeface="Century Gothic"/>
                        <a:buNone/>
                      </a:pPr>
                      <a:endParaRPr sz="800" b="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alpha val="40784"/>
                      </a:schemeClr>
                    </a:solidFill>
                  </a:tcPr>
                </a:tc>
                <a:extLst>
                  <a:ext uri="{0D108BD9-81ED-4DB2-BD59-A6C34878D82A}">
                    <a16:rowId xmlns:a16="http://schemas.microsoft.com/office/drawing/2014/main" val="239744676"/>
                  </a:ext>
                </a:extLst>
              </a:tr>
            </a:tbl>
          </a:graphicData>
        </a:graphic>
      </p:graphicFrame>
    </p:spTree>
    <p:extLst>
      <p:ext uri="{BB962C8B-B14F-4D97-AF65-F5344CB8AC3E}">
        <p14:creationId xmlns:p14="http://schemas.microsoft.com/office/powerpoint/2010/main" val="32548732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d404649-e5bd-443b-9c42-6b5100a6ac50" xsi:nil="true"/>
    <lcf76f155ced4ddcb4097134ff3c332f xmlns="470a88dc-197c-4d36-baa4-315a7d7d280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25D939408E8274FB638F403C2C62EAD" ma:contentTypeVersion="15" ma:contentTypeDescription="Create a new document." ma:contentTypeScope="" ma:versionID="63e3172bd641cd2f01b339f4e2bba165">
  <xsd:schema xmlns:xsd="http://www.w3.org/2001/XMLSchema" xmlns:xs="http://www.w3.org/2001/XMLSchema" xmlns:p="http://schemas.microsoft.com/office/2006/metadata/properties" xmlns:ns2="470a88dc-197c-4d36-baa4-315a7d7d2807" xmlns:ns3="fd404649-e5bd-443b-9c42-6b5100a6ac50" targetNamespace="http://schemas.microsoft.com/office/2006/metadata/properties" ma:root="true" ma:fieldsID="51d1ae63af5cd2e4570c1bc59370b048" ns2:_="" ns3:_="">
    <xsd:import namespace="470a88dc-197c-4d36-baa4-315a7d7d2807"/>
    <xsd:import namespace="fd404649-e5bd-443b-9c42-6b5100a6ac50"/>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0a88dc-197c-4d36-baa4-315a7d7d28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729b4424-a9dd-45e5-907d-9e2d43929c35"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d404649-e5bd-443b-9c42-6b5100a6ac50"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e01ef2d5-6fa1-4859-9737-60e88b8d2a9d}" ma:internalName="TaxCatchAll" ma:showField="CatchAllData" ma:web="fd404649-e5bd-443b-9c42-6b5100a6ac50">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15ED0A-BA02-4EE1-A484-AC2FCC6B2866}">
  <ds:schemaRefs>
    <ds:schemaRef ds:uri="http://purl.org/dc/terms/"/>
    <ds:schemaRef ds:uri="http://purl.org/dc/elements/1.1/"/>
    <ds:schemaRef ds:uri="http://purl.org/dc/dcmitype/"/>
    <ds:schemaRef ds:uri="fd404649-e5bd-443b-9c42-6b5100a6ac50"/>
    <ds:schemaRef ds:uri="470a88dc-197c-4d36-baa4-315a7d7d2807"/>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D8FA18A2-252D-4668-B18B-71EA2AD1A391}">
  <ds:schemaRefs>
    <ds:schemaRef ds:uri="470a88dc-197c-4d36-baa4-315a7d7d2807"/>
    <ds:schemaRef ds:uri="fd404649-e5bd-443b-9c42-6b5100a6ac5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88700E5-B2B3-4FC1-9CE0-29762E536EA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83</TotalTime>
  <Words>715</Words>
  <Application>Microsoft Office PowerPoint</Application>
  <PresentationFormat>Widescreen</PresentationFormat>
  <Paragraphs>146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Calibri</vt:lpstr>
      <vt:lpstr>Century Gothic</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V Trull</dc:creator>
  <cp:lastModifiedBy>Miss E Thorneloe</cp:lastModifiedBy>
  <cp:revision>2</cp:revision>
  <dcterms:created xsi:type="dcterms:W3CDTF">2024-09-22T18:46:11Z</dcterms:created>
  <dcterms:modified xsi:type="dcterms:W3CDTF">2025-06-27T14:49:39Z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0x010100125D939408E8274FB638F403C2C62EAD</vt:lpwstr>
  </property>
  <property fmtid="{D5CDD505-2E9C-101B-9397-08002B2CF9AE}" pid="3" name="MediaServiceImageTags">
    <vt:lpwstr/>
  </property>
</Properties>
</file>