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>
        <p:scale>
          <a:sx n="50" d="100"/>
          <a:sy n="50" d="100"/>
        </p:scale>
        <p:origin x="1416" y="45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35940-8FB2-4E51-A6AD-DFF8929856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A5585A-723D-49FA-9BD2-457614D3C3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A9FDD4-DF69-464C-9919-223CC65C1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FD38-CACA-4C27-BC72-3479459D5137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DA34F2-2CE9-4AD5-8F44-A53355A50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717BDD-6EF7-422C-95D5-00AA0BD51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62264-275C-4253-B96A-A402B3FDAE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038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D12C4-C766-4167-BB51-21B7C27EC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29CAC-BA80-401F-8BCE-932B33FA64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079C37-D830-4001-8CF8-A03D61F78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FD38-CACA-4C27-BC72-3479459D5137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58E681-B622-4A0A-8499-D2EFB193E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F673A-09E3-4140-A9E1-214A3EB33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62264-275C-4253-B96A-A402B3FDAE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887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2BE5B-D555-4A6C-95A6-7929A7EFA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674097-A177-4618-9588-20325BC92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E28D2C-3905-4343-88EA-4F4E82313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FD38-CACA-4C27-BC72-3479459D5137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6461CE-C04A-4BB5-A62E-10E7424C9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6DA0CA-64EB-40CA-93EB-C7BCD7881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62264-275C-4253-B96A-A402B3FDAE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47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1D85B-D014-4602-8A46-2CFB8CDF5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D1010-58B1-4858-B3D8-9305C6D15C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27927A-1656-4916-BB92-A64933F5D3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156BA5-70A6-41B7-8630-56FA2115B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FD38-CACA-4C27-BC72-3479459D5137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66D457-8899-4D0E-9C0E-8B0E9B924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716994-4114-4B10-8EAB-0412C7D16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62264-275C-4253-B96A-A402B3FDAE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431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E3A34-A1DB-44E8-B22D-4D23C43CC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6DD471-3CE7-4968-B7D2-2F1A7B1AC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D64F71-EF7B-4BA5-8A88-743338BF0F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B2AA90-56DB-42EE-9715-E3CA687E1E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891F3D-5940-4E3F-A319-4F4A9A503B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5C1596-B10E-46FF-9BC2-BFE7C8020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FD38-CACA-4C27-BC72-3479459D5137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F40526-E8AC-492F-932D-CA03B49F2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EB64CB-FF20-4346-82FE-E13F5AF79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62264-275C-4253-B96A-A402B3FDAE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853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1C4F0-943F-42BE-A9A8-626FD9D56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CA0F79-F6F5-4679-91ED-22241646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FD38-CACA-4C27-BC72-3479459D5137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FAF045-2A1C-4EAE-8DB8-17DC89BF0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DAADE0-9C73-4957-92A7-3EE94CEEE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62264-275C-4253-B96A-A402B3FDAE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492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9689E3-0BF0-4063-A48E-A32852FA0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FD38-CACA-4C27-BC72-3479459D5137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D19435-91C5-47AD-ADA2-095AC65C6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2C83DF-247A-4DCA-93B4-863DA2796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62264-275C-4253-B96A-A402B3FDAE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481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CFFAAF-8D22-4123-96FB-566D004EC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38CE7-B992-4296-A21E-7892573FC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9D8BFE-2CD3-4D94-AFEA-AC2260765B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C9FA90-722A-4794-A56C-2842EEE71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FD38-CACA-4C27-BC72-3479459D5137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82EDA1-2074-47B7-A4B4-1806E5EAA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2D701-93A3-4B7A-94AC-E3DC5F9A9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62264-275C-4253-B96A-A402B3FDAE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529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58FB9-1ADD-4B2F-9108-A003D79EB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2D2AD9C-3690-433B-BE70-C443FE1407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0F00D4-B907-4286-BF28-97C7A59A26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29174E-11F7-456B-8530-8D672763D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FD38-CACA-4C27-BC72-3479459D5137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02C962-E228-46DF-8354-B66D693DB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56673A-51F0-456B-B4B6-9ADCC4B19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62264-275C-4253-B96A-A402B3FDAE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619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41FA0-9BBD-4BD0-8E48-78A082EEE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FE4A0-915E-4199-B7E0-6D8B3D3092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FE4F3A-8E44-41DE-B60C-5E789DEA6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FD38-CACA-4C27-BC72-3479459D5137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CF2F1D-46A8-4B48-BE20-2AE14663E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AA1424-AA5B-45DC-9AD2-B992F0C86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62264-275C-4253-B96A-A402B3FDAE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33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9564CA-91E0-4183-A281-1DCF07899A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2F26B0-8E27-4915-8EDE-9EC63FD1CC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78727B-1C40-478D-8677-014A8D608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FD38-CACA-4C27-BC72-3479459D5137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55F7F0-E069-490B-8661-498B6EE5B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ECAB6-A343-4E85-BED0-54FB7C110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62264-275C-4253-B96A-A402B3FDAE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392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4AD64E-421A-4702-A7EB-0D76F88D8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E06CE5-99FC-4490-B964-145DB46F77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BCBDFC-8F7E-4466-B58A-398A7F31A2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8FD38-CACA-4C27-BC72-3479459D5137}" type="datetimeFigureOut">
              <a:rPr lang="en-GB" smtClean="0"/>
              <a:t>23/05/2022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F3EB32-83CC-4672-9504-A1C5135E95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DE3F0F-57AE-4E45-BF1D-F3666519A8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462264-275C-4253-B96A-A402B3FDAE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093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49665-DECD-4A85-A76F-A9CE25FB67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2783"/>
            <a:ext cx="9144000" cy="966763"/>
          </a:xfrm>
        </p:spPr>
        <p:txBody>
          <a:bodyPr/>
          <a:lstStyle/>
          <a:p>
            <a:r>
              <a:rPr lang="en-GB" dirty="0">
                <a:latin typeface="Bahnschrift SemiCondensed" panose="020B0502040204020203" pitchFamily="34" charset="0"/>
              </a:rPr>
              <a:t>Fire Assembly Points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D5F885-4D7E-4688-8B42-C455364C08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12" r="19779" b="7359"/>
          <a:stretch/>
        </p:blipFill>
        <p:spPr bwMode="auto">
          <a:xfrm>
            <a:off x="2384556" y="979546"/>
            <a:ext cx="7666892" cy="5803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65C9DD8-3BCF-4E25-BE64-EDE6CD2AE2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928" t="30446" r="428" b="67160"/>
          <a:stretch/>
        </p:blipFill>
        <p:spPr>
          <a:xfrm flipV="1">
            <a:off x="0" y="942054"/>
            <a:ext cx="12191999" cy="8570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CBB386B-CDE8-4BE9-A462-0390CE0BDFEF}"/>
              </a:ext>
            </a:extLst>
          </p:cNvPr>
          <p:cNvSpPr/>
          <p:nvPr/>
        </p:nvSpPr>
        <p:spPr>
          <a:xfrm rot="20396049">
            <a:off x="3319768" y="4640232"/>
            <a:ext cx="1085728" cy="408862"/>
          </a:xfrm>
          <a:prstGeom prst="rect">
            <a:avLst/>
          </a:prstGeom>
          <a:solidFill>
            <a:srgbClr val="3BDB02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Year 12/13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FAC8E93-C818-4911-A87E-D69DE703E780}"/>
              </a:ext>
            </a:extLst>
          </p:cNvPr>
          <p:cNvSpPr/>
          <p:nvPr/>
        </p:nvSpPr>
        <p:spPr>
          <a:xfrm rot="20396049">
            <a:off x="3625232" y="5345976"/>
            <a:ext cx="979324" cy="408862"/>
          </a:xfrm>
          <a:prstGeom prst="rect">
            <a:avLst/>
          </a:prstGeom>
          <a:solidFill>
            <a:srgbClr val="3BDB02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Year 7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2136E87-3339-4AC1-8DF5-45F8C71E96AE}"/>
              </a:ext>
            </a:extLst>
          </p:cNvPr>
          <p:cNvSpPr/>
          <p:nvPr/>
        </p:nvSpPr>
        <p:spPr>
          <a:xfrm rot="20262276">
            <a:off x="3887043" y="5980409"/>
            <a:ext cx="954025" cy="465012"/>
          </a:xfrm>
          <a:prstGeom prst="rect">
            <a:avLst/>
          </a:prstGeom>
          <a:solidFill>
            <a:srgbClr val="3BDB02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Year 8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9DF0A2D-3279-482E-8AA0-C610E24EC96D}"/>
              </a:ext>
            </a:extLst>
          </p:cNvPr>
          <p:cNvSpPr/>
          <p:nvPr/>
        </p:nvSpPr>
        <p:spPr>
          <a:xfrm rot="17030171">
            <a:off x="3055931" y="2115470"/>
            <a:ext cx="908708" cy="395942"/>
          </a:xfrm>
          <a:prstGeom prst="rect">
            <a:avLst/>
          </a:prstGeom>
          <a:solidFill>
            <a:srgbClr val="3BDB02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Year 9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0361D07-B34A-4CAE-BD4A-E3643E45FF7D}"/>
              </a:ext>
            </a:extLst>
          </p:cNvPr>
          <p:cNvSpPr/>
          <p:nvPr/>
        </p:nvSpPr>
        <p:spPr>
          <a:xfrm rot="830449">
            <a:off x="3512490" y="1456233"/>
            <a:ext cx="823959" cy="330811"/>
          </a:xfrm>
          <a:prstGeom prst="rect">
            <a:avLst/>
          </a:prstGeom>
          <a:solidFill>
            <a:srgbClr val="3BDB02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Year 10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F3A326-8467-4FEB-8769-692A4E6D3D1E}"/>
              </a:ext>
            </a:extLst>
          </p:cNvPr>
          <p:cNvSpPr/>
          <p:nvPr/>
        </p:nvSpPr>
        <p:spPr>
          <a:xfrm rot="830399">
            <a:off x="4572422" y="1295295"/>
            <a:ext cx="819950" cy="310225"/>
          </a:xfrm>
          <a:prstGeom prst="rect">
            <a:avLst/>
          </a:prstGeom>
          <a:solidFill>
            <a:srgbClr val="3BDB02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Year 11</a:t>
            </a:r>
          </a:p>
        </p:txBody>
      </p:sp>
      <p:pic>
        <p:nvPicPr>
          <p:cNvPr id="13" name="Picture 12" descr="Shape, circle&#10;&#10;Description automatically generated">
            <a:extLst>
              <a:ext uri="{FF2B5EF4-FFF2-40B4-BE49-F238E27FC236}">
                <a16:creationId xmlns:a16="http://schemas.microsoft.com/office/drawing/2014/main" id="{C371BAC5-50D1-41F3-90FA-8B373A91F3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02" y="1197109"/>
            <a:ext cx="2489412" cy="243898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582F9AD-D170-42FC-9C14-8AE119E5C5C9}"/>
              </a:ext>
            </a:extLst>
          </p:cNvPr>
          <p:cNvSpPr txBox="1"/>
          <p:nvPr/>
        </p:nvSpPr>
        <p:spPr>
          <a:xfrm rot="4154543">
            <a:off x="4858268" y="5165074"/>
            <a:ext cx="1795365" cy="307777"/>
          </a:xfrm>
          <a:prstGeom prst="rect">
            <a:avLst/>
          </a:prstGeom>
          <a:solidFill>
            <a:srgbClr val="00B050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Bahnschrift SemiCondensed" panose="020B0502040204020203" pitchFamily="34" charset="0"/>
              </a:rPr>
              <a:t>Support Staff / Visitors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9131FD-6030-4A9E-B07C-8F6BE5BADBB7}"/>
              </a:ext>
            </a:extLst>
          </p:cNvPr>
          <p:cNvSpPr txBox="1"/>
          <p:nvPr/>
        </p:nvSpPr>
        <p:spPr>
          <a:xfrm rot="20460323">
            <a:off x="4644974" y="4542361"/>
            <a:ext cx="6489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Sixth</a:t>
            </a:r>
            <a:r>
              <a:rPr lang="en-GB" sz="1600" b="1" dirty="0"/>
              <a:t> </a:t>
            </a:r>
            <a:r>
              <a:rPr lang="en-GB" sz="1600" dirty="0"/>
              <a:t>Form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73FEC0B-F043-4CD6-A409-F9A78D043F50}"/>
              </a:ext>
            </a:extLst>
          </p:cNvPr>
          <p:cNvSpPr txBox="1"/>
          <p:nvPr/>
        </p:nvSpPr>
        <p:spPr>
          <a:xfrm rot="20460323">
            <a:off x="5771536" y="2994057"/>
            <a:ext cx="6489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Hall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CA61D49-ACE3-45FD-9977-CCF926CB6BB7}"/>
              </a:ext>
            </a:extLst>
          </p:cNvPr>
          <p:cNvSpPr txBox="1"/>
          <p:nvPr/>
        </p:nvSpPr>
        <p:spPr>
          <a:xfrm rot="20460323">
            <a:off x="6133427" y="1573034"/>
            <a:ext cx="6489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Tech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AA92CC9-3B62-453D-89FA-75B0EB8AC6E4}"/>
              </a:ext>
            </a:extLst>
          </p:cNvPr>
          <p:cNvSpPr txBox="1"/>
          <p:nvPr/>
        </p:nvSpPr>
        <p:spPr>
          <a:xfrm rot="20460323">
            <a:off x="4480113" y="2472983"/>
            <a:ext cx="6489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Art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67B9B9F-70A9-4900-B9FE-887223CE5469}"/>
              </a:ext>
            </a:extLst>
          </p:cNvPr>
          <p:cNvSpPr txBox="1"/>
          <p:nvPr/>
        </p:nvSpPr>
        <p:spPr>
          <a:xfrm rot="20460323">
            <a:off x="6249501" y="4359572"/>
            <a:ext cx="866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English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9D3672-2021-4890-8E11-986A8A5EF82A}"/>
              </a:ext>
            </a:extLst>
          </p:cNvPr>
          <p:cNvSpPr txBox="1"/>
          <p:nvPr/>
        </p:nvSpPr>
        <p:spPr>
          <a:xfrm>
            <a:off x="6375680" y="5910432"/>
            <a:ext cx="11883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Sports</a:t>
            </a:r>
            <a:r>
              <a:rPr lang="en-GB" sz="1600" b="1" dirty="0"/>
              <a:t> </a:t>
            </a:r>
            <a:r>
              <a:rPr lang="en-GB" sz="1600" dirty="0"/>
              <a:t>Hall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4A8C5E7-2806-4A65-835C-13404C136992}"/>
              </a:ext>
            </a:extLst>
          </p:cNvPr>
          <p:cNvSpPr txBox="1"/>
          <p:nvPr/>
        </p:nvSpPr>
        <p:spPr>
          <a:xfrm rot="4213213">
            <a:off x="8374671" y="3547183"/>
            <a:ext cx="1127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RE/Music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8649FCA-2E97-4967-8C8B-3A8508C75D5F}"/>
              </a:ext>
            </a:extLst>
          </p:cNvPr>
          <p:cNvSpPr txBox="1"/>
          <p:nvPr/>
        </p:nvSpPr>
        <p:spPr>
          <a:xfrm>
            <a:off x="4699748" y="1853434"/>
            <a:ext cx="11883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Playground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58E33C1-6A67-4320-A9CF-91CB75E59E37}"/>
              </a:ext>
            </a:extLst>
          </p:cNvPr>
          <p:cNvSpPr txBox="1"/>
          <p:nvPr/>
        </p:nvSpPr>
        <p:spPr>
          <a:xfrm rot="20460323">
            <a:off x="6005497" y="3848299"/>
            <a:ext cx="866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Gym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877CD1F-B378-446B-9EE6-865AE762D2EB}"/>
              </a:ext>
            </a:extLst>
          </p:cNvPr>
          <p:cNvSpPr txBox="1"/>
          <p:nvPr/>
        </p:nvSpPr>
        <p:spPr>
          <a:xfrm rot="4400714">
            <a:off x="8020074" y="3547184"/>
            <a:ext cx="866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Science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213942-C02B-48A2-9E23-FDB98B2A2DF8}"/>
              </a:ext>
            </a:extLst>
          </p:cNvPr>
          <p:cNvSpPr txBox="1"/>
          <p:nvPr/>
        </p:nvSpPr>
        <p:spPr>
          <a:xfrm rot="20279153">
            <a:off x="6755495" y="3147438"/>
            <a:ext cx="866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Science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209282-290B-46F6-A2BB-91A7B92A3804}"/>
              </a:ext>
            </a:extLst>
          </p:cNvPr>
          <p:cNvSpPr txBox="1"/>
          <p:nvPr/>
        </p:nvSpPr>
        <p:spPr>
          <a:xfrm>
            <a:off x="9932146" y="1270001"/>
            <a:ext cx="209275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On Hearing the Fire Alarm (siren sound):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 Evacuate the building in a calm and safe manner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Proceed to your designated assembly point</a:t>
            </a:r>
          </a:p>
        </p:txBody>
      </p:sp>
    </p:spTree>
    <p:extLst>
      <p:ext uri="{BB962C8B-B14F-4D97-AF65-F5344CB8AC3E}">
        <p14:creationId xmlns:p14="http://schemas.microsoft.com/office/powerpoint/2010/main" val="3656371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49665-DECD-4A85-A76F-A9CE25FB67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2783"/>
            <a:ext cx="9144000" cy="9667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Bahnschrift SemiCondensed" panose="020B0502040204020203" pitchFamily="34" charset="0"/>
              </a:rPr>
              <a:t>3G Fire Lettings Assembly Point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5C9DD8-3BCF-4E25-BE64-EDE6CD2AE2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928" t="30446" r="428" b="67160"/>
          <a:stretch/>
        </p:blipFill>
        <p:spPr>
          <a:xfrm flipV="1">
            <a:off x="0" y="942054"/>
            <a:ext cx="12191999" cy="85705"/>
          </a:xfrm>
          <a:prstGeom prst="rect">
            <a:avLst/>
          </a:prstGeom>
        </p:spPr>
      </p:pic>
      <p:pic>
        <p:nvPicPr>
          <p:cNvPr id="13" name="Picture 12" descr="Shape, circle&#10;&#10;Description automatically generated">
            <a:extLst>
              <a:ext uri="{FF2B5EF4-FFF2-40B4-BE49-F238E27FC236}">
                <a16:creationId xmlns:a16="http://schemas.microsoft.com/office/drawing/2014/main" id="{C371BAC5-50D1-41F3-90FA-8B373A91F3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02" y="1197109"/>
            <a:ext cx="2489412" cy="243898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4A8C5E7-2806-4A65-835C-13404C136992}"/>
              </a:ext>
            </a:extLst>
          </p:cNvPr>
          <p:cNvSpPr txBox="1"/>
          <p:nvPr/>
        </p:nvSpPr>
        <p:spPr>
          <a:xfrm rot="4213213">
            <a:off x="8374671" y="3547183"/>
            <a:ext cx="1127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RE/Music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877CD1F-B378-446B-9EE6-865AE762D2EB}"/>
              </a:ext>
            </a:extLst>
          </p:cNvPr>
          <p:cNvSpPr txBox="1"/>
          <p:nvPr/>
        </p:nvSpPr>
        <p:spPr>
          <a:xfrm rot="4400714">
            <a:off x="8020074" y="3547184"/>
            <a:ext cx="866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Science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213942-C02B-48A2-9E23-FDB98B2A2DF8}"/>
              </a:ext>
            </a:extLst>
          </p:cNvPr>
          <p:cNvSpPr txBox="1"/>
          <p:nvPr/>
        </p:nvSpPr>
        <p:spPr>
          <a:xfrm rot="20279153">
            <a:off x="6755495" y="3147438"/>
            <a:ext cx="866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Science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209282-290B-46F6-A2BB-91A7B92A3804}"/>
              </a:ext>
            </a:extLst>
          </p:cNvPr>
          <p:cNvSpPr txBox="1"/>
          <p:nvPr/>
        </p:nvSpPr>
        <p:spPr>
          <a:xfrm>
            <a:off x="8666116" y="1589382"/>
            <a:ext cx="27797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On Hearing the Fire Alarm (siren sound):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 Evacuate the building/pitch in a calm and safe manner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Proceed to the designated assembly point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0A66061D-5260-439D-8D8A-9F74687312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6774" y="1197108"/>
            <a:ext cx="4722216" cy="5384685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65804076-CF89-4084-B207-6970F4DCAC51}"/>
              </a:ext>
            </a:extLst>
          </p:cNvPr>
          <p:cNvSpPr/>
          <p:nvPr/>
        </p:nvSpPr>
        <p:spPr>
          <a:xfrm rot="20953737">
            <a:off x="5796024" y="5438211"/>
            <a:ext cx="1832610" cy="445360"/>
          </a:xfrm>
          <a:prstGeom prst="rect">
            <a:avLst/>
          </a:prstGeom>
          <a:solidFill>
            <a:srgbClr val="3BDB02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Fire Assembly Point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F6C1FDA-BBB8-42A0-8300-3B06C44EF524}"/>
              </a:ext>
            </a:extLst>
          </p:cNvPr>
          <p:cNvSpPr/>
          <p:nvPr/>
        </p:nvSpPr>
        <p:spPr>
          <a:xfrm>
            <a:off x="3466774" y="1197108"/>
            <a:ext cx="1832610" cy="445360"/>
          </a:xfrm>
          <a:prstGeom prst="rect">
            <a:avLst/>
          </a:prstGeom>
          <a:solidFill>
            <a:srgbClr val="3BDB02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Sports Academy</a:t>
            </a:r>
          </a:p>
        </p:txBody>
      </p:sp>
    </p:spTree>
    <p:extLst>
      <p:ext uri="{BB962C8B-B14F-4D97-AF65-F5344CB8AC3E}">
        <p14:creationId xmlns:p14="http://schemas.microsoft.com/office/powerpoint/2010/main" val="2532778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49665-DECD-4A85-A76F-A9CE25FB67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7405" y="55474"/>
            <a:ext cx="10458451" cy="9667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Bahnschrift SemiCondensed" panose="020B0502040204020203" pitchFamily="34" charset="0"/>
              </a:rPr>
              <a:t>MUGA Lettings Fire Assembly Point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5C9DD8-3BCF-4E25-BE64-EDE6CD2AE2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928" t="30446" r="428" b="67160"/>
          <a:stretch/>
        </p:blipFill>
        <p:spPr>
          <a:xfrm flipV="1">
            <a:off x="0" y="942054"/>
            <a:ext cx="12191999" cy="85705"/>
          </a:xfrm>
          <a:prstGeom prst="rect">
            <a:avLst/>
          </a:prstGeom>
        </p:spPr>
      </p:pic>
      <p:pic>
        <p:nvPicPr>
          <p:cNvPr id="13" name="Picture 12" descr="Shape, circle&#10;&#10;Description automatically generated">
            <a:extLst>
              <a:ext uri="{FF2B5EF4-FFF2-40B4-BE49-F238E27FC236}">
                <a16:creationId xmlns:a16="http://schemas.microsoft.com/office/drawing/2014/main" id="{C371BAC5-50D1-41F3-90FA-8B373A91F3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02" y="1197109"/>
            <a:ext cx="2489412" cy="243898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4A8C5E7-2806-4A65-835C-13404C136992}"/>
              </a:ext>
            </a:extLst>
          </p:cNvPr>
          <p:cNvSpPr txBox="1"/>
          <p:nvPr/>
        </p:nvSpPr>
        <p:spPr>
          <a:xfrm rot="4213213">
            <a:off x="8374671" y="3547183"/>
            <a:ext cx="1127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RE/Music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877CD1F-B378-446B-9EE6-865AE762D2EB}"/>
              </a:ext>
            </a:extLst>
          </p:cNvPr>
          <p:cNvSpPr txBox="1"/>
          <p:nvPr/>
        </p:nvSpPr>
        <p:spPr>
          <a:xfrm rot="4400714">
            <a:off x="8020074" y="3547184"/>
            <a:ext cx="866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Science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213942-C02B-48A2-9E23-FDB98B2A2DF8}"/>
              </a:ext>
            </a:extLst>
          </p:cNvPr>
          <p:cNvSpPr txBox="1"/>
          <p:nvPr/>
        </p:nvSpPr>
        <p:spPr>
          <a:xfrm rot="20279153">
            <a:off x="6755495" y="3147438"/>
            <a:ext cx="866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Science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209282-290B-46F6-A2BB-91A7B92A3804}"/>
              </a:ext>
            </a:extLst>
          </p:cNvPr>
          <p:cNvSpPr txBox="1"/>
          <p:nvPr/>
        </p:nvSpPr>
        <p:spPr>
          <a:xfrm>
            <a:off x="8666116" y="1589382"/>
            <a:ext cx="27797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On Hearing the Fire Alarm (siren sound):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 Evacuate the building/pitch in a calm and safe manner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Proceed to the designated assembly point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EB9E081-319C-4492-97D8-76297FA864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6" t="51834" r="54335" b="5"/>
          <a:stretch/>
        </p:blipFill>
        <p:spPr bwMode="auto">
          <a:xfrm>
            <a:off x="2942899" y="1308407"/>
            <a:ext cx="5510553" cy="522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6703EC47-3DFD-4640-891A-58C43E6DF41D}"/>
              </a:ext>
            </a:extLst>
          </p:cNvPr>
          <p:cNvSpPr/>
          <p:nvPr/>
        </p:nvSpPr>
        <p:spPr>
          <a:xfrm rot="4242253">
            <a:off x="4495485" y="2727068"/>
            <a:ext cx="1832610" cy="44536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Sixth Form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C787D75-8A12-4E78-BA53-969F8EB4407A}"/>
              </a:ext>
            </a:extLst>
          </p:cNvPr>
          <p:cNvSpPr/>
          <p:nvPr/>
        </p:nvSpPr>
        <p:spPr>
          <a:xfrm>
            <a:off x="3980820" y="5693266"/>
            <a:ext cx="1832610" cy="445360"/>
          </a:xfrm>
          <a:prstGeom prst="rect">
            <a:avLst/>
          </a:prstGeom>
          <a:solidFill>
            <a:srgbClr val="3BDB02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Fire Assembly Point</a:t>
            </a:r>
          </a:p>
        </p:txBody>
      </p:sp>
    </p:spTree>
    <p:extLst>
      <p:ext uri="{BB962C8B-B14F-4D97-AF65-F5344CB8AC3E}">
        <p14:creationId xmlns:p14="http://schemas.microsoft.com/office/powerpoint/2010/main" val="1790871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49665-DECD-4A85-A76F-A9CE25FB67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102" y="12783"/>
            <a:ext cx="12024897" cy="9667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Bahnschrift SemiCondensed" panose="020B0502040204020203" pitchFamily="34" charset="0"/>
              </a:rPr>
              <a:t>Sports Hall Lettings Fire Assembly Point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5C9DD8-3BCF-4E25-BE64-EDE6CD2AE2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928" t="30446" r="428" b="67160"/>
          <a:stretch/>
        </p:blipFill>
        <p:spPr>
          <a:xfrm flipV="1">
            <a:off x="0" y="942054"/>
            <a:ext cx="12191999" cy="85705"/>
          </a:xfrm>
          <a:prstGeom prst="rect">
            <a:avLst/>
          </a:prstGeom>
        </p:spPr>
      </p:pic>
      <p:pic>
        <p:nvPicPr>
          <p:cNvPr id="13" name="Picture 12" descr="Shape, circle&#10;&#10;Description automatically generated">
            <a:extLst>
              <a:ext uri="{FF2B5EF4-FFF2-40B4-BE49-F238E27FC236}">
                <a16:creationId xmlns:a16="http://schemas.microsoft.com/office/drawing/2014/main" id="{C371BAC5-50D1-41F3-90FA-8B373A91F3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02" y="1197109"/>
            <a:ext cx="2489412" cy="243898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4A8C5E7-2806-4A65-835C-13404C136992}"/>
              </a:ext>
            </a:extLst>
          </p:cNvPr>
          <p:cNvSpPr txBox="1"/>
          <p:nvPr/>
        </p:nvSpPr>
        <p:spPr>
          <a:xfrm rot="4213213">
            <a:off x="8374671" y="3547183"/>
            <a:ext cx="1127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RE/Music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877CD1F-B378-446B-9EE6-865AE762D2EB}"/>
              </a:ext>
            </a:extLst>
          </p:cNvPr>
          <p:cNvSpPr txBox="1"/>
          <p:nvPr/>
        </p:nvSpPr>
        <p:spPr>
          <a:xfrm rot="4400714">
            <a:off x="8020074" y="3547184"/>
            <a:ext cx="866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Science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213942-C02B-48A2-9E23-FDB98B2A2DF8}"/>
              </a:ext>
            </a:extLst>
          </p:cNvPr>
          <p:cNvSpPr txBox="1"/>
          <p:nvPr/>
        </p:nvSpPr>
        <p:spPr>
          <a:xfrm rot="20279153">
            <a:off x="6755495" y="3147438"/>
            <a:ext cx="866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95000"/>
                  </a:schemeClr>
                </a:solidFill>
              </a:rPr>
              <a:t>Science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209282-290B-46F6-A2BB-91A7B92A3804}"/>
              </a:ext>
            </a:extLst>
          </p:cNvPr>
          <p:cNvSpPr txBox="1"/>
          <p:nvPr/>
        </p:nvSpPr>
        <p:spPr>
          <a:xfrm>
            <a:off x="9967023" y="1513810"/>
            <a:ext cx="208916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On Hearing the Fire Alarm (siren sound):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 Evacuate the building/pitch in a calm and safe manner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Proceed to the designated assembly point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A5FD053-B377-48ED-8212-FEFCFE7A52E1}"/>
              </a:ext>
            </a:extLst>
          </p:cNvPr>
          <p:cNvSpPr/>
          <p:nvPr/>
        </p:nvSpPr>
        <p:spPr>
          <a:xfrm rot="20423454">
            <a:off x="5027295" y="4598707"/>
            <a:ext cx="1832610" cy="445360"/>
          </a:xfrm>
          <a:prstGeom prst="rect">
            <a:avLst/>
          </a:prstGeom>
          <a:solidFill>
            <a:srgbClr val="3BDB02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Fire Assembly Point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C060455-6C93-4F69-8146-F781742D8E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6" t="51834" r="30208" b="5"/>
          <a:stretch/>
        </p:blipFill>
        <p:spPr bwMode="auto">
          <a:xfrm>
            <a:off x="2656514" y="1602018"/>
            <a:ext cx="7203735" cy="4075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E0BD7FDD-2A44-4109-813D-7C7AAA4C445E}"/>
              </a:ext>
            </a:extLst>
          </p:cNvPr>
          <p:cNvSpPr/>
          <p:nvPr/>
        </p:nvSpPr>
        <p:spPr>
          <a:xfrm>
            <a:off x="6457861" y="3371452"/>
            <a:ext cx="1485307" cy="63876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Sports</a:t>
            </a:r>
          </a:p>
          <a:p>
            <a:pPr algn="ctr"/>
            <a:r>
              <a:rPr lang="en-GB" sz="16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Hall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7B7CB44-02D0-4676-ACDB-85F1A1748786}"/>
              </a:ext>
            </a:extLst>
          </p:cNvPr>
          <p:cNvSpPr/>
          <p:nvPr/>
        </p:nvSpPr>
        <p:spPr>
          <a:xfrm rot="4242253">
            <a:off x="4039096" y="2475001"/>
            <a:ext cx="1832610" cy="44536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Sixth Form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6CF5676-8FBB-45A1-8148-021D3E8C337D}"/>
              </a:ext>
            </a:extLst>
          </p:cNvPr>
          <p:cNvSpPr/>
          <p:nvPr/>
        </p:nvSpPr>
        <p:spPr>
          <a:xfrm>
            <a:off x="6338937" y="4384274"/>
            <a:ext cx="1832610" cy="445360"/>
          </a:xfrm>
          <a:prstGeom prst="rect">
            <a:avLst/>
          </a:prstGeom>
          <a:solidFill>
            <a:srgbClr val="3BDB02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Fire Assembly Point</a:t>
            </a:r>
          </a:p>
        </p:txBody>
      </p:sp>
    </p:spTree>
    <p:extLst>
      <p:ext uri="{BB962C8B-B14F-4D97-AF65-F5344CB8AC3E}">
        <p14:creationId xmlns:p14="http://schemas.microsoft.com/office/powerpoint/2010/main" val="3614704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191</Words>
  <Application>Microsoft Office PowerPoint</Application>
  <PresentationFormat>Widescreen</PresentationFormat>
  <Paragraphs>56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Bahnschrift</vt:lpstr>
      <vt:lpstr>Bahnschrift SemiCondensed</vt:lpstr>
      <vt:lpstr>Calibri</vt:lpstr>
      <vt:lpstr>Calibri Light</vt:lpstr>
      <vt:lpstr>Office Theme</vt:lpstr>
      <vt:lpstr>Fire Assembly Points  </vt:lpstr>
      <vt:lpstr>3G Fire Lettings Assembly Point  </vt:lpstr>
      <vt:lpstr>MUGA Lettings Fire Assembly Point  </vt:lpstr>
      <vt:lpstr>Sports Hall Lettings Fire Assembly Point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Fire Assembly Points</dc:title>
  <dc:creator>Roisin O'Gara</dc:creator>
  <cp:lastModifiedBy>Pauline Griffiths</cp:lastModifiedBy>
  <cp:revision>10</cp:revision>
  <cp:lastPrinted>2022-05-23T09:58:41Z</cp:lastPrinted>
  <dcterms:created xsi:type="dcterms:W3CDTF">2022-05-20T08:47:13Z</dcterms:created>
  <dcterms:modified xsi:type="dcterms:W3CDTF">2022-05-23T11:14:29Z</dcterms:modified>
</cp:coreProperties>
</file>