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Lst>
  <p:sldSz cy="6858000" cx="12192000"/>
  <p:notesSz cx="6797675" cy="9926625"/>
  <p:embeddedFontLst>
    <p:embeddedFont>
      <p:font typeface="Century Gothic"/>
      <p:regular r:id="rId7"/>
      <p:bold r:id="rId8"/>
      <p:italic r:id="rId9"/>
      <p:boldItalic r:id="rId1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1" roundtripDataSignature="AMtx7mhpCWDR8VtGOQ8yeU9GRPPH8lK/a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4C11BA9-3283-4664-BAA8-B4A5016D5BB7}">
  <a:tblStyle styleId="{B4C11BA9-3283-4664-BAA8-B4A5016D5BB7}"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B34D5AA5-48F9-408B-AAA7-86D6718BEAAF}"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b="off" i="off"/>
      <a:tcStyle>
        <a:fill>
          <a:solidFill>
            <a:srgbClr val="CDD4EA"/>
          </a:solidFill>
        </a:fill>
      </a:tcStyle>
    </a:band1H>
    <a:band2H>
      <a:tcTxStyle b="off" i="off"/>
    </a:band2H>
    <a:band1V>
      <a:tcTxStyle b="off" i="off"/>
      <a:tcStyle>
        <a:fill>
          <a:solidFill>
            <a:srgbClr val="CDD4EA"/>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11" Type="http://customschemas.google.com/relationships/presentationmetadata" Target="metadata"/><Relationship Id="rId10" Type="http://schemas.openxmlformats.org/officeDocument/2006/relationships/font" Target="fonts/CenturyGothic-boldItalic.fntdata"/><Relationship Id="rId9" Type="http://schemas.openxmlformats.org/officeDocument/2006/relationships/font" Target="fonts/CenturyGothic-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CenturyGothic-regular.fntdata"/><Relationship Id="rId8" Type="http://schemas.openxmlformats.org/officeDocument/2006/relationships/font" Target="fonts/CenturyGothic-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9750"/>
            <a:ext cx="2946400" cy="496888"/>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 name="Google Shape;79;p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27"/>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7"/>
          <p:cNvSpPr txBox="1"/>
          <p:nvPr>
            <p:ph idx="1" type="body"/>
          </p:nvPr>
        </p:nvSpPr>
        <p:spPr>
          <a:xfrm>
            <a:off x="838201"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 name="Google Shape;18;p27"/>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7"/>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7"/>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1" name="Shape 21"/>
        <p:cNvGrpSpPr/>
        <p:nvPr/>
      </p:nvGrpSpPr>
      <p:grpSpPr>
        <a:xfrm>
          <a:off x="0" y="0"/>
          <a:ext cx="0" cy="0"/>
          <a:chOff x="0" y="0"/>
          <a:chExt cx="0" cy="0"/>
        </a:xfrm>
      </p:grpSpPr>
      <p:sp>
        <p:nvSpPr>
          <p:cNvPr id="22" name="Google Shape;22;p28"/>
          <p:cNvSpPr txBox="1"/>
          <p:nvPr>
            <p:ph type="title"/>
          </p:nvPr>
        </p:nvSpPr>
        <p:spPr>
          <a:xfrm>
            <a:off x="839789"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4" name="Google Shape;24;p2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 name="Google Shape;25;p2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6" name="Google Shape;26;p2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28"/>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28"/>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8"/>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0" name="Shape 30"/>
        <p:cNvGrpSpPr/>
        <p:nvPr/>
      </p:nvGrpSpPr>
      <p:grpSpPr>
        <a:xfrm>
          <a:off x="0" y="0"/>
          <a:ext cx="0" cy="0"/>
          <a:chOff x="0" y="0"/>
          <a:chExt cx="0" cy="0"/>
        </a:xfrm>
      </p:grpSpPr>
      <p:sp>
        <p:nvSpPr>
          <p:cNvPr id="31" name="Google Shape;31;p1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3" name="Google Shape;33;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6" name="Shape 36"/>
        <p:cNvGrpSpPr/>
        <p:nvPr/>
      </p:nvGrpSpPr>
      <p:grpSpPr>
        <a:xfrm>
          <a:off x="0" y="0"/>
          <a:ext cx="0" cy="0"/>
          <a:chOff x="0" y="0"/>
          <a:chExt cx="0" cy="0"/>
        </a:xfrm>
      </p:grpSpPr>
      <p:sp>
        <p:nvSpPr>
          <p:cNvPr id="37" name="Google Shape;37;p32"/>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2"/>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2"/>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0" name="Shape 40"/>
        <p:cNvGrpSpPr/>
        <p:nvPr/>
      </p:nvGrpSpPr>
      <p:grpSpPr>
        <a:xfrm>
          <a:off x="0" y="0"/>
          <a:ext cx="0" cy="0"/>
          <a:chOff x="0" y="0"/>
          <a:chExt cx="0" cy="0"/>
        </a:xfrm>
      </p:grpSpPr>
      <p:sp>
        <p:nvSpPr>
          <p:cNvPr id="41" name="Google Shape;41;p29"/>
          <p:cNvSpPr txBox="1"/>
          <p:nvPr>
            <p:ph type="title"/>
          </p:nvPr>
        </p:nvSpPr>
        <p:spPr>
          <a:xfrm>
            <a:off x="831850" y="1709740"/>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9"/>
          <p:cNvSpPr txBox="1"/>
          <p:nvPr>
            <p:ph idx="1" type="body"/>
          </p:nvPr>
        </p:nvSpPr>
        <p:spPr>
          <a:xfrm>
            <a:off x="831850" y="4589465"/>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3" name="Google Shape;43;p29"/>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9"/>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9"/>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6" name="Shape 46"/>
        <p:cNvGrpSpPr/>
        <p:nvPr/>
      </p:nvGrpSpPr>
      <p:grpSpPr>
        <a:xfrm>
          <a:off x="0" y="0"/>
          <a:ext cx="0" cy="0"/>
          <a:chOff x="0" y="0"/>
          <a:chExt cx="0" cy="0"/>
        </a:xfrm>
      </p:grpSpPr>
      <p:sp>
        <p:nvSpPr>
          <p:cNvPr id="47" name="Google Shape;47;p31"/>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1"/>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31"/>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31"/>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1" name="Shape 51"/>
        <p:cNvGrpSpPr/>
        <p:nvPr/>
      </p:nvGrpSpPr>
      <p:grpSpPr>
        <a:xfrm>
          <a:off x="0" y="0"/>
          <a:ext cx="0" cy="0"/>
          <a:chOff x="0" y="0"/>
          <a:chExt cx="0" cy="0"/>
        </a:xfrm>
      </p:grpSpPr>
      <p:sp>
        <p:nvSpPr>
          <p:cNvPr id="52" name="Google Shape;52;p33"/>
          <p:cNvSpPr txBox="1"/>
          <p:nvPr>
            <p:ph type="title"/>
          </p:nvPr>
        </p:nvSpPr>
        <p:spPr>
          <a:xfrm>
            <a:off x="839789" y="457200"/>
            <a:ext cx="393223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3"/>
          <p:cNvSpPr txBox="1"/>
          <p:nvPr>
            <p:ph idx="1" type="body"/>
          </p:nvPr>
        </p:nvSpPr>
        <p:spPr>
          <a:xfrm>
            <a:off x="5183188" y="987427"/>
            <a:ext cx="6172201"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4" name="Google Shape;54;p33"/>
          <p:cNvSpPr txBox="1"/>
          <p:nvPr>
            <p:ph idx="2" type="body"/>
          </p:nvPr>
        </p:nvSpPr>
        <p:spPr>
          <a:xfrm>
            <a:off x="839789" y="2057400"/>
            <a:ext cx="393223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5" name="Google Shape;55;p33"/>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3"/>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3"/>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839789" y="457200"/>
            <a:ext cx="393223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4"/>
          <p:cNvSpPr/>
          <p:nvPr>
            <p:ph idx="2" type="pic"/>
          </p:nvPr>
        </p:nvSpPr>
        <p:spPr>
          <a:xfrm>
            <a:off x="5183188" y="987427"/>
            <a:ext cx="6172201" cy="4873625"/>
          </a:xfrm>
          <a:prstGeom prst="rect">
            <a:avLst/>
          </a:prstGeom>
          <a:noFill/>
          <a:ln>
            <a:noFill/>
          </a:ln>
        </p:spPr>
      </p:sp>
      <p:sp>
        <p:nvSpPr>
          <p:cNvPr id="61" name="Google Shape;61;p34"/>
          <p:cNvSpPr txBox="1"/>
          <p:nvPr>
            <p:ph idx="1" type="body"/>
          </p:nvPr>
        </p:nvSpPr>
        <p:spPr>
          <a:xfrm>
            <a:off x="839789" y="2057400"/>
            <a:ext cx="393223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4"/>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4"/>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5" name="Shape 65"/>
        <p:cNvGrpSpPr/>
        <p:nvPr/>
      </p:nvGrpSpPr>
      <p:grpSpPr>
        <a:xfrm>
          <a:off x="0" y="0"/>
          <a:ext cx="0" cy="0"/>
          <a:chOff x="0" y="0"/>
          <a:chExt cx="0" cy="0"/>
        </a:xfrm>
      </p:grpSpPr>
      <p:sp>
        <p:nvSpPr>
          <p:cNvPr id="66" name="Google Shape;66;p35"/>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5"/>
          <p:cNvSpPr txBox="1"/>
          <p:nvPr>
            <p:ph idx="1" type="body"/>
          </p:nvPr>
        </p:nvSpPr>
        <p:spPr>
          <a:xfrm rot="5400000">
            <a:off x="3920332"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35"/>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35"/>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5"/>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1" name="Shape 71"/>
        <p:cNvGrpSpPr/>
        <p:nvPr/>
      </p:nvGrpSpPr>
      <p:grpSpPr>
        <a:xfrm>
          <a:off x="0" y="0"/>
          <a:ext cx="0" cy="0"/>
          <a:chOff x="0" y="0"/>
          <a:chExt cx="0" cy="0"/>
        </a:xfrm>
      </p:grpSpPr>
      <p:sp>
        <p:nvSpPr>
          <p:cNvPr id="72" name="Google Shape;72;p3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4" name="Google Shape;74;p36"/>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36"/>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6"/>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theme" Target="../theme/theme1.xml"/><Relationship Id="rId10" Type="http://schemas.openxmlformats.org/officeDocument/2006/relationships/slideLayout" Target="../slideLayouts/slideLayout10.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5"/>
          <p:cNvSpPr txBox="1"/>
          <p:nvPr>
            <p:ph type="title"/>
          </p:nvPr>
        </p:nvSpPr>
        <p:spPr>
          <a:xfrm>
            <a:off x="838201" y="365127"/>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5"/>
          <p:cNvSpPr txBox="1"/>
          <p:nvPr>
            <p:ph idx="1" type="body"/>
          </p:nvPr>
        </p:nvSpPr>
        <p:spPr>
          <a:xfrm>
            <a:off x="838201"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5"/>
          <p:cNvSpPr txBox="1"/>
          <p:nvPr>
            <p:ph idx="10" type="dt"/>
          </p:nvPr>
        </p:nvSpPr>
        <p:spPr>
          <a:xfrm>
            <a:off x="838201" y="6356352"/>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5"/>
          <p:cNvSpPr txBox="1"/>
          <p:nvPr>
            <p:ph idx="11" type="ftr"/>
          </p:nvPr>
        </p:nvSpPr>
        <p:spPr>
          <a:xfrm>
            <a:off x="4038601" y="6356352"/>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5"/>
          <p:cNvSpPr txBox="1"/>
          <p:nvPr>
            <p:ph idx="12" type="sldNum"/>
          </p:nvPr>
        </p:nvSpPr>
        <p:spPr>
          <a:xfrm>
            <a:off x="8610601" y="6356352"/>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graphicFrame>
        <p:nvGraphicFramePr>
          <p:cNvPr id="81" name="Google Shape;81;p4"/>
          <p:cNvGraphicFramePr/>
          <p:nvPr/>
        </p:nvGraphicFramePr>
        <p:xfrm>
          <a:off x="447992" y="2246767"/>
          <a:ext cx="3000000" cy="3000000"/>
        </p:xfrm>
        <a:graphic>
          <a:graphicData uri="http://schemas.openxmlformats.org/drawingml/2006/table">
            <a:tbl>
              <a:tblPr>
                <a:noFill/>
                <a:tableStyleId>{B4C11BA9-3283-4664-BAA8-B4A5016D5BB7}</a:tableStyleId>
              </a:tblPr>
              <a:tblGrid>
                <a:gridCol w="924825"/>
                <a:gridCol w="1682900"/>
                <a:gridCol w="1726175"/>
                <a:gridCol w="1660850"/>
                <a:gridCol w="1819475"/>
                <a:gridCol w="1679500"/>
                <a:gridCol w="1798675"/>
              </a:tblGrid>
              <a:tr h="248150">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10</a:t>
                      </a:r>
                      <a:endParaRPr sz="800" u="none" cap="none" strike="noStrike"/>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POWER AND GREED</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An Inspector Calls by J B Priestley</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1 Section A</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Explorations in Creative Reading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Power and Conflict Anthology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1 Section B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Explorations in Creative Writing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Unseen Poetry</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t/>
                      </a:r>
                      <a:endParaRPr b="1" i="0" sz="800" u="none" cap="none" strike="noStrike">
                        <a:solidFill>
                          <a:srgbClr val="000000"/>
                        </a:solidFill>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11450">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11</a:t>
                      </a:r>
                      <a:endParaRPr sz="800" u="none" cap="none" strike="noStrike"/>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MORALITY AND CORRUPTION</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Macbeth by William Shakespeare</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Paper 2 Section A</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Writer’s Viewpoints and Perspectives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LITERATURE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Jekyll and Hyde by Robert Louis Stevenson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LANGUAGE </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Paper 2 Section B</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Writer’s Viewpoints and Perspectives</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graphicFrame>
        <p:nvGraphicFramePr>
          <p:cNvPr id="82" name="Google Shape;82;p4"/>
          <p:cNvGraphicFramePr/>
          <p:nvPr/>
        </p:nvGraphicFramePr>
        <p:xfrm>
          <a:off x="447304" y="557363"/>
          <a:ext cx="3000000" cy="3000000"/>
        </p:xfrm>
        <a:graphic>
          <a:graphicData uri="http://schemas.openxmlformats.org/drawingml/2006/table">
            <a:tbl>
              <a:tblPr>
                <a:noFill/>
                <a:tableStyleId>{B4C11BA9-3283-4664-BAA8-B4A5016D5BB7}</a:tableStyleId>
              </a:tblPr>
              <a:tblGrid>
                <a:gridCol w="933800"/>
                <a:gridCol w="1677875"/>
                <a:gridCol w="1734050"/>
                <a:gridCol w="1657225"/>
                <a:gridCol w="1817500"/>
                <a:gridCol w="1668375"/>
                <a:gridCol w="1803575"/>
              </a:tblGrid>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Fiction Reading</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c hMerge="1"/>
                <a:tc gridSpan="3">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Fiction Writing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r>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Non-Fiction Reading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c hMerge="1"/>
                <a:tc gridSpan="3">
                  <a:txBody>
                    <a:bodyPr/>
                    <a:lstStyle/>
                    <a:p>
                      <a:pPr indent="0" lvl="0" marL="0" marR="0" rtl="0" algn="ctr">
                        <a:lnSpc>
                          <a:spcPct val="100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Non-Fiction Writing</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r>
              <a:tr h="105125">
                <a:tc gridSpan="4">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Spoken Language</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c hMerge="1"/>
                <a:tc gridSpan="3">
                  <a:txBody>
                    <a:bodyPr/>
                    <a:lstStyle/>
                    <a:p>
                      <a:pPr indent="0" lvl="0" marL="0" marR="0" rtl="0" algn="l">
                        <a:lnSpc>
                          <a:spcPct val="100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 </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hMerge="1"/>
                <a:tc hMerge="1"/>
              </a:tr>
              <a:tr h="131400">
                <a:tc>
                  <a:txBody>
                    <a:bodyPr/>
                    <a:lstStyle/>
                    <a:p>
                      <a:pPr indent="0" lvl="0" marL="0" marR="0" rtl="0" algn="ctr">
                        <a:lnSpc>
                          <a:spcPct val="107000"/>
                        </a:lnSpc>
                        <a:spcBef>
                          <a:spcPts val="0"/>
                        </a:spcBef>
                        <a:spcAft>
                          <a:spcPts val="0"/>
                        </a:spcAft>
                        <a:buClr>
                          <a:srgbClr val="000000"/>
                        </a:buClr>
                        <a:buSzPts val="1000"/>
                        <a:buFont typeface="Arial"/>
                        <a:buNone/>
                      </a:pPr>
                      <a:r>
                        <a:rPr b="1" lang="en-GB" sz="1000" u="none" cap="none" strike="noStrike">
                          <a:latin typeface="Century Gothic"/>
                          <a:ea typeface="Century Gothic"/>
                          <a:cs typeface="Century Gothic"/>
                          <a:sym typeface="Century Gothic"/>
                        </a:rPr>
                        <a:t> </a:t>
                      </a:r>
                      <a:endParaRPr b="1" sz="10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1</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2</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3</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4</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5</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HT 6</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B cap="flat" cmpd="sng" w="12700">
                      <a:solidFill>
                        <a:srgbClr val="000000"/>
                      </a:solidFill>
                      <a:prstDash val="solid"/>
                      <a:round/>
                      <a:headEnd len="sm" w="sm" type="none"/>
                      <a:tailEnd len="sm" w="sm" type="none"/>
                    </a:lnB>
                    <a:solidFill>
                      <a:schemeClr val="lt1"/>
                    </a:solidFill>
                  </a:tcPr>
                </a:tc>
              </a:tr>
              <a:tr h="32967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7</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HEROES AND VILLAINS</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Writing Gothic Fiction</a:t>
                      </a:r>
                      <a:endParaRPr sz="800" u="none" cap="none" strike="noStrike"/>
                    </a:p>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Cirque Du Freak by Darren Shan</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400"/>
                        <a:buFont typeface="Arial"/>
                        <a:buNone/>
                      </a:pPr>
                      <a:r>
                        <a:rPr b="1" lang="en-GB" sz="800" u="none" cap="none" strike="noStrike">
                          <a:latin typeface="Century Gothic"/>
                          <a:ea typeface="Century Gothic"/>
                          <a:cs typeface="Century Gothic"/>
                          <a:sym typeface="Century Gothic"/>
                        </a:rPr>
                        <a:t>Persuasive Penmanship</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400"/>
                        <a:buFont typeface="Arial"/>
                        <a:buNone/>
                      </a:pPr>
                      <a:r>
                        <a:rPr b="1" lang="en-GB" sz="800" u="none" cap="none" strike="noStrike">
                          <a:latin typeface="Century Gothic"/>
                          <a:ea typeface="Century Gothic"/>
                          <a:cs typeface="Century Gothic"/>
                          <a:sym typeface="Century Gothic"/>
                        </a:rPr>
                        <a:t>Identity Poetry</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100"/>
                        <a:buFont typeface="Arial"/>
                        <a:buNone/>
                      </a:pPr>
                      <a:r>
                        <a:rPr b="1" lang="en-GB" sz="800" u="none" cap="none" strike="noStrike">
                          <a:latin typeface="Century Gothic"/>
                          <a:ea typeface="Century Gothic"/>
                          <a:cs typeface="Century Gothic"/>
                          <a:sym typeface="Century Gothic"/>
                        </a:rPr>
                        <a:t>Romeo and Juliet</a:t>
                      </a:r>
                      <a:endParaRPr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Detective Fiction</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32652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8</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CONFLICT AND PEACE</a:t>
                      </a:r>
                      <a:endParaRPr sz="11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Into the Unknown</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Diverse Shorts Anthology</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solidFill>
                          <a:srgbClr val="000000"/>
                        </a:solidFill>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1400"/>
                        <a:buFont typeface="Arial"/>
                        <a:buNone/>
                      </a:pPr>
                      <a:r>
                        <a:rPr b="1" i="0" lang="en-GB" sz="800" u="none" cap="none" strike="noStrike">
                          <a:solidFill>
                            <a:srgbClr val="000000"/>
                          </a:solidFill>
                          <a:latin typeface="Century Gothic"/>
                          <a:ea typeface="Century Gothic"/>
                          <a:cs typeface="Century Gothic"/>
                          <a:sym typeface="Century Gothic"/>
                        </a:rPr>
                        <a:t>Creative Writing</a:t>
                      </a:r>
                      <a:endParaRPr b="1" i="0" sz="800" u="none" cap="none" strike="noStrike">
                        <a:solidFill>
                          <a:srgbClr val="000000"/>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400"/>
                        <a:buFont typeface="Arial"/>
                        <a:buNone/>
                      </a:pPr>
                      <a:r>
                        <a:t/>
                      </a:r>
                      <a:endParaRPr b="1" sz="800" u="none" cap="none" strike="noStrike">
                        <a:solidFill>
                          <a:schemeClr val="dk1"/>
                        </a:solidFill>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A Midsummer Night’s Dream</a:t>
                      </a:r>
                      <a:endParaRPr b="1" sz="800" u="none" cap="none" strike="noStrike">
                        <a:latin typeface="Calibri"/>
                        <a:ea typeface="Calibri"/>
                        <a:cs typeface="Calibri"/>
                        <a:sym typeface="Calibri"/>
                      </a:endParaRPr>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r h="396925">
                <a:tc>
                  <a:txBody>
                    <a:bodyPr/>
                    <a:lstStyle/>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YEAR 9</a:t>
                      </a:r>
                      <a:endParaRPr b="1" sz="800" u="none" cap="none" strike="noStrike">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000"/>
                        <a:buFont typeface="Arial"/>
                        <a:buNone/>
                      </a:pPr>
                      <a:r>
                        <a:rPr b="1" lang="en-GB" sz="800" u="none" cap="none" strike="noStrike">
                          <a:latin typeface="Century Gothic"/>
                          <a:ea typeface="Century Gothic"/>
                          <a:cs typeface="Century Gothic"/>
                          <a:sym typeface="Century Gothic"/>
                        </a:rPr>
                        <a:t>JUSTICE AND INJUSTICE</a:t>
                      </a:r>
                      <a:endParaRPr sz="1100" u="none" cap="none" strike="noStrike"/>
                    </a:p>
                  </a:txBody>
                  <a:tcPr marT="0" marB="0" marR="61125" marL="61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Noughts and Crosses RSC adaptation</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Empowered Voices</a:t>
                      </a:r>
                      <a:endParaRPr sz="800" u="none" cap="none" strike="noStrike"/>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latin typeface="Century Gothic"/>
                          <a:ea typeface="Century Gothic"/>
                          <a:cs typeface="Century Gothic"/>
                          <a:sym typeface="Century Gothic"/>
                        </a:rPr>
                        <a:t>Dystopian Writing</a:t>
                      </a:r>
                      <a:endParaRPr sz="800" u="none" cap="none" strike="noStrike"/>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The Outsiders</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900"/>
                        <a:buFont typeface="Arial"/>
                        <a:buNone/>
                      </a:pPr>
                      <a:r>
                        <a:rPr b="1" lang="en-GB" sz="800" u="none" cap="none" strike="noStrike">
                          <a:solidFill>
                            <a:srgbClr val="000000"/>
                          </a:solidFill>
                          <a:latin typeface="Century Gothic"/>
                          <a:ea typeface="Century Gothic"/>
                          <a:cs typeface="Century Gothic"/>
                          <a:sym typeface="Century Gothic"/>
                        </a:rPr>
                        <a:t>The Power of Voice</a:t>
                      </a:r>
                      <a:endParaRPr sz="800" u="none" cap="none" strike="noStrike"/>
                    </a:p>
                    <a:p>
                      <a:pPr indent="0" lvl="0" marL="0" marR="0" rtl="0" algn="ctr">
                        <a:lnSpc>
                          <a:spcPct val="107000"/>
                        </a:lnSpc>
                        <a:spcBef>
                          <a:spcPts val="0"/>
                        </a:spcBef>
                        <a:spcAft>
                          <a:spcPts val="0"/>
                        </a:spcAft>
                        <a:buClr>
                          <a:srgbClr val="000000"/>
                        </a:buClr>
                        <a:buSzPts val="900"/>
                        <a:buFont typeface="Arial"/>
                        <a:buNone/>
                      </a:pPr>
                      <a:r>
                        <a:t/>
                      </a:r>
                      <a:endParaRPr b="1" sz="800" u="none" cap="none" strike="noStrike">
                        <a:latin typeface="Century Gothic"/>
                        <a:ea typeface="Century Gothic"/>
                        <a:cs typeface="Century Gothic"/>
                        <a:sym typeface="Century Gothic"/>
                      </a:endParaRPr>
                    </a:p>
                  </a:txBody>
                  <a:tcPr marT="0" marB="0" marR="61125" marL="61125">
                    <a:lnL cap="flat" cmpd="sng" w="12700">
                      <a:solidFill>
                        <a:schemeClr val="dk1"/>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chemeClr val="lt1"/>
                    </a:solidFill>
                  </a:tcPr>
                </a:tc>
              </a:tr>
            </a:tbl>
          </a:graphicData>
        </a:graphic>
      </p:graphicFrame>
      <p:sp>
        <p:nvSpPr>
          <p:cNvPr id="83" name="Google Shape;83;p4"/>
          <p:cNvSpPr/>
          <p:nvPr/>
        </p:nvSpPr>
        <p:spPr>
          <a:xfrm>
            <a:off x="3074820" y="1945829"/>
            <a:ext cx="1711200" cy="3411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84" name="Google Shape;84;p4"/>
          <p:cNvSpPr/>
          <p:nvPr/>
        </p:nvSpPr>
        <p:spPr>
          <a:xfrm>
            <a:off x="4803061" y="1181230"/>
            <a:ext cx="1620000" cy="324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85" name="Google Shape;85;p4"/>
          <p:cNvSpPr txBox="1"/>
          <p:nvPr/>
        </p:nvSpPr>
        <p:spPr>
          <a:xfrm>
            <a:off x="666749" y="-1246"/>
            <a:ext cx="10876200" cy="554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200" u="sng" cap="none" strike="noStrike">
                <a:solidFill>
                  <a:srgbClr val="000000"/>
                </a:solidFill>
                <a:latin typeface="Century Gothic"/>
                <a:ea typeface="Century Gothic"/>
                <a:cs typeface="Century Gothic"/>
                <a:sym typeface="Century Gothic"/>
              </a:rPr>
              <a:t>BTHCC English Curriculum</a:t>
            </a:r>
            <a:endParaRPr b="0" i="0" sz="12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rPr b="0" i="0" lang="en-GB" sz="900" u="none" cap="none" strike="noStrike">
                <a:solidFill>
                  <a:srgbClr val="000000"/>
                </a:solidFill>
                <a:latin typeface="Century Gothic"/>
                <a:ea typeface="Century Gothic"/>
                <a:cs typeface="Century Gothic"/>
                <a:sym typeface="Century Gothic"/>
              </a:rPr>
              <a:t>‘In English, we collaborate to connect with those around us through empathy, expression and curiosity. Our moral compass is shaped through the words we read, the stories we share and the desire to question the world we live in. In our ever-changing world, we will develop the skills we need to appreciate our language and to navigate our chosen paths in life.’</a:t>
            </a:r>
            <a:endParaRPr b="0" i="0" sz="1200" u="none" cap="none" strike="noStrike">
              <a:solidFill>
                <a:srgbClr val="000000"/>
              </a:solidFill>
              <a:latin typeface="Arial"/>
              <a:ea typeface="Arial"/>
              <a:cs typeface="Arial"/>
              <a:sym typeface="Arial"/>
            </a:endParaRPr>
          </a:p>
        </p:txBody>
      </p:sp>
      <p:sp>
        <p:nvSpPr>
          <p:cNvPr id="86" name="Google Shape;86;p4"/>
          <p:cNvSpPr/>
          <p:nvPr/>
        </p:nvSpPr>
        <p:spPr>
          <a:xfrm>
            <a:off x="3074493" y="1526349"/>
            <a:ext cx="1695600" cy="360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800" u="none" cap="none" strike="noStrike">
              <a:solidFill>
                <a:srgbClr val="FFFFFF"/>
              </a:solidFill>
              <a:latin typeface="Calibri"/>
              <a:ea typeface="Calibri"/>
              <a:cs typeface="Calibri"/>
              <a:sym typeface="Calibri"/>
            </a:endParaRPr>
          </a:p>
        </p:txBody>
      </p:sp>
      <p:sp>
        <p:nvSpPr>
          <p:cNvPr id="87" name="Google Shape;87;p4"/>
          <p:cNvSpPr/>
          <p:nvPr/>
        </p:nvSpPr>
        <p:spPr>
          <a:xfrm>
            <a:off x="4803060" y="1931016"/>
            <a:ext cx="1620000" cy="3411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88" name="Google Shape;88;p4"/>
          <p:cNvSpPr/>
          <p:nvPr/>
        </p:nvSpPr>
        <p:spPr>
          <a:xfrm>
            <a:off x="4914014" y="1492548"/>
            <a:ext cx="1485900" cy="338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Poetry from around the Globe</a:t>
            </a:r>
            <a:endParaRPr b="0" i="0" sz="1200" u="none" cap="none" strike="noStrike">
              <a:solidFill>
                <a:srgbClr val="000000"/>
              </a:solidFill>
              <a:latin typeface="Arial"/>
              <a:ea typeface="Arial"/>
              <a:cs typeface="Arial"/>
              <a:sym typeface="Arial"/>
            </a:endParaRPr>
          </a:p>
        </p:txBody>
      </p:sp>
      <p:sp>
        <p:nvSpPr>
          <p:cNvPr id="89" name="Google Shape;89;p4"/>
          <p:cNvSpPr txBox="1"/>
          <p:nvPr/>
        </p:nvSpPr>
        <p:spPr>
          <a:xfrm>
            <a:off x="2930607" y="1503749"/>
            <a:ext cx="19923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Campaigning for Change</a:t>
            </a:r>
            <a:endParaRPr b="1" i="0" sz="800" u="none" cap="none" strike="noStrike">
              <a:solidFill>
                <a:schemeClr val="dk1"/>
              </a:solidFill>
              <a:latin typeface="Calibri"/>
              <a:ea typeface="Calibri"/>
              <a:cs typeface="Calibri"/>
              <a:sym typeface="Calibri"/>
            </a:endParaRPr>
          </a:p>
        </p:txBody>
      </p:sp>
      <p:sp>
        <p:nvSpPr>
          <p:cNvPr id="90" name="Google Shape;90;p4"/>
          <p:cNvSpPr txBox="1"/>
          <p:nvPr/>
        </p:nvSpPr>
        <p:spPr>
          <a:xfrm>
            <a:off x="3091685" y="1877866"/>
            <a:ext cx="17337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900"/>
              <a:buFont typeface="Arial"/>
              <a:buNone/>
            </a:pPr>
            <a:r>
              <a:rPr b="1" i="0" lang="en-GB" sz="800" u="none" cap="none" strike="noStrike">
                <a:solidFill>
                  <a:srgbClr val="000000"/>
                </a:solidFill>
                <a:latin typeface="Century Gothic"/>
                <a:ea typeface="Century Gothic"/>
                <a:cs typeface="Century Gothic"/>
                <a:sym typeface="Century Gothic"/>
              </a:rPr>
              <a:t>Exposing Injustices</a:t>
            </a:r>
            <a:endParaRPr b="1" i="0" sz="800" u="none" cap="none" strike="noStrike">
              <a:solidFill>
                <a:schemeClr val="dk1"/>
              </a:solidFill>
              <a:latin typeface="Calibri"/>
              <a:ea typeface="Calibri"/>
              <a:cs typeface="Calibri"/>
              <a:sym typeface="Calibri"/>
            </a:endParaRPr>
          </a:p>
        </p:txBody>
      </p:sp>
      <p:sp>
        <p:nvSpPr>
          <p:cNvPr id="91" name="Google Shape;91;p4"/>
          <p:cNvSpPr/>
          <p:nvPr/>
        </p:nvSpPr>
        <p:spPr>
          <a:xfrm>
            <a:off x="9959675" y="2340961"/>
            <a:ext cx="1764000" cy="324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92" name="Google Shape;92;p4"/>
          <p:cNvGrpSpPr/>
          <p:nvPr/>
        </p:nvGrpSpPr>
        <p:grpSpPr>
          <a:xfrm>
            <a:off x="8281394" y="2688381"/>
            <a:ext cx="1656133" cy="504010"/>
            <a:chOff x="4960090" y="3933480"/>
            <a:chExt cx="3445253" cy="450009"/>
          </a:xfrm>
        </p:grpSpPr>
        <p:sp>
          <p:nvSpPr>
            <p:cNvPr id="93" name="Google Shape;93;p4"/>
            <p:cNvSpPr/>
            <p:nvPr/>
          </p:nvSpPr>
          <p:spPr>
            <a:xfrm>
              <a:off x="4960090" y="3933489"/>
              <a:ext cx="886787"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4" name="Google Shape;94;p4"/>
            <p:cNvSpPr/>
            <p:nvPr/>
          </p:nvSpPr>
          <p:spPr>
            <a:xfrm>
              <a:off x="5807699" y="3933485"/>
              <a:ext cx="915839"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5" name="Google Shape;95;p4"/>
            <p:cNvSpPr/>
            <p:nvPr/>
          </p:nvSpPr>
          <p:spPr>
            <a:xfrm>
              <a:off x="6723538" y="3933485"/>
              <a:ext cx="848091"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6" name="Google Shape;96;p4"/>
            <p:cNvSpPr/>
            <p:nvPr/>
          </p:nvSpPr>
          <p:spPr>
            <a:xfrm>
              <a:off x="7579378" y="3933480"/>
              <a:ext cx="825965" cy="45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97" name="Google Shape;97;p4"/>
          <p:cNvSpPr txBox="1"/>
          <p:nvPr/>
        </p:nvSpPr>
        <p:spPr>
          <a:xfrm>
            <a:off x="8219649" y="2615962"/>
            <a:ext cx="17580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graphicFrame>
        <p:nvGraphicFramePr>
          <p:cNvPr id="98" name="Google Shape;98;p4"/>
          <p:cNvGraphicFramePr/>
          <p:nvPr/>
        </p:nvGraphicFramePr>
        <p:xfrm>
          <a:off x="447992" y="3121997"/>
          <a:ext cx="3000000" cy="3000000"/>
        </p:xfrm>
        <a:graphic>
          <a:graphicData uri="http://schemas.openxmlformats.org/drawingml/2006/table">
            <a:tbl>
              <a:tblPr bandRow="1" firstCol="1" firstRow="1">
                <a:noFill/>
                <a:tableStyleId>{B34D5AA5-48F9-408B-AAA7-86D6718BEAAF}</a:tableStyleId>
              </a:tblPr>
              <a:tblGrid>
                <a:gridCol w="3005500"/>
                <a:gridCol w="2975200"/>
                <a:gridCol w="2655850"/>
                <a:gridCol w="2655850"/>
              </a:tblGrid>
              <a:tr h="141850">
                <a:tc gridSpan="4">
                  <a:txBody>
                    <a:bodyPr/>
                    <a:lstStyle/>
                    <a:p>
                      <a:pPr indent="0" lvl="0" marL="0" marR="0" rtl="0" algn="ctr">
                        <a:lnSpc>
                          <a:spcPct val="107000"/>
                        </a:lnSpc>
                        <a:spcBef>
                          <a:spcPts val="0"/>
                        </a:spcBef>
                        <a:spcAft>
                          <a:spcPts val="0"/>
                        </a:spcAft>
                        <a:buClr>
                          <a:srgbClr val="000000"/>
                        </a:buClr>
                        <a:buSzPts val="900"/>
                        <a:buFont typeface="Arial"/>
                        <a:buNone/>
                      </a:pPr>
                      <a:r>
                        <a:rPr lang="en-GB" sz="800" u="none" cap="none" strike="noStrike">
                          <a:solidFill>
                            <a:schemeClr val="dk1"/>
                          </a:solidFill>
                          <a:latin typeface="Century Gothic"/>
                          <a:ea typeface="Century Gothic"/>
                          <a:cs typeface="Century Gothic"/>
                          <a:sym typeface="Century Gothic"/>
                        </a:rPr>
                        <a:t>A LEVEL ENGLISH LITERATURE</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hMerge="1"/>
                <a:tc hMerge="1"/>
              </a:tr>
              <a:tr h="106725">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GCSE TRANSITION (PAPER 1 LITERATURE)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1: LITERARY GENRES - ASPECTS OF TRAGEDY (40%)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2: TEXTS AND GENRES - ELEMENTS OF CRIME WRITING (40%)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NON-EXAM ASSESSMENT - THEORY AND INDEPENDENCE (20%)</a:t>
                      </a:r>
                      <a:endParaRPr b="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99" name="Google Shape;99;p4"/>
          <p:cNvGraphicFramePr/>
          <p:nvPr/>
        </p:nvGraphicFramePr>
        <p:xfrm>
          <a:off x="447942" y="3517212"/>
          <a:ext cx="3000000" cy="3000000"/>
        </p:xfrm>
        <a:graphic>
          <a:graphicData uri="http://schemas.openxmlformats.org/drawingml/2006/table">
            <a:tbl>
              <a:tblPr bandRow="1" firstCol="1" firstRow="1">
                <a:noFill/>
                <a:tableStyleId>{B34D5AA5-48F9-408B-AAA7-86D6718BEAAF}</a:tableStyleId>
              </a:tblPr>
              <a:tblGrid>
                <a:gridCol w="759400"/>
                <a:gridCol w="853600"/>
                <a:gridCol w="1613000"/>
                <a:gridCol w="1613000"/>
                <a:gridCol w="1613000"/>
                <a:gridCol w="1613000"/>
                <a:gridCol w="1613725"/>
                <a:gridCol w="1613725"/>
              </a:tblGrid>
              <a:tr h="95425">
                <a:tc grid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h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2</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4</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5</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6</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093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ASPECTS OF TRAGEDY</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a:t>
                      </a:r>
                      <a:endParaRPr b="1"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Bridging unit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Brighton Rock</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Brighton Rock</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Rime of the Ancient Mariner</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Non- Exam Assessment: Theory and independence</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12275">
                <a:tc vMerge="1"/>
                <a:tc>
                  <a:txBody>
                    <a:bodyPr/>
                    <a:lstStyle/>
                    <a:p>
                      <a:pPr indent="0" lvl="0" marL="0" marR="0" rtl="0" algn="ctr">
                        <a:lnSpc>
                          <a:spcPct val="100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Death of a Salesman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Death of a Salesman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Keats collection</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209300">
                <a:tc rowSpan="3">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13</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ELEMENTS OF CRIME WRITING</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 </a:t>
                      </a:r>
                      <a:endParaRPr sz="800" u="none" cap="none" strike="noStrike"/>
                    </a:p>
                    <a:p>
                      <a:pPr indent="0" lvl="0" marL="0" marR="0" rtl="0" algn="ctr">
                        <a:lnSpc>
                          <a:spcPct val="107000"/>
                        </a:lnSpc>
                        <a:spcBef>
                          <a:spcPts val="0"/>
                        </a:spcBef>
                        <a:spcAft>
                          <a:spcPts val="0"/>
                        </a:spcAft>
                        <a:buClr>
                          <a:srgbClr val="000000"/>
                        </a:buClr>
                        <a:buSzPts val="14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a:t>
                      </a:r>
                      <a:endParaRPr b="1"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Atonement</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Atonement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rowSpan="3">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r>
              <a:tr h="212275">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Othello</a:t>
                      </a:r>
                      <a:endParaRPr sz="800" u="none" cap="none" strike="noStrike"/>
                    </a:p>
                    <a:p>
                      <a:pPr indent="0" lvl="0" marL="0" marR="0" rtl="0" algn="ctr">
                        <a:lnSpc>
                          <a:spcPct val="107000"/>
                        </a:lnSpc>
                        <a:spcBef>
                          <a:spcPts val="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Response practice and QLA</a:t>
                      </a:r>
                      <a:endParaRPr b="1" i="0" sz="800" u="none" cap="none" strike="noStrike">
                        <a:solidFill>
                          <a:schemeClr val="dk1"/>
                        </a:solidFill>
                        <a:latin typeface="Century Gothic"/>
                        <a:ea typeface="Century Gothic"/>
                        <a:cs typeface="Century Gothic"/>
                        <a:sym typeface="Century Gothic"/>
                      </a:endParaRPr>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r h="162225">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Unseen Crime Writing</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Othello Extract Analysis</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solidFill>
                  </a:tcPr>
                </a:tc>
                <a:tc vMerge="1"/>
              </a:tr>
            </a:tbl>
          </a:graphicData>
        </a:graphic>
      </p:graphicFrame>
      <p:sp>
        <p:nvSpPr>
          <p:cNvPr id="100" name="Google Shape;100;p4"/>
          <p:cNvSpPr/>
          <p:nvPr/>
        </p:nvSpPr>
        <p:spPr>
          <a:xfrm>
            <a:off x="2083031" y="3760652"/>
            <a:ext cx="1584000" cy="468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01" name="Google Shape;101;p4"/>
          <p:cNvSpPr/>
          <p:nvPr/>
        </p:nvSpPr>
        <p:spPr>
          <a:xfrm>
            <a:off x="8532384" y="4271156"/>
            <a:ext cx="1631700" cy="216000"/>
          </a:xfrm>
          <a:prstGeom prst="rtTriangle">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02" name="Google Shape;102;p4"/>
          <p:cNvSpPr txBox="1"/>
          <p:nvPr/>
        </p:nvSpPr>
        <p:spPr>
          <a:xfrm>
            <a:off x="8504156" y="4201561"/>
            <a:ext cx="16602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sp>
        <p:nvSpPr>
          <p:cNvPr id="103" name="Google Shape;103;p4"/>
          <p:cNvSpPr txBox="1"/>
          <p:nvPr/>
        </p:nvSpPr>
        <p:spPr>
          <a:xfrm>
            <a:off x="9900905" y="2261431"/>
            <a:ext cx="1917300" cy="215400"/>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Clr>
                <a:srgbClr val="000000"/>
              </a:buClr>
              <a:buSzPts val="800"/>
              <a:buFont typeface="Arial"/>
              <a:buNone/>
            </a:pPr>
            <a:r>
              <a:rPr b="1" i="0" lang="en-GB" sz="800" u="none" cap="none" strike="noStrike">
                <a:solidFill>
                  <a:srgbClr val="000000"/>
                </a:solidFill>
                <a:latin typeface="Century Gothic"/>
                <a:ea typeface="Century Gothic"/>
                <a:cs typeface="Century Gothic"/>
                <a:sym typeface="Century Gothic"/>
              </a:rPr>
              <a:t>Response practice and QLA</a:t>
            </a:r>
            <a:endParaRPr b="1" i="0" sz="800" u="none" cap="none" strike="noStrike">
              <a:solidFill>
                <a:srgbClr val="000000"/>
              </a:solidFill>
              <a:latin typeface="Century Gothic"/>
              <a:ea typeface="Century Gothic"/>
              <a:cs typeface="Century Gothic"/>
              <a:sym typeface="Century Gothic"/>
            </a:endParaRPr>
          </a:p>
        </p:txBody>
      </p:sp>
      <p:graphicFrame>
        <p:nvGraphicFramePr>
          <p:cNvPr id="104" name="Google Shape;104;p4"/>
          <p:cNvGraphicFramePr/>
          <p:nvPr/>
        </p:nvGraphicFramePr>
        <p:xfrm>
          <a:off x="447942" y="4861854"/>
          <a:ext cx="3000000" cy="3000000"/>
        </p:xfrm>
        <a:graphic>
          <a:graphicData uri="http://schemas.openxmlformats.org/drawingml/2006/table">
            <a:tbl>
              <a:tblPr>
                <a:noFill/>
                <a:tableStyleId>{B4C11BA9-3283-4664-BAA8-B4A5016D5BB7}</a:tableStyleId>
              </a:tblPr>
              <a:tblGrid>
                <a:gridCol w="3005500"/>
                <a:gridCol w="2975200"/>
                <a:gridCol w="2655850"/>
                <a:gridCol w="2655850"/>
              </a:tblGrid>
              <a:tr h="63550">
                <a:tc gridSpan="4">
                  <a:txBody>
                    <a:bodyPr/>
                    <a:lstStyle/>
                    <a:p>
                      <a:pPr indent="0" lvl="0" marL="0" marR="0" rtl="0" algn="ctr">
                        <a:lnSpc>
                          <a:spcPct val="107000"/>
                        </a:lnSpc>
                        <a:spcBef>
                          <a:spcPts val="0"/>
                        </a:spcBef>
                        <a:spcAft>
                          <a:spcPts val="0"/>
                        </a:spcAft>
                        <a:buClr>
                          <a:srgbClr val="000000"/>
                        </a:buClr>
                        <a:buSzPts val="800"/>
                        <a:buFont typeface="Arial"/>
                        <a:buNone/>
                      </a:pPr>
                      <a:r>
                        <a:rPr lang="en-GB" sz="800" u="none" cap="none" strike="noStrike">
                          <a:solidFill>
                            <a:schemeClr val="dk1"/>
                          </a:solidFill>
                          <a:latin typeface="Century Gothic"/>
                          <a:ea typeface="Century Gothic"/>
                          <a:cs typeface="Century Gothic"/>
                          <a:sym typeface="Century Gothic"/>
                        </a:rPr>
                        <a:t>A LEVEL ENGLISH LANGUAGE</a:t>
                      </a:r>
                      <a:endParaRPr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r>
              <a:tr h="132650">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GCSE TRANSITION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1: Language, the individual and society (40%)</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PAPER 2: Language diversity and change (40%)</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700"/>
                        <a:buFont typeface="Century Gothic"/>
                        <a:buNone/>
                      </a:pPr>
                      <a:r>
                        <a:rPr b="0" lang="en-GB" sz="800" u="none" cap="none" strike="noStrike">
                          <a:solidFill>
                            <a:schemeClr val="dk1"/>
                          </a:solidFill>
                          <a:latin typeface="Century Gothic"/>
                          <a:ea typeface="Century Gothic"/>
                          <a:cs typeface="Century Gothic"/>
                          <a:sym typeface="Century Gothic"/>
                        </a:rPr>
                        <a:t>NON-EXAM ASSESSMENT – Language in Action(20%)</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105" name="Google Shape;105;p4"/>
          <p:cNvGraphicFramePr/>
          <p:nvPr/>
        </p:nvGraphicFramePr>
        <p:xfrm>
          <a:off x="447254" y="5230846"/>
          <a:ext cx="3000000" cy="3000000"/>
        </p:xfrm>
        <a:graphic>
          <a:graphicData uri="http://schemas.openxmlformats.org/drawingml/2006/table">
            <a:tbl>
              <a:tblPr>
                <a:noFill/>
                <a:tableStyleId>{B4C11BA9-3283-4664-BAA8-B4A5016D5BB7}</a:tableStyleId>
              </a:tblPr>
              <a:tblGrid>
                <a:gridCol w="759400"/>
                <a:gridCol w="853600"/>
                <a:gridCol w="1613000"/>
                <a:gridCol w="1613000"/>
                <a:gridCol w="1613000"/>
                <a:gridCol w="1613000"/>
                <a:gridCol w="1613725"/>
                <a:gridCol w="1613725"/>
              </a:tblGrid>
              <a:tr h="89775">
                <a:tc grid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2</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3</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4</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5</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HT 6</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80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12</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THE POWER AND IMPACT OF LANGUAGE</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Bridging Unit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Textual Variations and Representations</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 Comparison</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Textual Variations and Representations: Comparison</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NEA: Original Writing</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250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Change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Change</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Gender</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Arial"/>
                        <a:buNone/>
                      </a:pPr>
                      <a:r>
                        <a:rPr b="1" lang="en-GB" sz="800">
                          <a:solidFill>
                            <a:schemeClr val="dk1"/>
                          </a:solidFill>
                          <a:latin typeface="Century Gothic"/>
                          <a:ea typeface="Century Gothic"/>
                          <a:cs typeface="Century Gothic"/>
                          <a:sym typeface="Century Gothic"/>
                        </a:rPr>
                        <a:t>Occupation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NEA: Language Investigation</a:t>
                      </a:r>
                      <a:endParaRPr sz="800" u="none" cap="none" strike="noStrike"/>
                    </a:p>
                    <a:p>
                      <a:pPr indent="0" lvl="0" marL="0" marR="0" rtl="0" algn="ctr">
                        <a:lnSpc>
                          <a:spcPct val="100000"/>
                        </a:lnSpc>
                        <a:spcBef>
                          <a:spcPts val="0"/>
                        </a:spcBef>
                        <a:spcAft>
                          <a:spcPts val="0"/>
                        </a:spcAft>
                        <a:buClr>
                          <a:srgbClr val="000000"/>
                        </a:buClr>
                        <a:buSzPts val="800"/>
                        <a:buFont typeface="Arial"/>
                        <a:buNone/>
                      </a:pPr>
                      <a:r>
                        <a:t/>
                      </a:r>
                      <a:endParaRPr b="1" sz="800" u="none" cap="none" strike="noStrike">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8000">
                <a:tc rowSpan="2">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YEAR 13</a:t>
                      </a:r>
                      <a:endParaRPr sz="800" u="none" cap="none" strike="noStrike"/>
                    </a:p>
                    <a:p>
                      <a:pPr indent="0" lvl="0" marL="0" marR="0" rtl="0" algn="ctr">
                        <a:lnSpc>
                          <a:spcPct val="107000"/>
                        </a:lnSpc>
                        <a:spcBef>
                          <a:spcPts val="10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THE POWER AND IMPACT OF LANGUAGE</a:t>
                      </a:r>
                      <a:endParaRPr sz="14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1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latin typeface="Century Gothic"/>
                          <a:ea typeface="Century Gothic"/>
                          <a:cs typeface="Century Gothic"/>
                          <a:sym typeface="Century Gothic"/>
                        </a:rPr>
                        <a:t>NEA: Original Writing &amp; Y12 Revision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Child Language Acquisition: Spoken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Child Language Acquisition: Written</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Pre-21st Century Texts</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Paper 1 </a:t>
                      </a:r>
                      <a:r>
                        <a:rPr b="1" i="0" lang="en-GB" sz="800" u="none" cap="none" strike="noStrike">
                          <a:solidFill>
                            <a:srgbClr val="000000"/>
                          </a:solidFill>
                          <a:latin typeface="Century Gothic"/>
                          <a:ea typeface="Century Gothic"/>
                          <a:cs typeface="Century Gothic"/>
                          <a:sym typeface="Century Gothic"/>
                        </a:rPr>
                        <a:t>Response practice and QLA</a:t>
                      </a:r>
                      <a:endParaRPr sz="1400" u="none" cap="none" strike="noStrike"/>
                    </a:p>
                    <a:p>
                      <a:pPr indent="0" lvl="0" marL="0" marR="0" rtl="0" algn="ctr">
                        <a:lnSpc>
                          <a:spcPct val="107000"/>
                        </a:lnSpc>
                        <a:spcBef>
                          <a:spcPts val="0"/>
                        </a:spcBef>
                        <a:spcAft>
                          <a:spcPts val="0"/>
                        </a:spcAft>
                        <a:buClr>
                          <a:srgbClr val="000000"/>
                        </a:buClr>
                        <a:buSzPts val="800"/>
                        <a:buFont typeface="Arial"/>
                        <a:buNone/>
                      </a:pPr>
                      <a:r>
                        <a:t/>
                      </a:r>
                      <a:endParaRPr b="1" i="0" sz="800" u="none" cap="none" strike="noStrike">
                        <a:solidFill>
                          <a:srgbClr val="000000"/>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2">
                  <a:txBody>
                    <a:bodyPr/>
                    <a:lstStyle/>
                    <a:p>
                      <a:pPr indent="0" lvl="0" marL="0" marR="0" rtl="0" algn="ctr">
                        <a:lnSpc>
                          <a:spcPct val="107000"/>
                        </a:lnSpc>
                        <a:spcBef>
                          <a:spcPts val="0"/>
                        </a:spcBef>
                        <a:spcAft>
                          <a:spcPts val="0"/>
                        </a:spcAft>
                        <a:buClr>
                          <a:srgbClr val="000000"/>
                        </a:buClr>
                        <a:buSzPts val="800"/>
                        <a:buFont typeface="Arial"/>
                        <a:buNone/>
                      </a:pPr>
                      <a:r>
                        <a:t/>
                      </a:r>
                      <a:endParaRPr b="1" sz="800" u="none" cap="none" strike="noStrike">
                        <a:solidFill>
                          <a:schemeClr val="dk1"/>
                        </a:solidFill>
                        <a:latin typeface="Century Gothic"/>
                        <a:ea typeface="Century Gothic"/>
                        <a:cs typeface="Century Gothic"/>
                        <a:sym typeface="Century Gothic"/>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18800">
                <a:tc vMerge="1"/>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Teacher 2</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Y12 Revision and Introduction to Investigation NEA</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chemeClr val="dk1"/>
                        </a:buClr>
                        <a:buSzPts val="1400"/>
                        <a:buFont typeface="Century Gothic"/>
                        <a:buNone/>
                      </a:pPr>
                      <a:r>
                        <a:rPr b="1" lang="en-GB" sz="800" u="none" cap="none" strike="noStrike">
                          <a:solidFill>
                            <a:schemeClr val="dk1"/>
                          </a:solidFill>
                          <a:latin typeface="Century Gothic"/>
                          <a:ea typeface="Century Gothic"/>
                          <a:cs typeface="Century Gothic"/>
                          <a:sym typeface="Century Gothic"/>
                        </a:rPr>
                        <a:t>Accent and Dialect &amp; World English/Ethnicity</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a:solidFill>
                            <a:schemeClr val="dk1"/>
                          </a:solidFill>
                          <a:latin typeface="Century Gothic"/>
                          <a:ea typeface="Century Gothic"/>
                          <a:cs typeface="Century Gothic"/>
                          <a:sym typeface="Century Gothic"/>
                        </a:rPr>
                        <a:t>Sociolect</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Language Discourses: Paper 2 Q3</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Clr>
                          <a:srgbClr val="000000"/>
                        </a:buClr>
                        <a:buSzPts val="800"/>
                        <a:buFont typeface="Arial"/>
                        <a:buNone/>
                      </a:pPr>
                      <a:r>
                        <a:rPr b="1" lang="en-GB" sz="800" u="none" cap="none" strike="noStrike">
                          <a:solidFill>
                            <a:schemeClr val="dk1"/>
                          </a:solidFill>
                          <a:latin typeface="Century Gothic"/>
                          <a:ea typeface="Century Gothic"/>
                          <a:cs typeface="Century Gothic"/>
                          <a:sym typeface="Century Gothic"/>
                        </a:rPr>
                        <a:t>Paper 2 </a:t>
                      </a:r>
                      <a:r>
                        <a:rPr b="1" i="0" lang="en-GB" sz="800" u="none" cap="none" strike="noStrike">
                          <a:solidFill>
                            <a:srgbClr val="000000"/>
                          </a:solidFill>
                          <a:latin typeface="Century Gothic"/>
                          <a:ea typeface="Century Gothic"/>
                          <a:cs typeface="Century Gothic"/>
                          <a:sym typeface="Century Gothic"/>
                        </a:rPr>
                        <a:t>Response practice and QLA</a:t>
                      </a:r>
                      <a:endParaRPr sz="1400" u="none" cap="none" strike="noStrike"/>
                    </a:p>
                    <a:p>
                      <a:pPr indent="0" lvl="0" marL="0" marR="0" rtl="0" algn="ctr">
                        <a:lnSpc>
                          <a:spcPct val="107000"/>
                        </a:lnSpc>
                        <a:spcBef>
                          <a:spcPts val="0"/>
                        </a:spcBef>
                        <a:spcAft>
                          <a:spcPts val="0"/>
                        </a:spcAft>
                        <a:buClr>
                          <a:srgbClr val="000000"/>
                        </a:buClr>
                        <a:buSzPts val="800"/>
                        <a:buFont typeface="Arial"/>
                        <a:buNone/>
                      </a:pPr>
                      <a:r>
                        <a:t/>
                      </a:r>
                      <a:endParaRPr sz="800" u="none" cap="none" strike="noStrike"/>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r>
            </a:tbl>
          </a:graphicData>
        </a:graphic>
      </p:graphicFrame>
      <p:pic>
        <p:nvPicPr>
          <p:cNvPr descr="Blessed Thomas Holford Catholic College - Home | Facebook" id="106" name="Google Shape;106;p4"/>
          <p:cNvPicPr preferRelativeResize="0"/>
          <p:nvPr/>
        </p:nvPicPr>
        <p:blipFill rotWithShape="1">
          <a:blip r:embed="rId3">
            <a:alphaModFix/>
          </a:blip>
          <a:srcRect b="0" l="0" r="0" t="0"/>
          <a:stretch/>
        </p:blipFill>
        <p:spPr>
          <a:xfrm>
            <a:off x="11543057" y="24342"/>
            <a:ext cx="550275" cy="52864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2022-03-15T16:30:09Z</dcterms:created>
  <dc:creator>Leanne Sigsworth</dc:creator>
</cp:coreProperties>
</file>