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65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EFE47A-B23E-4A09-9C23-E457DC8CD3DB}" v="219" dt="2023-10-01T14:13:41.3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6" d="100"/>
          <a:sy n="76" d="100"/>
        </p:scale>
        <p:origin x="72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5AF533-79D7-41C3-8588-548EA5ABC505}" type="datetimeFigureOut">
              <a:rPr lang="en-GB" smtClean="0"/>
              <a:t>17/11/2023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EC2B58-0149-4A97-8C53-96925C7F6D41}" type="slidenum">
              <a:rPr lang="en-GB" smtClean="0"/>
              <a:t>‹#›</a:t>
            </a:fld>
            <a:endParaRPr lang="en-GB"/>
          </a:p>
        </p:txBody>
      </p:sp>
    </p:spTree>
    <p:extLst>
      <p:ext uri="{BB962C8B-B14F-4D97-AF65-F5344CB8AC3E}">
        <p14:creationId xmlns:p14="http://schemas.microsoft.com/office/powerpoint/2010/main" val="3500312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69094-7056-A812-362B-A009971F9A8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8502CC30-A73A-E516-EAC5-F920A150E9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0EBBC264-A0D9-514E-24E8-6BCB1569195C}"/>
              </a:ext>
            </a:extLst>
          </p:cNvPr>
          <p:cNvSpPr>
            <a:spLocks noGrp="1"/>
          </p:cNvSpPr>
          <p:nvPr>
            <p:ph type="dt" sz="half" idx="10"/>
          </p:nvPr>
        </p:nvSpPr>
        <p:spPr/>
        <p:txBody>
          <a:bodyPr/>
          <a:lstStyle/>
          <a:p>
            <a:fld id="{3302D671-6C3C-4698-9874-24C252E4064F}" type="datetimeFigureOut">
              <a:rPr lang="en-GB" smtClean="0"/>
              <a:t>17/11/2023</a:t>
            </a:fld>
            <a:endParaRPr lang="en-GB"/>
          </a:p>
        </p:txBody>
      </p:sp>
      <p:sp>
        <p:nvSpPr>
          <p:cNvPr id="5" name="Footer Placeholder 4">
            <a:extLst>
              <a:ext uri="{FF2B5EF4-FFF2-40B4-BE49-F238E27FC236}">
                <a16:creationId xmlns:a16="http://schemas.microsoft.com/office/drawing/2014/main" id="{A8A3984C-EB29-5B47-B407-F31415CA25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9D8CBA-72B0-482F-FF9B-AB03C7585469}"/>
              </a:ext>
            </a:extLst>
          </p:cNvPr>
          <p:cNvSpPr>
            <a:spLocks noGrp="1"/>
          </p:cNvSpPr>
          <p:nvPr>
            <p:ph type="sldNum" sz="quarter" idx="12"/>
          </p:nvPr>
        </p:nvSpPr>
        <p:spPr/>
        <p:txBody>
          <a:bodyPr/>
          <a:lstStyle/>
          <a:p>
            <a:fld id="{22589839-F9D4-432D-88A7-C6EEA4BDCCF6}" type="slidenum">
              <a:rPr lang="en-GB" smtClean="0"/>
              <a:t>‹#›</a:t>
            </a:fld>
            <a:endParaRPr lang="en-GB"/>
          </a:p>
        </p:txBody>
      </p:sp>
    </p:spTree>
    <p:extLst>
      <p:ext uri="{BB962C8B-B14F-4D97-AF65-F5344CB8AC3E}">
        <p14:creationId xmlns:p14="http://schemas.microsoft.com/office/powerpoint/2010/main" val="358587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CDAF3-249C-3C8B-6098-9D632DDDA5FB}"/>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1FC3EBB6-1C62-A915-ADA5-2479ACE3E9F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B65141E-0F83-56B5-87B7-DFA817421513}"/>
              </a:ext>
            </a:extLst>
          </p:cNvPr>
          <p:cNvSpPr>
            <a:spLocks noGrp="1"/>
          </p:cNvSpPr>
          <p:nvPr>
            <p:ph type="dt" sz="half" idx="10"/>
          </p:nvPr>
        </p:nvSpPr>
        <p:spPr/>
        <p:txBody>
          <a:bodyPr/>
          <a:lstStyle/>
          <a:p>
            <a:fld id="{3302D671-6C3C-4698-9874-24C252E4064F}" type="datetimeFigureOut">
              <a:rPr lang="en-GB" smtClean="0"/>
              <a:t>17/11/2023</a:t>
            </a:fld>
            <a:endParaRPr lang="en-GB"/>
          </a:p>
        </p:txBody>
      </p:sp>
      <p:sp>
        <p:nvSpPr>
          <p:cNvPr id="5" name="Footer Placeholder 4">
            <a:extLst>
              <a:ext uri="{FF2B5EF4-FFF2-40B4-BE49-F238E27FC236}">
                <a16:creationId xmlns:a16="http://schemas.microsoft.com/office/drawing/2014/main" id="{9A8453D3-8652-54E3-F907-38787422B41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6D88E6-000E-D20E-4D5D-D59657596461}"/>
              </a:ext>
            </a:extLst>
          </p:cNvPr>
          <p:cNvSpPr>
            <a:spLocks noGrp="1"/>
          </p:cNvSpPr>
          <p:nvPr>
            <p:ph type="sldNum" sz="quarter" idx="12"/>
          </p:nvPr>
        </p:nvSpPr>
        <p:spPr/>
        <p:txBody>
          <a:bodyPr/>
          <a:lstStyle/>
          <a:p>
            <a:fld id="{22589839-F9D4-432D-88A7-C6EEA4BDCCF6}" type="slidenum">
              <a:rPr lang="en-GB" smtClean="0"/>
              <a:t>‹#›</a:t>
            </a:fld>
            <a:endParaRPr lang="en-GB"/>
          </a:p>
        </p:txBody>
      </p:sp>
    </p:spTree>
    <p:extLst>
      <p:ext uri="{BB962C8B-B14F-4D97-AF65-F5344CB8AC3E}">
        <p14:creationId xmlns:p14="http://schemas.microsoft.com/office/powerpoint/2010/main" val="4074134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808ECA-245E-A990-A91B-2EB2389052BF}"/>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6C5770D5-37BA-56AC-BD4A-6DB672F9F1F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52F5686-77FA-7D34-C007-C526A7178083}"/>
              </a:ext>
            </a:extLst>
          </p:cNvPr>
          <p:cNvSpPr>
            <a:spLocks noGrp="1"/>
          </p:cNvSpPr>
          <p:nvPr>
            <p:ph type="dt" sz="half" idx="10"/>
          </p:nvPr>
        </p:nvSpPr>
        <p:spPr/>
        <p:txBody>
          <a:bodyPr/>
          <a:lstStyle/>
          <a:p>
            <a:fld id="{3302D671-6C3C-4698-9874-24C252E4064F}" type="datetimeFigureOut">
              <a:rPr lang="en-GB" smtClean="0"/>
              <a:t>17/11/2023</a:t>
            </a:fld>
            <a:endParaRPr lang="en-GB"/>
          </a:p>
        </p:txBody>
      </p:sp>
      <p:sp>
        <p:nvSpPr>
          <p:cNvPr id="5" name="Footer Placeholder 4">
            <a:extLst>
              <a:ext uri="{FF2B5EF4-FFF2-40B4-BE49-F238E27FC236}">
                <a16:creationId xmlns:a16="http://schemas.microsoft.com/office/drawing/2014/main" id="{F10DE9FB-46CA-3FD1-CCBF-407A4E51EA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9F495A3-E773-9316-3C6C-D34C2405BEE4}"/>
              </a:ext>
            </a:extLst>
          </p:cNvPr>
          <p:cNvSpPr>
            <a:spLocks noGrp="1"/>
          </p:cNvSpPr>
          <p:nvPr>
            <p:ph type="sldNum" sz="quarter" idx="12"/>
          </p:nvPr>
        </p:nvSpPr>
        <p:spPr/>
        <p:txBody>
          <a:bodyPr/>
          <a:lstStyle/>
          <a:p>
            <a:fld id="{22589839-F9D4-432D-88A7-C6EEA4BDCCF6}" type="slidenum">
              <a:rPr lang="en-GB" smtClean="0"/>
              <a:t>‹#›</a:t>
            </a:fld>
            <a:endParaRPr lang="en-GB"/>
          </a:p>
        </p:txBody>
      </p:sp>
    </p:spTree>
    <p:extLst>
      <p:ext uri="{BB962C8B-B14F-4D97-AF65-F5344CB8AC3E}">
        <p14:creationId xmlns:p14="http://schemas.microsoft.com/office/powerpoint/2010/main" val="2475450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15742-64EC-4D99-210F-5DDB898CCC45}"/>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7827E39A-E052-D5D4-CCB4-A773DE275AF1}"/>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D3BEE74-B2E4-707E-549C-96084A62E3B9}"/>
              </a:ext>
            </a:extLst>
          </p:cNvPr>
          <p:cNvSpPr>
            <a:spLocks noGrp="1"/>
          </p:cNvSpPr>
          <p:nvPr>
            <p:ph type="dt" sz="half" idx="10"/>
          </p:nvPr>
        </p:nvSpPr>
        <p:spPr/>
        <p:txBody>
          <a:bodyPr/>
          <a:lstStyle/>
          <a:p>
            <a:fld id="{3302D671-6C3C-4698-9874-24C252E4064F}" type="datetimeFigureOut">
              <a:rPr lang="en-GB" smtClean="0"/>
              <a:t>17/11/2023</a:t>
            </a:fld>
            <a:endParaRPr lang="en-GB"/>
          </a:p>
        </p:txBody>
      </p:sp>
      <p:sp>
        <p:nvSpPr>
          <p:cNvPr id="5" name="Footer Placeholder 4">
            <a:extLst>
              <a:ext uri="{FF2B5EF4-FFF2-40B4-BE49-F238E27FC236}">
                <a16:creationId xmlns:a16="http://schemas.microsoft.com/office/drawing/2014/main" id="{ED5A056C-1D23-3C72-1A93-5173382878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4702B1-9DED-961B-0DC0-EF3C695C583D}"/>
              </a:ext>
            </a:extLst>
          </p:cNvPr>
          <p:cNvSpPr>
            <a:spLocks noGrp="1"/>
          </p:cNvSpPr>
          <p:nvPr>
            <p:ph type="sldNum" sz="quarter" idx="12"/>
          </p:nvPr>
        </p:nvSpPr>
        <p:spPr/>
        <p:txBody>
          <a:bodyPr/>
          <a:lstStyle/>
          <a:p>
            <a:fld id="{22589839-F9D4-432D-88A7-C6EEA4BDCCF6}" type="slidenum">
              <a:rPr lang="en-GB" smtClean="0"/>
              <a:t>‹#›</a:t>
            </a:fld>
            <a:endParaRPr lang="en-GB"/>
          </a:p>
        </p:txBody>
      </p:sp>
    </p:spTree>
    <p:extLst>
      <p:ext uri="{BB962C8B-B14F-4D97-AF65-F5344CB8AC3E}">
        <p14:creationId xmlns:p14="http://schemas.microsoft.com/office/powerpoint/2010/main" val="1636960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98C10-3A92-6DE9-1146-C08A4A534AB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E051D576-93F3-15CA-04AA-C83B19DC7F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6A78A9E-8475-1948-47CB-40CEC1630969}"/>
              </a:ext>
            </a:extLst>
          </p:cNvPr>
          <p:cNvSpPr>
            <a:spLocks noGrp="1"/>
          </p:cNvSpPr>
          <p:nvPr>
            <p:ph type="dt" sz="half" idx="10"/>
          </p:nvPr>
        </p:nvSpPr>
        <p:spPr/>
        <p:txBody>
          <a:bodyPr/>
          <a:lstStyle/>
          <a:p>
            <a:fld id="{3302D671-6C3C-4698-9874-24C252E4064F}" type="datetimeFigureOut">
              <a:rPr lang="en-GB" smtClean="0"/>
              <a:t>17/11/2023</a:t>
            </a:fld>
            <a:endParaRPr lang="en-GB"/>
          </a:p>
        </p:txBody>
      </p:sp>
      <p:sp>
        <p:nvSpPr>
          <p:cNvPr id="5" name="Footer Placeholder 4">
            <a:extLst>
              <a:ext uri="{FF2B5EF4-FFF2-40B4-BE49-F238E27FC236}">
                <a16:creationId xmlns:a16="http://schemas.microsoft.com/office/drawing/2014/main" id="{ADE38F6A-0145-8291-CA58-1C8B06F1A5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9D6DC0C-E0E5-41C5-2B1E-8D8EEC70B5D2}"/>
              </a:ext>
            </a:extLst>
          </p:cNvPr>
          <p:cNvSpPr>
            <a:spLocks noGrp="1"/>
          </p:cNvSpPr>
          <p:nvPr>
            <p:ph type="sldNum" sz="quarter" idx="12"/>
          </p:nvPr>
        </p:nvSpPr>
        <p:spPr/>
        <p:txBody>
          <a:bodyPr/>
          <a:lstStyle/>
          <a:p>
            <a:fld id="{22589839-F9D4-432D-88A7-C6EEA4BDCCF6}" type="slidenum">
              <a:rPr lang="en-GB" smtClean="0"/>
              <a:t>‹#›</a:t>
            </a:fld>
            <a:endParaRPr lang="en-GB"/>
          </a:p>
        </p:txBody>
      </p:sp>
    </p:spTree>
    <p:extLst>
      <p:ext uri="{BB962C8B-B14F-4D97-AF65-F5344CB8AC3E}">
        <p14:creationId xmlns:p14="http://schemas.microsoft.com/office/powerpoint/2010/main" val="1194854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FC9B8-EBF6-941F-B236-FC4DD1236958}"/>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7EA2D94D-23CE-0EAD-4B8F-D0BB589CD04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92CA8713-5093-5D74-DAF7-3EE025031F6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0F15BC53-CFD3-48CE-CD5E-1F8A30671396}"/>
              </a:ext>
            </a:extLst>
          </p:cNvPr>
          <p:cNvSpPr>
            <a:spLocks noGrp="1"/>
          </p:cNvSpPr>
          <p:nvPr>
            <p:ph type="dt" sz="half" idx="10"/>
          </p:nvPr>
        </p:nvSpPr>
        <p:spPr/>
        <p:txBody>
          <a:bodyPr/>
          <a:lstStyle/>
          <a:p>
            <a:fld id="{3302D671-6C3C-4698-9874-24C252E4064F}" type="datetimeFigureOut">
              <a:rPr lang="en-GB" smtClean="0"/>
              <a:t>17/11/2023</a:t>
            </a:fld>
            <a:endParaRPr lang="en-GB"/>
          </a:p>
        </p:txBody>
      </p:sp>
      <p:sp>
        <p:nvSpPr>
          <p:cNvPr id="6" name="Footer Placeholder 5">
            <a:extLst>
              <a:ext uri="{FF2B5EF4-FFF2-40B4-BE49-F238E27FC236}">
                <a16:creationId xmlns:a16="http://schemas.microsoft.com/office/drawing/2014/main" id="{FBC6AA9F-DC5E-536B-370C-9FE5B1995A2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9EE2718-B7BF-7680-1FDC-133DA0899974}"/>
              </a:ext>
            </a:extLst>
          </p:cNvPr>
          <p:cNvSpPr>
            <a:spLocks noGrp="1"/>
          </p:cNvSpPr>
          <p:nvPr>
            <p:ph type="sldNum" sz="quarter" idx="12"/>
          </p:nvPr>
        </p:nvSpPr>
        <p:spPr/>
        <p:txBody>
          <a:bodyPr/>
          <a:lstStyle/>
          <a:p>
            <a:fld id="{22589839-F9D4-432D-88A7-C6EEA4BDCCF6}" type="slidenum">
              <a:rPr lang="en-GB" smtClean="0"/>
              <a:t>‹#›</a:t>
            </a:fld>
            <a:endParaRPr lang="en-GB"/>
          </a:p>
        </p:txBody>
      </p:sp>
    </p:spTree>
    <p:extLst>
      <p:ext uri="{BB962C8B-B14F-4D97-AF65-F5344CB8AC3E}">
        <p14:creationId xmlns:p14="http://schemas.microsoft.com/office/powerpoint/2010/main" val="298795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0ABBF-B85F-3987-D143-B5CF2A8DC54C}"/>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3F4A2721-6F44-2857-2772-CFDB1EF4E4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BCC1822E-FA27-BF4D-7547-7E614ED34CC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07F6FFA6-A59D-1BDC-4679-2A96D6F417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0A7D73E-1BAE-CF80-FF0F-6D395481380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E33771D9-713D-1EC1-1FA6-EB26805392E8}"/>
              </a:ext>
            </a:extLst>
          </p:cNvPr>
          <p:cNvSpPr>
            <a:spLocks noGrp="1"/>
          </p:cNvSpPr>
          <p:nvPr>
            <p:ph type="dt" sz="half" idx="10"/>
          </p:nvPr>
        </p:nvSpPr>
        <p:spPr/>
        <p:txBody>
          <a:bodyPr/>
          <a:lstStyle/>
          <a:p>
            <a:fld id="{3302D671-6C3C-4698-9874-24C252E4064F}" type="datetimeFigureOut">
              <a:rPr lang="en-GB" smtClean="0"/>
              <a:t>17/11/2023</a:t>
            </a:fld>
            <a:endParaRPr lang="en-GB"/>
          </a:p>
        </p:txBody>
      </p:sp>
      <p:sp>
        <p:nvSpPr>
          <p:cNvPr id="8" name="Footer Placeholder 7">
            <a:extLst>
              <a:ext uri="{FF2B5EF4-FFF2-40B4-BE49-F238E27FC236}">
                <a16:creationId xmlns:a16="http://schemas.microsoft.com/office/drawing/2014/main" id="{ABC2ED10-4DD0-E4CD-EA4A-FE705E78A2C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803525B-A73A-8192-9AB0-0F6670B68914}"/>
              </a:ext>
            </a:extLst>
          </p:cNvPr>
          <p:cNvSpPr>
            <a:spLocks noGrp="1"/>
          </p:cNvSpPr>
          <p:nvPr>
            <p:ph type="sldNum" sz="quarter" idx="12"/>
          </p:nvPr>
        </p:nvSpPr>
        <p:spPr/>
        <p:txBody>
          <a:bodyPr/>
          <a:lstStyle/>
          <a:p>
            <a:fld id="{22589839-F9D4-432D-88A7-C6EEA4BDCCF6}" type="slidenum">
              <a:rPr lang="en-GB" smtClean="0"/>
              <a:t>‹#›</a:t>
            </a:fld>
            <a:endParaRPr lang="en-GB"/>
          </a:p>
        </p:txBody>
      </p:sp>
    </p:spTree>
    <p:extLst>
      <p:ext uri="{BB962C8B-B14F-4D97-AF65-F5344CB8AC3E}">
        <p14:creationId xmlns:p14="http://schemas.microsoft.com/office/powerpoint/2010/main" val="1108522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FBA57-7878-0952-B1AC-16CD0D699CAE}"/>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E2339AC7-F7F0-B357-390E-6EA148C2C6CC}"/>
              </a:ext>
            </a:extLst>
          </p:cNvPr>
          <p:cNvSpPr>
            <a:spLocks noGrp="1"/>
          </p:cNvSpPr>
          <p:nvPr>
            <p:ph type="dt" sz="half" idx="10"/>
          </p:nvPr>
        </p:nvSpPr>
        <p:spPr/>
        <p:txBody>
          <a:bodyPr/>
          <a:lstStyle/>
          <a:p>
            <a:fld id="{3302D671-6C3C-4698-9874-24C252E4064F}" type="datetimeFigureOut">
              <a:rPr lang="en-GB" smtClean="0"/>
              <a:t>17/11/2023</a:t>
            </a:fld>
            <a:endParaRPr lang="en-GB"/>
          </a:p>
        </p:txBody>
      </p:sp>
      <p:sp>
        <p:nvSpPr>
          <p:cNvPr id="4" name="Footer Placeholder 3">
            <a:extLst>
              <a:ext uri="{FF2B5EF4-FFF2-40B4-BE49-F238E27FC236}">
                <a16:creationId xmlns:a16="http://schemas.microsoft.com/office/drawing/2014/main" id="{D2EF4485-A3D5-8D0C-0903-23600497DB3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6289E2F-4559-F965-32A5-B5F95A1DB744}"/>
              </a:ext>
            </a:extLst>
          </p:cNvPr>
          <p:cNvSpPr>
            <a:spLocks noGrp="1"/>
          </p:cNvSpPr>
          <p:nvPr>
            <p:ph type="sldNum" sz="quarter" idx="12"/>
          </p:nvPr>
        </p:nvSpPr>
        <p:spPr/>
        <p:txBody>
          <a:bodyPr/>
          <a:lstStyle/>
          <a:p>
            <a:fld id="{22589839-F9D4-432D-88A7-C6EEA4BDCCF6}" type="slidenum">
              <a:rPr lang="en-GB" smtClean="0"/>
              <a:t>‹#›</a:t>
            </a:fld>
            <a:endParaRPr lang="en-GB"/>
          </a:p>
        </p:txBody>
      </p:sp>
    </p:spTree>
    <p:extLst>
      <p:ext uri="{BB962C8B-B14F-4D97-AF65-F5344CB8AC3E}">
        <p14:creationId xmlns:p14="http://schemas.microsoft.com/office/powerpoint/2010/main" val="2330295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0397D4-9706-5A35-9F99-6787691372D4}"/>
              </a:ext>
            </a:extLst>
          </p:cNvPr>
          <p:cNvSpPr>
            <a:spLocks noGrp="1"/>
          </p:cNvSpPr>
          <p:nvPr>
            <p:ph type="dt" sz="half" idx="10"/>
          </p:nvPr>
        </p:nvSpPr>
        <p:spPr/>
        <p:txBody>
          <a:bodyPr/>
          <a:lstStyle/>
          <a:p>
            <a:fld id="{3302D671-6C3C-4698-9874-24C252E4064F}" type="datetimeFigureOut">
              <a:rPr lang="en-GB" smtClean="0"/>
              <a:t>17/11/2023</a:t>
            </a:fld>
            <a:endParaRPr lang="en-GB"/>
          </a:p>
        </p:txBody>
      </p:sp>
      <p:sp>
        <p:nvSpPr>
          <p:cNvPr id="3" name="Footer Placeholder 2">
            <a:extLst>
              <a:ext uri="{FF2B5EF4-FFF2-40B4-BE49-F238E27FC236}">
                <a16:creationId xmlns:a16="http://schemas.microsoft.com/office/drawing/2014/main" id="{9F1B7410-A16F-31A2-0EE2-B94544F4A4E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66B718F-9980-875D-EC20-195D9768F646}"/>
              </a:ext>
            </a:extLst>
          </p:cNvPr>
          <p:cNvSpPr>
            <a:spLocks noGrp="1"/>
          </p:cNvSpPr>
          <p:nvPr>
            <p:ph type="sldNum" sz="quarter" idx="12"/>
          </p:nvPr>
        </p:nvSpPr>
        <p:spPr/>
        <p:txBody>
          <a:bodyPr/>
          <a:lstStyle/>
          <a:p>
            <a:fld id="{22589839-F9D4-432D-88A7-C6EEA4BDCCF6}" type="slidenum">
              <a:rPr lang="en-GB" smtClean="0"/>
              <a:t>‹#›</a:t>
            </a:fld>
            <a:endParaRPr lang="en-GB"/>
          </a:p>
        </p:txBody>
      </p:sp>
    </p:spTree>
    <p:extLst>
      <p:ext uri="{BB962C8B-B14F-4D97-AF65-F5344CB8AC3E}">
        <p14:creationId xmlns:p14="http://schemas.microsoft.com/office/powerpoint/2010/main" val="1672635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C6C0C-50F8-C5AC-E76F-1A20BCF58AA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2EE06BE1-A833-BC41-F6B6-22965D5CA8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93959128-19B7-05E0-1045-D998559CED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22C31E5-6871-493B-E56E-A786C31F6048}"/>
              </a:ext>
            </a:extLst>
          </p:cNvPr>
          <p:cNvSpPr>
            <a:spLocks noGrp="1"/>
          </p:cNvSpPr>
          <p:nvPr>
            <p:ph type="dt" sz="half" idx="10"/>
          </p:nvPr>
        </p:nvSpPr>
        <p:spPr/>
        <p:txBody>
          <a:bodyPr/>
          <a:lstStyle/>
          <a:p>
            <a:fld id="{3302D671-6C3C-4698-9874-24C252E4064F}" type="datetimeFigureOut">
              <a:rPr lang="en-GB" smtClean="0"/>
              <a:t>17/11/2023</a:t>
            </a:fld>
            <a:endParaRPr lang="en-GB"/>
          </a:p>
        </p:txBody>
      </p:sp>
      <p:sp>
        <p:nvSpPr>
          <p:cNvPr id="6" name="Footer Placeholder 5">
            <a:extLst>
              <a:ext uri="{FF2B5EF4-FFF2-40B4-BE49-F238E27FC236}">
                <a16:creationId xmlns:a16="http://schemas.microsoft.com/office/drawing/2014/main" id="{08F65039-E286-A497-D937-90635CAE86C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9470F75-D8A5-AB1B-AECB-DAF4F4D9D136}"/>
              </a:ext>
            </a:extLst>
          </p:cNvPr>
          <p:cNvSpPr>
            <a:spLocks noGrp="1"/>
          </p:cNvSpPr>
          <p:nvPr>
            <p:ph type="sldNum" sz="quarter" idx="12"/>
          </p:nvPr>
        </p:nvSpPr>
        <p:spPr/>
        <p:txBody>
          <a:bodyPr/>
          <a:lstStyle/>
          <a:p>
            <a:fld id="{22589839-F9D4-432D-88A7-C6EEA4BDCCF6}" type="slidenum">
              <a:rPr lang="en-GB" smtClean="0"/>
              <a:t>‹#›</a:t>
            </a:fld>
            <a:endParaRPr lang="en-GB"/>
          </a:p>
        </p:txBody>
      </p:sp>
    </p:spTree>
    <p:extLst>
      <p:ext uri="{BB962C8B-B14F-4D97-AF65-F5344CB8AC3E}">
        <p14:creationId xmlns:p14="http://schemas.microsoft.com/office/powerpoint/2010/main" val="234508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E7488-89B5-9F07-E9DF-D63580FA242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C6EA314B-FEE2-C4D8-4ACE-1B78BA8729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A982817-6E74-4261-4D41-7C33B1E4D7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053FF75-FBE3-700A-54F6-B02350C307BA}"/>
              </a:ext>
            </a:extLst>
          </p:cNvPr>
          <p:cNvSpPr>
            <a:spLocks noGrp="1"/>
          </p:cNvSpPr>
          <p:nvPr>
            <p:ph type="dt" sz="half" idx="10"/>
          </p:nvPr>
        </p:nvSpPr>
        <p:spPr/>
        <p:txBody>
          <a:bodyPr/>
          <a:lstStyle/>
          <a:p>
            <a:fld id="{3302D671-6C3C-4698-9874-24C252E4064F}" type="datetimeFigureOut">
              <a:rPr lang="en-GB" smtClean="0"/>
              <a:t>17/11/2023</a:t>
            </a:fld>
            <a:endParaRPr lang="en-GB"/>
          </a:p>
        </p:txBody>
      </p:sp>
      <p:sp>
        <p:nvSpPr>
          <p:cNvPr id="6" name="Footer Placeholder 5">
            <a:extLst>
              <a:ext uri="{FF2B5EF4-FFF2-40B4-BE49-F238E27FC236}">
                <a16:creationId xmlns:a16="http://schemas.microsoft.com/office/drawing/2014/main" id="{0721BF81-04F3-B493-3866-9F617FD162C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214DB35-6792-DDB2-FAF0-80585A968C1A}"/>
              </a:ext>
            </a:extLst>
          </p:cNvPr>
          <p:cNvSpPr>
            <a:spLocks noGrp="1"/>
          </p:cNvSpPr>
          <p:nvPr>
            <p:ph type="sldNum" sz="quarter" idx="12"/>
          </p:nvPr>
        </p:nvSpPr>
        <p:spPr/>
        <p:txBody>
          <a:bodyPr/>
          <a:lstStyle/>
          <a:p>
            <a:fld id="{22589839-F9D4-432D-88A7-C6EEA4BDCCF6}" type="slidenum">
              <a:rPr lang="en-GB" smtClean="0"/>
              <a:t>‹#›</a:t>
            </a:fld>
            <a:endParaRPr lang="en-GB"/>
          </a:p>
        </p:txBody>
      </p:sp>
    </p:spTree>
    <p:extLst>
      <p:ext uri="{BB962C8B-B14F-4D97-AF65-F5344CB8AC3E}">
        <p14:creationId xmlns:p14="http://schemas.microsoft.com/office/powerpoint/2010/main" val="2570148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15CA94-451C-5589-7304-C4CF71CE64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D8FC06D5-F61D-ED5D-87A0-BE47A4B659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3A9C27E5-D854-B8E6-CA74-531D241A37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02D671-6C3C-4698-9874-24C252E4064F}" type="datetimeFigureOut">
              <a:rPr lang="en-GB" smtClean="0"/>
              <a:t>17/11/2023</a:t>
            </a:fld>
            <a:endParaRPr lang="en-GB"/>
          </a:p>
        </p:txBody>
      </p:sp>
      <p:sp>
        <p:nvSpPr>
          <p:cNvPr id="5" name="Footer Placeholder 4">
            <a:extLst>
              <a:ext uri="{FF2B5EF4-FFF2-40B4-BE49-F238E27FC236}">
                <a16:creationId xmlns:a16="http://schemas.microsoft.com/office/drawing/2014/main" id="{F113D016-832C-F6E9-3AC4-D3DD1BEEFD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9224482-5375-2DA8-E3E9-A86D11DB9F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589839-F9D4-432D-88A7-C6EEA4BDCCF6}" type="slidenum">
              <a:rPr lang="en-GB" smtClean="0"/>
              <a:t>‹#›</a:t>
            </a:fld>
            <a:endParaRPr lang="en-GB"/>
          </a:p>
        </p:txBody>
      </p:sp>
    </p:spTree>
    <p:extLst>
      <p:ext uri="{BB962C8B-B14F-4D97-AF65-F5344CB8AC3E}">
        <p14:creationId xmlns:p14="http://schemas.microsoft.com/office/powerpoint/2010/main" val="1571225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05CADC0-D9F9-E00E-75DC-DEEE546849EB}"/>
              </a:ext>
            </a:extLst>
          </p:cNvPr>
          <p:cNvGraphicFramePr>
            <a:graphicFrameLocks noGrp="1"/>
          </p:cNvGraphicFramePr>
          <p:nvPr>
            <p:ph idx="1"/>
            <p:extLst>
              <p:ext uri="{D42A27DB-BD31-4B8C-83A1-F6EECF244321}">
                <p14:modId xmlns:p14="http://schemas.microsoft.com/office/powerpoint/2010/main" val="3313087059"/>
              </p:ext>
            </p:extLst>
          </p:nvPr>
        </p:nvGraphicFramePr>
        <p:xfrm>
          <a:off x="142085" y="871772"/>
          <a:ext cx="11859365" cy="2309856"/>
        </p:xfrm>
        <a:graphic>
          <a:graphicData uri="http://schemas.openxmlformats.org/drawingml/2006/table">
            <a:tbl>
              <a:tblPr firstRow="1" firstCol="1" bandRow="1"/>
              <a:tblGrid>
                <a:gridCol w="980678">
                  <a:extLst>
                    <a:ext uri="{9D8B030D-6E8A-4147-A177-3AD203B41FA5}">
                      <a16:colId xmlns:a16="http://schemas.microsoft.com/office/drawing/2014/main" val="2454887705"/>
                    </a:ext>
                  </a:extLst>
                </a:gridCol>
                <a:gridCol w="1762122">
                  <a:extLst>
                    <a:ext uri="{9D8B030D-6E8A-4147-A177-3AD203B41FA5}">
                      <a16:colId xmlns:a16="http://schemas.microsoft.com/office/drawing/2014/main" val="3810148301"/>
                    </a:ext>
                  </a:extLst>
                </a:gridCol>
                <a:gridCol w="1821111">
                  <a:extLst>
                    <a:ext uri="{9D8B030D-6E8A-4147-A177-3AD203B41FA5}">
                      <a16:colId xmlns:a16="http://schemas.microsoft.com/office/drawing/2014/main" val="4039627194"/>
                    </a:ext>
                  </a:extLst>
                </a:gridCol>
                <a:gridCol w="1740429">
                  <a:extLst>
                    <a:ext uri="{9D8B030D-6E8A-4147-A177-3AD203B41FA5}">
                      <a16:colId xmlns:a16="http://schemas.microsoft.com/office/drawing/2014/main" val="446330211"/>
                    </a:ext>
                  </a:extLst>
                </a:gridCol>
                <a:gridCol w="1908751">
                  <a:extLst>
                    <a:ext uri="{9D8B030D-6E8A-4147-A177-3AD203B41FA5}">
                      <a16:colId xmlns:a16="http://schemas.microsoft.com/office/drawing/2014/main" val="1069352183"/>
                    </a:ext>
                  </a:extLst>
                </a:gridCol>
                <a:gridCol w="1752149">
                  <a:extLst>
                    <a:ext uri="{9D8B030D-6E8A-4147-A177-3AD203B41FA5}">
                      <a16:colId xmlns:a16="http://schemas.microsoft.com/office/drawing/2014/main" val="1189665100"/>
                    </a:ext>
                  </a:extLst>
                </a:gridCol>
                <a:gridCol w="1894125">
                  <a:extLst>
                    <a:ext uri="{9D8B030D-6E8A-4147-A177-3AD203B41FA5}">
                      <a16:colId xmlns:a16="http://schemas.microsoft.com/office/drawing/2014/main" val="3373443713"/>
                    </a:ext>
                  </a:extLst>
                </a:gridCol>
              </a:tblGrid>
              <a:tr h="177120">
                <a:tc>
                  <a:txBody>
                    <a:bodyPr/>
                    <a:lstStyle/>
                    <a:p>
                      <a:pPr algn="ctr">
                        <a:lnSpc>
                          <a:spcPct val="107000"/>
                        </a:lnSpc>
                        <a:spcAft>
                          <a:spcPts val="0"/>
                        </a:spcAft>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HT 1</a:t>
                      </a: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HT 2</a:t>
                      </a: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HT 3</a:t>
                      </a: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800" b="0">
                          <a:effectLst/>
                          <a:latin typeface="Century Gothic" panose="020B0502020202020204" pitchFamily="34" charset="0"/>
                          <a:ea typeface="Calibri" panose="020F0502020204030204" pitchFamily="34" charset="0"/>
                          <a:cs typeface="Times New Roman" panose="02020603050405020304" pitchFamily="18" charset="0"/>
                        </a:rPr>
                        <a:t>HT 4</a:t>
                      </a: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800" b="0">
                          <a:effectLst/>
                          <a:latin typeface="Century Gothic" panose="020B0502020202020204" pitchFamily="34" charset="0"/>
                          <a:ea typeface="Calibri" panose="020F0502020204030204" pitchFamily="34" charset="0"/>
                          <a:cs typeface="Times New Roman" panose="02020603050405020304" pitchFamily="18" charset="0"/>
                        </a:rPr>
                        <a:t>HT 5</a:t>
                      </a: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HT 6</a:t>
                      </a: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2385398"/>
                  </a:ext>
                </a:extLst>
              </a:tr>
              <a:tr h="718083">
                <a:tc>
                  <a:txBody>
                    <a:bodyPr/>
                    <a:lstStyle/>
                    <a:p>
                      <a:pPr algn="ctr">
                        <a:lnSpc>
                          <a:spcPct val="107000"/>
                        </a:lnSpc>
                        <a:spcAft>
                          <a:spcPts val="0"/>
                        </a:spcAft>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YEAR 7</a:t>
                      </a:r>
                    </a:p>
                    <a:p>
                      <a:pPr algn="ctr">
                        <a:lnSpc>
                          <a:spcPct val="107000"/>
                        </a:lnSpc>
                        <a:spcAft>
                          <a:spcPts val="0"/>
                        </a:spcAft>
                      </a:pPr>
                      <a:endParaRPr lang="en-GB" sz="800" b="0" dirty="0">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What a World</a:t>
                      </a: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8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WELCOME TO THE WORLD</a:t>
                      </a:r>
                    </a:p>
                    <a:p>
                      <a:pPr marL="171450" indent="-171450" algn="l">
                        <a:lnSpc>
                          <a:spcPct val="107000"/>
                        </a:lnSpc>
                        <a:spcAft>
                          <a:spcPts val="0"/>
                        </a:spcAft>
                        <a:buFont typeface="Arial" panose="020B0604020202020204" pitchFamily="34" charset="0"/>
                        <a:buChar char="•"/>
                      </a:pPr>
                      <a:r>
                        <a:rPr lang="en-GB" sz="8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Geographical Skills</a:t>
                      </a:r>
                    </a:p>
                    <a:p>
                      <a:pPr marL="171450" indent="-171450" algn="l">
                        <a:lnSpc>
                          <a:spcPct val="107000"/>
                        </a:lnSpc>
                        <a:spcAft>
                          <a:spcPts val="0"/>
                        </a:spcAft>
                        <a:buFont typeface="Arial" panose="020B0604020202020204" pitchFamily="34" charset="0"/>
                        <a:buChar char="•"/>
                      </a:pPr>
                      <a:r>
                        <a:rPr lang="en-GB" sz="8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Where in the World</a:t>
                      </a:r>
                      <a:r>
                        <a:rPr lang="en-GB" sz="800" b="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GB" sz="8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en-GB" sz="800" b="0" kern="1200" dirty="0">
                          <a:solidFill>
                            <a:schemeClr val="tx1"/>
                          </a:solidFill>
                          <a:effectLst/>
                          <a:latin typeface="Century Gothic" panose="020B0502020202020204" pitchFamily="34" charset="0"/>
                          <a:ea typeface="+mn-ea"/>
                          <a:cs typeface="+mn-cs"/>
                        </a:rPr>
                        <a:t>EXPLORING THE UK</a:t>
                      </a:r>
                    </a:p>
                    <a:p>
                      <a:pPr marL="171450" indent="-171450" algn="l">
                        <a:lnSpc>
                          <a:spcPct val="107000"/>
                        </a:lnSpc>
                        <a:spcAft>
                          <a:spcPts val="0"/>
                        </a:spcAft>
                        <a:buFont typeface="Arial" panose="020B0604020202020204" pitchFamily="34" charset="0"/>
                        <a:buChar char="•"/>
                      </a:pPr>
                      <a:r>
                        <a:rPr lang="en-GB" sz="800" b="0" kern="1200" dirty="0">
                          <a:solidFill>
                            <a:schemeClr val="tx1"/>
                          </a:solidFill>
                          <a:effectLst/>
                          <a:latin typeface="Century Gothic" panose="020B0502020202020204" pitchFamily="34" charset="0"/>
                          <a:ea typeface="+mn-ea"/>
                          <a:cs typeface="+mn-cs"/>
                        </a:rPr>
                        <a:t>The Physical World</a:t>
                      </a:r>
                    </a:p>
                    <a:p>
                      <a:pPr marL="171450" indent="-171450" algn="l">
                        <a:lnSpc>
                          <a:spcPct val="107000"/>
                        </a:lnSpc>
                        <a:spcAft>
                          <a:spcPts val="0"/>
                        </a:spcAft>
                        <a:buFont typeface="Arial" panose="020B0604020202020204" pitchFamily="34" charset="0"/>
                        <a:buChar char="•"/>
                      </a:pPr>
                      <a:r>
                        <a:rPr lang="en-GB" sz="800" b="0" kern="1200" dirty="0">
                          <a:solidFill>
                            <a:schemeClr val="tx1"/>
                          </a:solidFill>
                          <a:effectLst/>
                          <a:latin typeface="Century Gothic" panose="020B0502020202020204" pitchFamily="34" charset="0"/>
                          <a:ea typeface="+mn-ea"/>
                          <a:cs typeface="+mn-cs"/>
                        </a:rPr>
                        <a:t>The Human World</a:t>
                      </a:r>
                      <a:endParaRPr lang="en-GB" sz="8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AFRICA</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The Human World</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The Physical World</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Where in the World?</a:t>
                      </a:r>
                    </a:p>
                    <a:p>
                      <a:pPr algn="ctr">
                        <a:lnSpc>
                          <a:spcPct val="107000"/>
                        </a:lnSpc>
                        <a:spcAft>
                          <a:spcPts val="0"/>
                        </a:spcAft>
                      </a:pPr>
                      <a:endParaRPr lang="en-GB" sz="8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POWERFUL POLES</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Environmental Interaction</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The Physical World</a:t>
                      </a: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OUT IN THE FIELD</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Geographical Skills</a:t>
                      </a:r>
                    </a:p>
                    <a:p>
                      <a:pPr algn="ctr">
                        <a:lnSpc>
                          <a:spcPct val="107000"/>
                        </a:lnSpc>
                        <a:spcAft>
                          <a:spcPts val="0"/>
                        </a:spcAft>
                      </a:pPr>
                      <a:endParaRPr lang="en-GB" sz="800" b="0" dirty="0">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en-GB" sz="8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 OCEANS AND CLIMATE</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The Physical World</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Where in the World?</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The Human World</a:t>
                      </a: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85999456"/>
                  </a:ext>
                </a:extLst>
              </a:tr>
              <a:tr h="432938">
                <a:tc>
                  <a:txBody>
                    <a:bodyPr/>
                    <a:lstStyle/>
                    <a:p>
                      <a:pPr algn="ctr">
                        <a:lnSpc>
                          <a:spcPct val="107000"/>
                        </a:lnSpc>
                        <a:spcAft>
                          <a:spcPts val="0"/>
                        </a:spcAft>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YEAR 8</a:t>
                      </a:r>
                    </a:p>
                    <a:p>
                      <a:pPr algn="ctr">
                        <a:lnSpc>
                          <a:spcPct val="107000"/>
                        </a:lnSpc>
                        <a:spcAft>
                          <a:spcPts val="0"/>
                        </a:spcAft>
                      </a:pPr>
                      <a:endParaRPr lang="en-GB" sz="800" b="0" dirty="0">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Global Process</a:t>
                      </a: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800" b="0" kern="1200" dirty="0">
                          <a:solidFill>
                            <a:schemeClr val="tx1"/>
                          </a:solidFill>
                          <a:effectLst/>
                          <a:latin typeface="Century Gothic" panose="020B0502020202020204" pitchFamily="34" charset="0"/>
                          <a:ea typeface="+mn-ea"/>
                          <a:cs typeface="+mn-cs"/>
                        </a:rPr>
                        <a:t>GLOBAL ISSUES</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Where in the World?</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The Human World</a:t>
                      </a:r>
                    </a:p>
                    <a:p>
                      <a:pPr algn="ctr">
                        <a:lnSpc>
                          <a:spcPct val="107000"/>
                        </a:lnSpc>
                        <a:spcAft>
                          <a:spcPts val="0"/>
                        </a:spcAft>
                      </a:pPr>
                      <a:endParaRPr lang="en-GB" sz="800" b="0" kern="1200" dirty="0">
                        <a:solidFill>
                          <a:schemeClr val="tx1"/>
                        </a:solidFill>
                        <a:effectLst/>
                        <a:latin typeface="Century Gothic" panose="020B0502020202020204" pitchFamily="34" charset="0"/>
                        <a:ea typeface="+mn-ea"/>
                        <a:cs typeface="+mn-cs"/>
                      </a:endParaRPr>
                    </a:p>
                    <a:p>
                      <a:pPr algn="ctr">
                        <a:lnSpc>
                          <a:spcPct val="107000"/>
                        </a:lnSpc>
                        <a:spcAft>
                          <a:spcPts val="0"/>
                        </a:spcAft>
                      </a:pPr>
                      <a:endParaRPr lang="en-GB" sz="800" b="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1113" marR="61113"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en-GB" sz="800" b="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 </a:t>
                      </a:r>
                      <a:r>
                        <a:rPr lang="en-GB" sz="800" b="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JAPAN</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The Human World</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The Physical World</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Where in the World?</a:t>
                      </a:r>
                    </a:p>
                    <a:p>
                      <a:pPr algn="ctr">
                        <a:lnSpc>
                          <a:spcPct val="107000"/>
                        </a:lnSpc>
                        <a:spcAft>
                          <a:spcPts val="0"/>
                        </a:spcAft>
                      </a:pPr>
                      <a:endParaRPr lang="en-GB" sz="800" b="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1113" marR="61113"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BRAZIL</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The Human World</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The Physical World</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Environmental Interaction</a:t>
                      </a:r>
                    </a:p>
                    <a:p>
                      <a:pPr algn="ctr">
                        <a:lnSpc>
                          <a:spcPct val="107000"/>
                        </a:lnSpc>
                        <a:spcAft>
                          <a:spcPts val="0"/>
                        </a:spcAft>
                      </a:pPr>
                      <a:endParaRPr lang="en-GB" sz="8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RUSSIA</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The Human World</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The Physical World</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Environmental Interaction</a:t>
                      </a:r>
                    </a:p>
                    <a:p>
                      <a:pPr algn="ctr">
                        <a:lnSpc>
                          <a:spcPct val="107000"/>
                        </a:lnSpc>
                        <a:spcAft>
                          <a:spcPts val="0"/>
                        </a:spcAft>
                      </a:pPr>
                      <a:endParaRPr lang="en-GB" sz="800" b="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8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GLOBALISATION</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Where in the World?</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The Human World</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GB" sz="8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lang="en-GB" sz="8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OUT IN THE FIELD</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Geographical Skills</a:t>
                      </a:r>
                    </a:p>
                    <a:p>
                      <a:pPr algn="ctr">
                        <a:lnSpc>
                          <a:spcPct val="107000"/>
                        </a:lnSpc>
                        <a:spcAft>
                          <a:spcPts val="0"/>
                        </a:spcAft>
                      </a:pPr>
                      <a:endParaRPr lang="en-GB" sz="8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68495675"/>
                  </a:ext>
                </a:extLst>
              </a:tr>
              <a:tr h="474924">
                <a:tc>
                  <a:txBody>
                    <a:bodyPr/>
                    <a:lstStyle/>
                    <a:p>
                      <a:pPr algn="ctr">
                        <a:lnSpc>
                          <a:spcPct val="107000"/>
                        </a:lnSpc>
                        <a:spcAft>
                          <a:spcPts val="0"/>
                        </a:spcAft>
                        <a:tabLst>
                          <a:tab pos="1258570" algn="r"/>
                        </a:tabLst>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YEAR 9</a:t>
                      </a:r>
                    </a:p>
                    <a:p>
                      <a:pPr algn="ctr">
                        <a:lnSpc>
                          <a:spcPct val="107000"/>
                        </a:lnSpc>
                        <a:spcAft>
                          <a:spcPts val="0"/>
                        </a:spcAft>
                        <a:tabLst>
                          <a:tab pos="1258570" algn="r"/>
                        </a:tabLst>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People, planet and profit</a:t>
                      </a: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KNOWING MANCHESTER </a:t>
                      </a:r>
                      <a:endParaRPr lang="en-GB" sz="800" b="0" kern="1200" dirty="0">
                        <a:solidFill>
                          <a:schemeClr val="tx1"/>
                        </a:solidFill>
                        <a:effectLst/>
                        <a:latin typeface="Century Gothic" panose="020B0502020202020204" pitchFamily="34" charset="0"/>
                        <a:ea typeface="+mn-ea"/>
                        <a:cs typeface="+mn-cs"/>
                      </a:endParaRP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Where in the World?</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The Human World</a:t>
                      </a:r>
                    </a:p>
                    <a:p>
                      <a:pPr algn="ctr">
                        <a:lnSpc>
                          <a:spcPct val="107000"/>
                        </a:lnSpc>
                        <a:spcAft>
                          <a:spcPts val="0"/>
                        </a:spcAft>
                      </a:pPr>
                      <a:endParaRPr lang="en-GB" sz="8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1113" marR="61113"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RAGING RIVERS </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The Physical World</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Where in the World?</a:t>
                      </a:r>
                    </a:p>
                    <a:p>
                      <a:pPr algn="ctr">
                        <a:lnSpc>
                          <a:spcPct val="107000"/>
                        </a:lnSpc>
                        <a:spcAft>
                          <a:spcPts val="0"/>
                        </a:spcAft>
                      </a:pPr>
                      <a:endParaRPr lang="en-GB" sz="8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1113" marR="61113"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CHALLENGING COASTS</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Environmental interaction</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The Physical World</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Where in the World?</a:t>
                      </a:r>
                    </a:p>
                    <a:p>
                      <a:pPr algn="ctr">
                        <a:lnSpc>
                          <a:spcPct val="107000"/>
                        </a:lnSpc>
                        <a:spcAft>
                          <a:spcPts val="0"/>
                        </a:spcAft>
                      </a:pPr>
                      <a:endParaRPr lang="en-GB" sz="8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1113" marR="61113"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en-GB" sz="800" b="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GLOBAL CONFLICTS</a:t>
                      </a:r>
                    </a:p>
                    <a:p>
                      <a:pPr algn="ctr">
                        <a:lnSpc>
                          <a:spcPct val="107000"/>
                        </a:lnSpc>
                        <a:spcAft>
                          <a:spcPts val="0"/>
                        </a:spcAft>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KNOWING MANCHESTER </a:t>
                      </a:r>
                      <a:endParaRPr lang="en-GB" sz="800" b="0" kern="1200" dirty="0">
                        <a:solidFill>
                          <a:schemeClr val="tx1"/>
                        </a:solidFill>
                        <a:effectLst/>
                        <a:latin typeface="Century Gothic" panose="020B0502020202020204" pitchFamily="34" charset="0"/>
                        <a:ea typeface="+mn-ea"/>
                        <a:cs typeface="+mn-cs"/>
                      </a:endParaRP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Where in the World?</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The Human World</a:t>
                      </a:r>
                    </a:p>
                    <a:p>
                      <a:pPr algn="ctr">
                        <a:lnSpc>
                          <a:spcPct val="107000"/>
                        </a:lnSpc>
                        <a:spcAft>
                          <a:spcPts val="0"/>
                        </a:spcAft>
                      </a:pPr>
                      <a:endParaRPr lang="en-GB" sz="800" b="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1113" marR="61113"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WESTERN ASIA</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Environmental interaction</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The Human World</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Where in the World?</a:t>
                      </a:r>
                    </a:p>
                    <a:p>
                      <a:pPr algn="ctr">
                        <a:lnSpc>
                          <a:spcPct val="107000"/>
                        </a:lnSpc>
                        <a:spcAft>
                          <a:spcPts val="0"/>
                        </a:spcAft>
                      </a:pPr>
                      <a:endParaRPr lang="en-GB" sz="800" b="0" dirty="0">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en-GB" sz="8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1113" marR="61113"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DECISION MAKING</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Out in the field</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Where in the world?</a:t>
                      </a:r>
                    </a:p>
                  </a:txBody>
                  <a:tcPr marL="61113" marR="61113"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52290126"/>
                  </a:ext>
                </a:extLst>
              </a:tr>
            </a:tbl>
          </a:graphicData>
        </a:graphic>
      </p:graphicFrame>
      <p:sp>
        <p:nvSpPr>
          <p:cNvPr id="5" name="Title 1">
            <a:extLst>
              <a:ext uri="{FF2B5EF4-FFF2-40B4-BE49-F238E27FC236}">
                <a16:creationId xmlns:a16="http://schemas.microsoft.com/office/drawing/2014/main" id="{754711A1-999C-EC15-9422-D3666334BECF}"/>
              </a:ext>
            </a:extLst>
          </p:cNvPr>
          <p:cNvSpPr txBox="1">
            <a:spLocks/>
          </p:cNvSpPr>
          <p:nvPr/>
        </p:nvSpPr>
        <p:spPr>
          <a:xfrm>
            <a:off x="142085" y="128553"/>
            <a:ext cx="11430050" cy="355820"/>
          </a:xfrm>
          <a:prstGeom prst="rect">
            <a:avLst/>
          </a:prstGeom>
          <a:solidFill>
            <a:srgbClr val="F2F2F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400" b="1" dirty="0">
                <a:latin typeface="Century Gothic" panose="020B0502020202020204" pitchFamily="34" charset="0"/>
              </a:rPr>
              <a:t>BTHCC Geography Curriculum 2023-24 </a:t>
            </a:r>
          </a:p>
        </p:txBody>
      </p:sp>
      <p:pic>
        <p:nvPicPr>
          <p:cNvPr id="6" name="Picture 17" descr="A picture containing screenshot, text&#10;&#10;Description automatically generated">
            <a:extLst>
              <a:ext uri="{FF2B5EF4-FFF2-40B4-BE49-F238E27FC236}">
                <a16:creationId xmlns:a16="http://schemas.microsoft.com/office/drawing/2014/main" id="{351B96B2-37E8-133F-6A3B-D3EEFFAE04EA}"/>
              </a:ext>
            </a:extLst>
          </p:cNvPr>
          <p:cNvPicPr>
            <a:picLocks noChangeAspect="1"/>
          </p:cNvPicPr>
          <p:nvPr/>
        </p:nvPicPr>
        <p:blipFill>
          <a:blip r:embed="rId2"/>
          <a:srcRect r="82883" b="-2105"/>
          <a:stretch>
            <a:fillRect/>
          </a:stretch>
        </p:blipFill>
        <p:spPr>
          <a:xfrm>
            <a:off x="11572135" y="184125"/>
            <a:ext cx="551017" cy="456980"/>
          </a:xfrm>
          <a:prstGeom prst="rect">
            <a:avLst/>
          </a:prstGeom>
          <a:noFill/>
          <a:ln cap="flat">
            <a:noFill/>
          </a:ln>
        </p:spPr>
      </p:pic>
      <p:sp>
        <p:nvSpPr>
          <p:cNvPr id="8" name="TextBox 7">
            <a:extLst>
              <a:ext uri="{FF2B5EF4-FFF2-40B4-BE49-F238E27FC236}">
                <a16:creationId xmlns:a16="http://schemas.microsoft.com/office/drawing/2014/main" id="{B518D154-F57D-E51A-5155-8BA98DA1D0BC}"/>
              </a:ext>
            </a:extLst>
          </p:cNvPr>
          <p:cNvSpPr txBox="1"/>
          <p:nvPr/>
        </p:nvSpPr>
        <p:spPr>
          <a:xfrm>
            <a:off x="93794" y="412615"/>
            <a:ext cx="11753849" cy="461665"/>
          </a:xfrm>
          <a:prstGeom prst="rect">
            <a:avLst/>
          </a:prstGeom>
          <a:noFill/>
        </p:spPr>
        <p:txBody>
          <a:bodyPr wrap="square">
            <a:spAutoFit/>
          </a:bodyPr>
          <a:lstStyle/>
          <a:p>
            <a:pPr marL="0" marR="0" lvl="0" indent="0" rtl="0">
              <a:lnSpc>
                <a:spcPct val="100000"/>
              </a:lnSpc>
              <a:spcBef>
                <a:spcPts val="0"/>
              </a:spcBef>
              <a:spcAft>
                <a:spcPts val="0"/>
              </a:spcAft>
              <a:buClr>
                <a:srgbClr val="000000"/>
              </a:buClr>
              <a:buSzPts val="1400"/>
              <a:buFont typeface="Calibri"/>
              <a:buNone/>
            </a:pPr>
            <a:r>
              <a:rPr lang="en-GB" sz="800" b="0" i="1" u="none" strike="noStrike" cap="none" dirty="0">
                <a:solidFill>
                  <a:srgbClr val="000000"/>
                </a:solidFill>
                <a:latin typeface="Century Gothic" panose="020B0502020202020204" pitchFamily="34" charset="0"/>
                <a:ea typeface="Calibri"/>
                <a:cs typeface="Calibri"/>
                <a:sym typeface="Calibri"/>
              </a:rPr>
              <a:t>Through teaching Geography, we strive to enthuse a desire in all our pupils to become global citizens, reflecting on our core values and cultural understanding. We develop this further within this subject through discussion of contemporary issues such as climate change, sustainability, migration and natural hazard management</a:t>
            </a:r>
            <a:r>
              <a:rPr lang="en-GB" sz="800" i="1" dirty="0">
                <a:latin typeface="Century Gothic" panose="020B0502020202020204" pitchFamily="34" charset="0"/>
                <a:ea typeface="Calibri"/>
                <a:cs typeface="Calibri"/>
                <a:sym typeface="Calibri"/>
              </a:rPr>
              <a:t>. We aim to </a:t>
            </a:r>
            <a:r>
              <a:rPr lang="en-GB" sz="800" b="0" i="1" u="none" strike="noStrike" cap="none" dirty="0">
                <a:solidFill>
                  <a:srgbClr val="000000"/>
                </a:solidFill>
                <a:latin typeface="Century Gothic" panose="020B0502020202020204" pitchFamily="34" charset="0"/>
                <a:ea typeface="Calibri"/>
                <a:cs typeface="Calibri"/>
                <a:sym typeface="Calibri"/>
              </a:rPr>
              <a:t>nurture the enquiring minds of our pupils, encouraging them to think deeper and wider, not just at a local scale, but regionally, nationally and globally, giving them opportunities of stewardship within our continually evolving world.</a:t>
            </a:r>
            <a:endParaRPr lang="en-GB" sz="800" b="0" i="1" u="none" strike="noStrike" cap="none" dirty="0">
              <a:solidFill>
                <a:srgbClr val="000000"/>
              </a:solidFill>
              <a:latin typeface="Century Gothic" panose="020B0502020202020204" pitchFamily="34" charset="0"/>
              <a:ea typeface="Century Gothic"/>
              <a:cs typeface="Century Gothic"/>
              <a:sym typeface="Century Gothic"/>
            </a:endParaRPr>
          </a:p>
        </p:txBody>
      </p:sp>
      <p:graphicFrame>
        <p:nvGraphicFramePr>
          <p:cNvPr id="9" name="Table 8">
            <a:extLst>
              <a:ext uri="{FF2B5EF4-FFF2-40B4-BE49-F238E27FC236}">
                <a16:creationId xmlns:a16="http://schemas.microsoft.com/office/drawing/2014/main" id="{246F1BC8-3F96-BBC2-E199-5878CCB355A7}"/>
              </a:ext>
            </a:extLst>
          </p:cNvPr>
          <p:cNvGraphicFramePr>
            <a:graphicFrameLocks noGrp="1"/>
          </p:cNvGraphicFramePr>
          <p:nvPr>
            <p:extLst>
              <p:ext uri="{D42A27DB-BD31-4B8C-83A1-F6EECF244321}">
                <p14:modId xmlns:p14="http://schemas.microsoft.com/office/powerpoint/2010/main" val="2748894287"/>
              </p:ext>
            </p:extLst>
          </p:nvPr>
        </p:nvGraphicFramePr>
        <p:xfrm>
          <a:off x="142085" y="3181628"/>
          <a:ext cx="11859366" cy="2214066"/>
        </p:xfrm>
        <a:graphic>
          <a:graphicData uri="http://schemas.openxmlformats.org/drawingml/2006/table">
            <a:tbl>
              <a:tblPr firstRow="1" firstCol="1" bandRow="1"/>
              <a:tblGrid>
                <a:gridCol w="995495">
                  <a:extLst>
                    <a:ext uri="{9D8B030D-6E8A-4147-A177-3AD203B41FA5}">
                      <a16:colId xmlns:a16="http://schemas.microsoft.com/office/drawing/2014/main" val="3272981467"/>
                    </a:ext>
                  </a:extLst>
                </a:gridCol>
                <a:gridCol w="1739489">
                  <a:extLst>
                    <a:ext uri="{9D8B030D-6E8A-4147-A177-3AD203B41FA5}">
                      <a16:colId xmlns:a16="http://schemas.microsoft.com/office/drawing/2014/main" val="1841707090"/>
                    </a:ext>
                  </a:extLst>
                </a:gridCol>
                <a:gridCol w="1809418">
                  <a:extLst>
                    <a:ext uri="{9D8B030D-6E8A-4147-A177-3AD203B41FA5}">
                      <a16:colId xmlns:a16="http://schemas.microsoft.com/office/drawing/2014/main" val="362019908"/>
                    </a:ext>
                  </a:extLst>
                </a:gridCol>
                <a:gridCol w="1756971">
                  <a:extLst>
                    <a:ext uri="{9D8B030D-6E8A-4147-A177-3AD203B41FA5}">
                      <a16:colId xmlns:a16="http://schemas.microsoft.com/office/drawing/2014/main" val="1520398188"/>
                    </a:ext>
                  </a:extLst>
                </a:gridCol>
                <a:gridCol w="1896829">
                  <a:extLst>
                    <a:ext uri="{9D8B030D-6E8A-4147-A177-3AD203B41FA5}">
                      <a16:colId xmlns:a16="http://schemas.microsoft.com/office/drawing/2014/main" val="3051381106"/>
                    </a:ext>
                  </a:extLst>
                </a:gridCol>
                <a:gridCol w="1774453">
                  <a:extLst>
                    <a:ext uri="{9D8B030D-6E8A-4147-A177-3AD203B41FA5}">
                      <a16:colId xmlns:a16="http://schemas.microsoft.com/office/drawing/2014/main" val="3497020762"/>
                    </a:ext>
                  </a:extLst>
                </a:gridCol>
                <a:gridCol w="1886711">
                  <a:extLst>
                    <a:ext uri="{9D8B030D-6E8A-4147-A177-3AD203B41FA5}">
                      <a16:colId xmlns:a16="http://schemas.microsoft.com/office/drawing/2014/main" val="777283223"/>
                    </a:ext>
                  </a:extLst>
                </a:gridCol>
              </a:tblGrid>
              <a:tr h="875531">
                <a:tc>
                  <a:txBody>
                    <a:bodyPr/>
                    <a:lstStyle/>
                    <a:p>
                      <a:pPr algn="ctr">
                        <a:lnSpc>
                          <a:spcPct val="107000"/>
                        </a:lnSpc>
                        <a:spcAft>
                          <a:spcPts val="0"/>
                        </a:spcAft>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YEAR 10</a:t>
                      </a: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HAZARDOUS EARTH</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The Physical World</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Where in the World?</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The Human World</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Geographical skills</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Environmental interaction</a:t>
                      </a:r>
                    </a:p>
                    <a:p>
                      <a:pPr algn="ctr">
                        <a:lnSpc>
                          <a:spcPct val="107000"/>
                        </a:lnSpc>
                        <a:spcAft>
                          <a:spcPts val="0"/>
                        </a:spcAft>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 </a:t>
                      </a:r>
                    </a:p>
                    <a:p>
                      <a:pPr algn="ctr">
                        <a:lnSpc>
                          <a:spcPct val="107000"/>
                        </a:lnSpc>
                        <a:spcAft>
                          <a:spcPts val="0"/>
                        </a:spcAft>
                      </a:pPr>
                      <a:endParaRPr lang="en-GB" sz="8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1113" marR="61113"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800" b="0" baseline="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DEVELOPMENT DYNAMICS</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Where in the World?</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The Human World</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Geographical skills</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Environmental interaction</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GB" sz="800" b="0" baseline="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1113" marR="61113"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CHALLENGES OF AN URBANISING WORLD</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The Physical World</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Where in the World?</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Geographical skills</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Environmental interaction</a:t>
                      </a:r>
                    </a:p>
                    <a:p>
                      <a:pPr algn="ctr">
                        <a:lnSpc>
                          <a:spcPct val="107000"/>
                        </a:lnSpc>
                        <a:spcAft>
                          <a:spcPts val="0"/>
                        </a:spcAft>
                      </a:pPr>
                      <a:endParaRPr lang="en-GB" sz="8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1113" marR="61113"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UK PHYSICAL LANDSCAPE</a:t>
                      </a:r>
                    </a:p>
                    <a:p>
                      <a:pPr marL="0" marR="0" lvl="0" indent="0" algn="ctr" defTabSz="914400" rtl="0" eaLnBrk="1" fontAlgn="auto" latinLnBrk="0" hangingPunct="1">
                        <a:lnSpc>
                          <a:spcPct val="107000"/>
                        </a:lnSpc>
                        <a:spcBef>
                          <a:spcPts val="0"/>
                        </a:spcBef>
                        <a:spcAft>
                          <a:spcPts val="0"/>
                        </a:spcAft>
                        <a:buClrTx/>
                        <a:buSzTx/>
                        <a:buFontTx/>
                        <a:buNone/>
                        <a:tabLst/>
                        <a:defRP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UNSEEN SOURCE AND FIELDWORK</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The Physical World</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Where in the World?</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Geographical skills</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Environmental interaction</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GB" sz="800" b="0" dirty="0">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en-GB" sz="800" b="0" dirty="0">
                        <a:latin typeface="Century Gothic" panose="020B0502020202020204" pitchFamily="34" charset="0"/>
                        <a:cs typeface="Times New Roman" panose="02020603050405020304" pitchFamily="18" charset="0"/>
                      </a:endParaRPr>
                    </a:p>
                  </a:txBody>
                  <a:tcPr marL="61113" marR="61113"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algn="ctr">
                        <a:lnSpc>
                          <a:spcPct val="107000"/>
                        </a:lnSpc>
                        <a:spcAft>
                          <a:spcPts val="0"/>
                        </a:spcAft>
                      </a:pPr>
                      <a:r>
                        <a:rPr lang="en-GB" sz="850" b="0" dirty="0">
                          <a:effectLst/>
                          <a:latin typeface="Century Gothic" panose="020B0502020202020204" pitchFamily="34" charset="0"/>
                          <a:ea typeface="Calibri" panose="020F0502020204030204" pitchFamily="34" charset="0"/>
                          <a:cs typeface="Times New Roman" panose="02020603050405020304" pitchFamily="18" charset="0"/>
                        </a:rPr>
                        <a:t>Revision:</a:t>
                      </a:r>
                      <a:r>
                        <a:rPr lang="en-GB" sz="850" b="0" baseline="0" dirty="0">
                          <a:effectLst/>
                          <a:latin typeface="Century Gothic" panose="020B0502020202020204" pitchFamily="34" charset="0"/>
                          <a:ea typeface="Calibri" panose="020F0502020204030204" pitchFamily="34" charset="0"/>
                          <a:cs typeface="Times New Roman" panose="02020603050405020304" pitchFamily="18" charset="0"/>
                        </a:rPr>
                        <a:t> Paper 1 Medicine through Time and the Western Front</a:t>
                      </a:r>
                      <a:endParaRPr lang="en-GB" sz="85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algn="ctr">
                        <a:lnSpc>
                          <a:spcPct val="107000"/>
                        </a:lnSpc>
                        <a:spcAft>
                          <a:spcPts val="0"/>
                        </a:spcAft>
                      </a:pPr>
                      <a:r>
                        <a:rPr lang="en-GB" sz="850" b="0" dirty="0">
                          <a:latin typeface="Century Gothic" panose="020B0502020202020204" pitchFamily="34" charset="0"/>
                          <a:ea typeface="Calibri" panose="020F0502020204030204" pitchFamily="34" charset="0"/>
                          <a:cs typeface="Times New Roman" panose="02020603050405020304" pitchFamily="18" charset="0"/>
                        </a:rPr>
                        <a:t>Revision: Paper 1 Medicine Through Time and the Western Front</a:t>
                      </a:r>
                    </a:p>
                    <a:p>
                      <a:pPr algn="ctr">
                        <a:lnSpc>
                          <a:spcPct val="107000"/>
                        </a:lnSpc>
                        <a:spcAft>
                          <a:spcPts val="0"/>
                        </a:spcAft>
                      </a:pPr>
                      <a:endParaRPr lang="en-GB" sz="850" b="0" dirty="0">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850" b="0" dirty="0">
                          <a:latin typeface="Century Gothic" panose="020B0502020202020204" pitchFamily="34" charset="0"/>
                          <a:ea typeface="Calibri" panose="020F0502020204030204" pitchFamily="34" charset="0"/>
                          <a:cs typeface="Times New Roman" panose="02020603050405020304" pitchFamily="18" charset="0"/>
                        </a:rPr>
                        <a:t>Paper 2: Early Elizabethan England</a:t>
                      </a:r>
                    </a:p>
                    <a:p>
                      <a:pPr algn="ctr">
                        <a:lnSpc>
                          <a:spcPct val="107000"/>
                        </a:lnSpc>
                        <a:spcAft>
                          <a:spcPts val="0"/>
                        </a:spcAft>
                      </a:pPr>
                      <a:endParaRPr lang="en-GB" sz="850" b="0" dirty="0">
                        <a:latin typeface="Century Gothic" panose="020B0502020202020204" pitchFamily="34" charset="0"/>
                        <a:ea typeface="Calibri" panose="020F0502020204030204" pitchFamily="34" charset="0"/>
                        <a:cs typeface="Times New Roman" panose="02020603050405020304" pitchFamily="18" charset="0"/>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44178534"/>
                  </a:ext>
                </a:extLst>
              </a:tr>
              <a:tr h="194632">
                <a:tc>
                  <a:txBody>
                    <a:bodyPr/>
                    <a:lstStyle/>
                    <a:p>
                      <a:pPr algn="ctr">
                        <a:lnSpc>
                          <a:spcPct val="107000"/>
                        </a:lnSpc>
                        <a:spcAft>
                          <a:spcPts val="0"/>
                        </a:spcAft>
                      </a:pPr>
                      <a:endParaRPr lang="en-GB" sz="8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07000"/>
                        </a:lnSpc>
                        <a:spcAft>
                          <a:spcPts val="0"/>
                        </a:spcAft>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The units indicated above will move into the following half term</a:t>
                      </a:r>
                    </a:p>
                  </a:txBody>
                  <a:tcPr marL="61113" marR="61113"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GB" sz="850" b="0" baseline="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1113" marR="61113"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algn="ctr">
                        <a:lnSpc>
                          <a:spcPct val="107000"/>
                        </a:lnSpc>
                        <a:spcAft>
                          <a:spcPts val="0"/>
                        </a:spcAft>
                      </a:pPr>
                      <a:endParaRPr lang="en-GB" sz="85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1113" marR="61113"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3">
                  <a:txBody>
                    <a:bodyPr/>
                    <a:lstStyle/>
                    <a:p>
                      <a:pPr algn="ctr">
                        <a:lnSpc>
                          <a:spcPct val="107000"/>
                        </a:lnSpc>
                        <a:spcAft>
                          <a:spcPts val="0"/>
                        </a:spcAft>
                      </a:pPr>
                      <a:endParaRPr lang="en-GB" sz="800" b="0" dirty="0">
                        <a:latin typeface="Century Gothic" panose="020B0502020202020204" pitchFamily="34" charset="0"/>
                        <a:cs typeface="Times New Roman" panose="02020603050405020304" pitchFamily="18" charset="0"/>
                      </a:endParaRPr>
                    </a:p>
                  </a:txBody>
                  <a:tcPr marL="61113" marR="61113"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013987949"/>
                  </a:ext>
                </a:extLst>
              </a:tr>
              <a:tr h="986035">
                <a:tc>
                  <a:txBody>
                    <a:bodyPr/>
                    <a:lstStyle/>
                    <a:p>
                      <a:pPr algn="ctr">
                        <a:lnSpc>
                          <a:spcPct val="107000"/>
                        </a:lnSpc>
                        <a:spcAft>
                          <a:spcPts val="0"/>
                        </a:spcAft>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YEAR 11</a:t>
                      </a:r>
                    </a:p>
                    <a:p>
                      <a:pPr algn="ctr">
                        <a:lnSpc>
                          <a:spcPct val="107000"/>
                        </a:lnSpc>
                        <a:spcAft>
                          <a:spcPts val="0"/>
                        </a:spcAft>
                      </a:pPr>
                      <a:endParaRPr lang="en-GB" sz="8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UK PHYSICAL LANDSCAPE</a:t>
                      </a:r>
                    </a:p>
                    <a:p>
                      <a:pPr marL="0" marR="0" lvl="0" indent="0" algn="ctr" defTabSz="914400" rtl="0" eaLnBrk="1" fontAlgn="auto" latinLnBrk="0" hangingPunct="1">
                        <a:lnSpc>
                          <a:spcPct val="107000"/>
                        </a:lnSpc>
                        <a:spcBef>
                          <a:spcPts val="0"/>
                        </a:spcBef>
                        <a:spcAft>
                          <a:spcPts val="0"/>
                        </a:spcAft>
                        <a:buClrTx/>
                        <a:buSzTx/>
                        <a:buFontTx/>
                        <a:buNone/>
                        <a:tabLst/>
                        <a:defRP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UNSEEN SOURCE AND FIELDWORK</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Where in the World?</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The Human World</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Geographical skills</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Environmental interaction</a:t>
                      </a:r>
                      <a:endParaRPr lang="en-GB" sz="800" b="0" dirty="0">
                        <a:latin typeface="Century Gothic" panose="020B0502020202020204" pitchFamily="34" charset="0"/>
                        <a:cs typeface="Times New Roman" panose="02020603050405020304" pitchFamily="18" charset="0"/>
                      </a:endParaRPr>
                    </a:p>
                    <a:p>
                      <a:pPr algn="ctr">
                        <a:lnSpc>
                          <a:spcPct val="107000"/>
                        </a:lnSpc>
                        <a:spcAft>
                          <a:spcPts val="0"/>
                        </a:spcAft>
                      </a:pPr>
                      <a:endParaRPr lang="en-GB" sz="8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algn="ctr">
                        <a:lnSpc>
                          <a:spcPct val="107000"/>
                        </a:lnSpc>
                        <a:spcAft>
                          <a:spcPts val="0"/>
                        </a:spcAft>
                      </a:pPr>
                      <a:endParaRPr lang="en-GB" sz="850" b="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CONSUMING ENERGY RESOURCES</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Where in the World?</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The Physical World</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Geographical skills</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Environmental interaction</a:t>
                      </a: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FORESTS AND PEOPLE AND THE BIOSPHERE</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Where in the World?</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The Physical World</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Geographical skills</a:t>
                      </a:r>
                    </a:p>
                    <a:p>
                      <a:pPr marL="171450" indent="-171450" algn="l">
                        <a:lnSpc>
                          <a:spcPct val="107000"/>
                        </a:lnSpc>
                        <a:spcAft>
                          <a:spcPts val="0"/>
                        </a:spcAft>
                        <a:buFont typeface="Arial" panose="020B0604020202020204" pitchFamily="34" charset="0"/>
                        <a:buChar char="•"/>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Environmental interaction</a:t>
                      </a:r>
                    </a:p>
                    <a:p>
                      <a:pPr algn="ctr">
                        <a:lnSpc>
                          <a:spcPct val="107000"/>
                        </a:lnSpc>
                        <a:spcAft>
                          <a:spcPts val="0"/>
                        </a:spcAft>
                      </a:pPr>
                      <a:endParaRPr lang="en-GB" sz="8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endParaRPr lang="en-GB" sz="800" b="0" dirty="0">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en-GB" sz="800" b="0" dirty="0">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en-GB" sz="800" b="0" dirty="0">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800" b="0" dirty="0">
                          <a:effectLst/>
                          <a:latin typeface="Century Gothic" panose="020B0502020202020204" pitchFamily="34" charset="0"/>
                          <a:ea typeface="Calibri" panose="020F0502020204030204" pitchFamily="34" charset="0"/>
                          <a:cs typeface="Times New Roman" panose="02020603050405020304" pitchFamily="18" charset="0"/>
                        </a:rPr>
                        <a:t>REVISION</a:t>
                      </a: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endParaRPr lang="en-GB" sz="8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646557217"/>
                  </a:ext>
                </a:extLst>
              </a:tr>
            </a:tbl>
          </a:graphicData>
        </a:graphic>
      </p:graphicFrame>
      <p:graphicFrame>
        <p:nvGraphicFramePr>
          <p:cNvPr id="10" name="Table 9">
            <a:extLst>
              <a:ext uri="{FF2B5EF4-FFF2-40B4-BE49-F238E27FC236}">
                <a16:creationId xmlns:a16="http://schemas.microsoft.com/office/drawing/2014/main" id="{358375FA-3690-6E7C-85AD-546CAA1026AD}"/>
              </a:ext>
            </a:extLst>
          </p:cNvPr>
          <p:cNvGraphicFramePr>
            <a:graphicFrameLocks noGrp="1"/>
          </p:cNvGraphicFramePr>
          <p:nvPr>
            <p:extLst>
              <p:ext uri="{D42A27DB-BD31-4B8C-83A1-F6EECF244321}">
                <p14:modId xmlns:p14="http://schemas.microsoft.com/office/powerpoint/2010/main" val="3320066974"/>
              </p:ext>
            </p:extLst>
          </p:nvPr>
        </p:nvGraphicFramePr>
        <p:xfrm>
          <a:off x="142085" y="5395694"/>
          <a:ext cx="11859363" cy="1454567"/>
        </p:xfrm>
        <a:graphic>
          <a:graphicData uri="http://schemas.openxmlformats.org/drawingml/2006/table">
            <a:tbl>
              <a:tblPr firstRow="1" firstCol="1" bandRow="1"/>
              <a:tblGrid>
                <a:gridCol w="995495">
                  <a:extLst>
                    <a:ext uri="{9D8B030D-6E8A-4147-A177-3AD203B41FA5}">
                      <a16:colId xmlns:a16="http://schemas.microsoft.com/office/drawing/2014/main" val="2263632883"/>
                    </a:ext>
                  </a:extLst>
                </a:gridCol>
                <a:gridCol w="3548906">
                  <a:extLst>
                    <a:ext uri="{9D8B030D-6E8A-4147-A177-3AD203B41FA5}">
                      <a16:colId xmlns:a16="http://schemas.microsoft.com/office/drawing/2014/main" val="3116916762"/>
                    </a:ext>
                  </a:extLst>
                </a:gridCol>
                <a:gridCol w="1756970">
                  <a:extLst>
                    <a:ext uri="{9D8B030D-6E8A-4147-A177-3AD203B41FA5}">
                      <a16:colId xmlns:a16="http://schemas.microsoft.com/office/drawing/2014/main" val="1955478797"/>
                    </a:ext>
                  </a:extLst>
                </a:gridCol>
                <a:gridCol w="1896829">
                  <a:extLst>
                    <a:ext uri="{9D8B030D-6E8A-4147-A177-3AD203B41FA5}">
                      <a16:colId xmlns:a16="http://schemas.microsoft.com/office/drawing/2014/main" val="2281711522"/>
                    </a:ext>
                  </a:extLst>
                </a:gridCol>
                <a:gridCol w="1758427">
                  <a:extLst>
                    <a:ext uri="{9D8B030D-6E8A-4147-A177-3AD203B41FA5}">
                      <a16:colId xmlns:a16="http://schemas.microsoft.com/office/drawing/2014/main" val="1486173822"/>
                    </a:ext>
                  </a:extLst>
                </a:gridCol>
                <a:gridCol w="1902736">
                  <a:extLst>
                    <a:ext uri="{9D8B030D-6E8A-4147-A177-3AD203B41FA5}">
                      <a16:colId xmlns:a16="http://schemas.microsoft.com/office/drawing/2014/main" val="2910532568"/>
                    </a:ext>
                  </a:extLst>
                </a:gridCol>
              </a:tblGrid>
              <a:tr h="448728">
                <a:tc rowSpan="2">
                  <a:txBody>
                    <a:bodyPr/>
                    <a:lstStyle/>
                    <a:p>
                      <a:pPr algn="ctr">
                        <a:lnSpc>
                          <a:spcPct val="107000"/>
                        </a:lnSpc>
                        <a:spcAft>
                          <a:spcPts val="0"/>
                        </a:spcAft>
                      </a:pPr>
                      <a:r>
                        <a:rPr lang="en-GB" sz="850" b="0" dirty="0">
                          <a:effectLst/>
                          <a:latin typeface="Century Gothic" panose="020B0502020202020204" pitchFamily="34" charset="0"/>
                          <a:ea typeface="Calibri" panose="020F0502020204030204" pitchFamily="34" charset="0"/>
                          <a:cs typeface="Times New Roman" panose="02020603050405020304" pitchFamily="18" charset="0"/>
                        </a:rPr>
                        <a:t>YEAR 12</a:t>
                      </a: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7000"/>
                        </a:lnSpc>
                        <a:spcAft>
                          <a:spcPts val="0"/>
                        </a:spcAft>
                      </a:pPr>
                      <a:r>
                        <a:rPr lang="en-GB" sz="850" b="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Paper 1 Option 2B: Coastal Landscapes and Change</a:t>
                      </a:r>
                    </a:p>
                    <a:p>
                      <a:pPr algn="ctr">
                        <a:lnSpc>
                          <a:spcPct val="107000"/>
                        </a:lnSpc>
                        <a:spcAft>
                          <a:spcPts val="0"/>
                        </a:spcAft>
                      </a:pPr>
                      <a:r>
                        <a:rPr lang="en-GB" sz="850" b="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Paper 2, Core Topic 3: Globalisation</a:t>
                      </a:r>
                      <a:endParaRPr lang="en-GB" sz="850" b="0" dirty="0">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850" b="0" dirty="0">
                          <a:effectLst/>
                          <a:latin typeface="Century Gothic" panose="020B0502020202020204" pitchFamily="34" charset="0"/>
                          <a:ea typeface="Calibri" panose="020F0502020204030204" pitchFamily="34" charset="0"/>
                          <a:cs typeface="Times New Roman" panose="02020603050405020304" pitchFamily="18" charset="0"/>
                        </a:rPr>
                        <a:t> </a:t>
                      </a:r>
                    </a:p>
                    <a:p>
                      <a:pPr algn="ctr">
                        <a:lnSpc>
                          <a:spcPct val="107000"/>
                        </a:lnSpc>
                        <a:spcAft>
                          <a:spcPts val="0"/>
                        </a:spcAft>
                      </a:pPr>
                      <a:endParaRPr lang="en-GB" sz="85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850" b="0" dirty="0">
                          <a:effectLst/>
                          <a:latin typeface="Century Gothic" panose="020B0502020202020204" pitchFamily="34" charset="0"/>
                          <a:cs typeface="Times New Roman" panose="02020603050405020304" pitchFamily="18" charset="0"/>
                        </a:rPr>
                        <a:t>Paper 1 Core Topic 1: Tectonic Processes and Hazards </a:t>
                      </a: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850" b="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1113" marR="61113"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ctr">
                        <a:lnSpc>
                          <a:spcPct val="107000"/>
                        </a:lnSpc>
                        <a:spcAft>
                          <a:spcPts val="0"/>
                        </a:spcAft>
                      </a:pPr>
                      <a:r>
                        <a:rPr lang="en-GB" sz="850" b="0" dirty="0">
                          <a:latin typeface="Century Gothic" panose="020B0502020202020204" pitchFamily="34" charset="0"/>
                          <a:cs typeface="Times New Roman" panose="02020603050405020304" pitchFamily="18" charset="0"/>
                        </a:rPr>
                        <a:t>Non- exam assessment (NEA)</a:t>
                      </a:r>
                    </a:p>
                    <a:p>
                      <a:pPr algn="ctr">
                        <a:lnSpc>
                          <a:spcPct val="107000"/>
                        </a:lnSpc>
                        <a:spcAft>
                          <a:spcPts val="0"/>
                        </a:spcAft>
                      </a:pPr>
                      <a:r>
                        <a:rPr lang="en-GB" sz="850" b="0" dirty="0">
                          <a:latin typeface="Century Gothic" panose="020B0502020202020204" pitchFamily="34" charset="0"/>
                          <a:cs typeface="Times New Roman" panose="02020603050405020304" pitchFamily="18" charset="0"/>
                        </a:rPr>
                        <a:t>Independent Geographical Investigation (20% of A Level)</a:t>
                      </a:r>
                    </a:p>
                    <a:p>
                      <a:pPr algn="ctr">
                        <a:lnSpc>
                          <a:spcPct val="107000"/>
                        </a:lnSpc>
                        <a:spcAft>
                          <a:spcPts val="0"/>
                        </a:spcAft>
                      </a:pPr>
                      <a:r>
                        <a:rPr lang="en-GB" sz="850" b="0" dirty="0">
                          <a:latin typeface="Century Gothic" panose="020B0502020202020204" pitchFamily="34" charset="0"/>
                          <a:cs typeface="Times New Roman" panose="02020603050405020304" pitchFamily="18" charset="0"/>
                        </a:rPr>
                        <a:t>Concepts 1-9</a:t>
                      </a: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algn="ctr">
                        <a:lnSpc>
                          <a:spcPct val="107000"/>
                        </a:lnSpc>
                        <a:spcAft>
                          <a:spcPts val="0"/>
                        </a:spcAft>
                      </a:pPr>
                      <a:r>
                        <a:rPr lang="en-GB" sz="850" b="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Y100 NEA</a:t>
                      </a:r>
                    </a:p>
                    <a:p>
                      <a:pPr algn="ctr">
                        <a:lnSpc>
                          <a:spcPct val="107000"/>
                        </a:lnSpc>
                        <a:spcAft>
                          <a:spcPts val="0"/>
                        </a:spcAft>
                      </a:pPr>
                      <a:r>
                        <a:rPr lang="en-GB" sz="850" b="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Y212 American Revolution</a:t>
                      </a:r>
                      <a:endParaRPr lang="en-GB" sz="850" b="0" dirty="0">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850" b="0" dirty="0">
                          <a:latin typeface="Century Gothic" panose="020B0502020202020204" pitchFamily="34" charset="0"/>
                          <a:ea typeface="Calibri" panose="020F0502020204030204" pitchFamily="34" charset="0"/>
                          <a:cs typeface="Times New Roman" panose="02020603050405020304" pitchFamily="18" charset="0"/>
                        </a:rPr>
                        <a:t> </a:t>
                      </a: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23153781"/>
                  </a:ext>
                </a:extLst>
              </a:tr>
              <a:tr h="448728">
                <a:tc vMerge="1">
                  <a:txBody>
                    <a:bodyPr/>
                    <a:lstStyle/>
                    <a:p>
                      <a:pPr algn="ctr">
                        <a:lnSpc>
                          <a:spcPct val="107000"/>
                        </a:lnSpc>
                        <a:spcAft>
                          <a:spcPts val="0"/>
                        </a:spcAft>
                      </a:pPr>
                      <a:endParaRPr lang="en-GB" sz="85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lnSpc>
                          <a:spcPct val="107000"/>
                        </a:lnSpc>
                        <a:spcAft>
                          <a:spcPts val="0"/>
                        </a:spcAft>
                      </a:pPr>
                      <a:endParaRPr lang="en-GB" sz="85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850" b="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Paper 2 Core Topic 3: Globalisation </a:t>
                      </a:r>
                      <a:endParaRPr lang="en-GB" sz="850" b="0" dirty="0">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en-GB" sz="85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1113" marR="61113"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850" b="0" dirty="0">
                          <a:effectLst/>
                          <a:latin typeface="Century Gothic" panose="020B0502020202020204" pitchFamily="34" charset="0"/>
                          <a:ea typeface="Calibri" panose="020F0502020204030204" pitchFamily="34" charset="0"/>
                          <a:cs typeface="Times New Roman" panose="02020603050405020304" pitchFamily="18" charset="0"/>
                        </a:rPr>
                        <a:t>Paper 2 Option 4A: Regenerating Places</a:t>
                      </a:r>
                    </a:p>
                  </a:txBody>
                  <a:tcPr marL="61113" marR="61113"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algn="ctr">
                        <a:lnSpc>
                          <a:spcPct val="107000"/>
                        </a:lnSpc>
                        <a:spcAft>
                          <a:spcPts val="0"/>
                        </a:spcAft>
                      </a:pPr>
                      <a:endParaRPr lang="en-GB" sz="85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algn="ctr">
                        <a:lnSpc>
                          <a:spcPct val="107000"/>
                        </a:lnSpc>
                        <a:spcAft>
                          <a:spcPts val="0"/>
                        </a:spcAft>
                      </a:pPr>
                      <a:endParaRPr lang="en-GB" sz="850" b="0" dirty="0">
                        <a:latin typeface="Century Gothic" panose="020B0502020202020204" pitchFamily="34" charset="0"/>
                        <a:ea typeface="Calibri" panose="020F0502020204030204" pitchFamily="34" charset="0"/>
                        <a:cs typeface="Times New Roman" panose="02020603050405020304" pitchFamily="18" charset="0"/>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24013247"/>
                  </a:ext>
                </a:extLst>
              </a:tr>
              <a:tr h="557111">
                <a:tc>
                  <a:txBody>
                    <a:bodyPr/>
                    <a:lstStyle/>
                    <a:p>
                      <a:pPr algn="ctr">
                        <a:lnSpc>
                          <a:spcPct val="107000"/>
                        </a:lnSpc>
                        <a:spcAft>
                          <a:spcPts val="0"/>
                        </a:spcAft>
                      </a:pPr>
                      <a:r>
                        <a:rPr lang="en-GB" sz="850" b="0" dirty="0">
                          <a:effectLst/>
                          <a:latin typeface="Century Gothic" panose="020B0502020202020204" pitchFamily="34" charset="0"/>
                          <a:ea typeface="Calibri" panose="020F0502020204030204" pitchFamily="34" charset="0"/>
                          <a:cs typeface="Times New Roman" panose="02020603050405020304" pitchFamily="18" charset="0"/>
                        </a:rPr>
                        <a:t>YEAR 13</a:t>
                      </a:r>
                    </a:p>
                    <a:p>
                      <a:pPr algn="ctr">
                        <a:lnSpc>
                          <a:spcPct val="107000"/>
                        </a:lnSpc>
                        <a:spcAft>
                          <a:spcPts val="0"/>
                        </a:spcAft>
                      </a:pPr>
                      <a:endParaRPr lang="en-GB" sz="850" b="0" dirty="0">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en-GB" sz="85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850" b="0" dirty="0">
                          <a:effectLst/>
                          <a:latin typeface="Century Gothic" panose="020B0502020202020204" pitchFamily="34" charset="0"/>
                          <a:ea typeface="Calibri" panose="020F0502020204030204" pitchFamily="34" charset="0"/>
                          <a:cs typeface="Times New Roman" panose="02020603050405020304" pitchFamily="18" charset="0"/>
                        </a:rPr>
                        <a:t> Paper 1 Core Topic 5: The Water Cycle and Water Insecurity</a:t>
                      </a:r>
                    </a:p>
                    <a:p>
                      <a:pPr algn="ctr">
                        <a:lnSpc>
                          <a:spcPct val="107000"/>
                        </a:lnSpc>
                        <a:spcAft>
                          <a:spcPts val="0"/>
                        </a:spcAft>
                      </a:pPr>
                      <a:r>
                        <a:rPr lang="en-GB" sz="850" b="0" dirty="0">
                          <a:solidFill>
                            <a:srgbClr val="000000"/>
                          </a:solidFill>
                          <a:effectLst/>
                          <a:latin typeface="Century Gothic" panose="020B0502020202020204" pitchFamily="34" charset="0"/>
                          <a:cs typeface="Times New Roman" panose="02020603050405020304" pitchFamily="18" charset="0"/>
                        </a:rPr>
                        <a:t>Paper 2 Core Topic 7: Superpowers </a:t>
                      </a: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ctr">
                        <a:lnSpc>
                          <a:spcPct val="107000"/>
                        </a:lnSpc>
                        <a:spcAft>
                          <a:spcPts val="0"/>
                        </a:spcAft>
                      </a:pPr>
                      <a:r>
                        <a:rPr lang="en-GB" sz="850" b="0" dirty="0">
                          <a:effectLst/>
                          <a:latin typeface="Century Gothic" panose="020B0502020202020204" pitchFamily="34" charset="0"/>
                          <a:ea typeface="Calibri" panose="020F0502020204030204" pitchFamily="34" charset="0"/>
                          <a:cs typeface="Times New Roman" panose="02020603050405020304" pitchFamily="18" charset="0"/>
                        </a:rPr>
                        <a:t>Paper 1 Core Topic 6: The Carbon Cycle and Energy Security</a:t>
                      </a:r>
                    </a:p>
                    <a:p>
                      <a:pPr algn="ctr">
                        <a:lnSpc>
                          <a:spcPct val="107000"/>
                        </a:lnSpc>
                        <a:spcAft>
                          <a:spcPts val="0"/>
                        </a:spcAft>
                      </a:pPr>
                      <a:r>
                        <a:rPr lang="en-GB" sz="850" b="0" dirty="0">
                          <a:effectLst/>
                          <a:latin typeface="Century Gothic" panose="020B0502020202020204" pitchFamily="34" charset="0"/>
                          <a:ea typeface="Calibri" panose="020F0502020204030204" pitchFamily="34" charset="0"/>
                          <a:cs typeface="Times New Roman" panose="02020603050405020304" pitchFamily="18" charset="0"/>
                        </a:rPr>
                        <a:t>Paper 2 Option 8B: Migration, Identity and Sovereignty</a:t>
                      </a: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algn="ctr">
                        <a:lnSpc>
                          <a:spcPct val="107000"/>
                        </a:lnSpc>
                        <a:spcAft>
                          <a:spcPts val="0"/>
                        </a:spcAft>
                      </a:pPr>
                      <a:r>
                        <a:rPr lang="en-GB" sz="850" b="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en-GB" sz="850" b="0" dirty="0">
                          <a:effectLst/>
                          <a:latin typeface="Century Gothic" panose="020B0502020202020204" pitchFamily="34" charset="0"/>
                          <a:ea typeface="Calibri" panose="020F0502020204030204" pitchFamily="34" charset="0"/>
                          <a:cs typeface="Times New Roman" panose="02020603050405020304" pitchFamily="18" charset="0"/>
                        </a:rPr>
                        <a:t> Paper 3 </a:t>
                      </a:r>
                    </a:p>
                    <a:p>
                      <a:pPr algn="ctr">
                        <a:lnSpc>
                          <a:spcPct val="107000"/>
                        </a:lnSpc>
                        <a:spcAft>
                          <a:spcPts val="0"/>
                        </a:spcAft>
                      </a:pPr>
                      <a:r>
                        <a:rPr lang="en-GB" sz="850" b="0" dirty="0">
                          <a:effectLst/>
                          <a:latin typeface="Century Gothic" panose="020B0502020202020204" pitchFamily="34" charset="0"/>
                          <a:ea typeface="Calibri" panose="020F0502020204030204" pitchFamily="34" charset="0"/>
                          <a:cs typeface="Times New Roman" panose="02020603050405020304" pitchFamily="18" charset="0"/>
                        </a:rPr>
                        <a:t>Synoptic Investigation</a:t>
                      </a:r>
                    </a:p>
                    <a:p>
                      <a:pPr algn="ctr">
                        <a:lnSpc>
                          <a:spcPct val="107000"/>
                        </a:lnSpc>
                        <a:spcAft>
                          <a:spcPts val="0"/>
                        </a:spcAft>
                      </a:pPr>
                      <a:r>
                        <a:rPr lang="en-GB" sz="850" b="0" dirty="0">
                          <a:effectLst/>
                          <a:latin typeface="Century Gothic" panose="020B0502020202020204" pitchFamily="34" charset="0"/>
                          <a:ea typeface="Calibri" panose="020F0502020204030204" pitchFamily="34" charset="0"/>
                          <a:cs typeface="Times New Roman" panose="02020603050405020304" pitchFamily="18" charset="0"/>
                        </a:rPr>
                        <a:t>REVISION </a:t>
                      </a: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endParaRPr lang="en-GB" sz="85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022451516"/>
                  </a:ext>
                </a:extLst>
              </a:tr>
            </a:tbl>
          </a:graphicData>
        </a:graphic>
      </p:graphicFrame>
    </p:spTree>
    <p:extLst>
      <p:ext uri="{BB962C8B-B14F-4D97-AF65-F5344CB8AC3E}">
        <p14:creationId xmlns:p14="http://schemas.microsoft.com/office/powerpoint/2010/main" val="42810057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4A62F338925924E9E933A9C72C48095" ma:contentTypeVersion="11" ma:contentTypeDescription="Create a new document." ma:contentTypeScope="" ma:versionID="ba6736478e0bd9d1db6f87034d8018d5">
  <xsd:schema xmlns:xsd="http://www.w3.org/2001/XMLSchema" xmlns:xs="http://www.w3.org/2001/XMLSchema" xmlns:p="http://schemas.microsoft.com/office/2006/metadata/properties" xmlns:ns3="df912826-8516-4780-a240-937a022396b3" xmlns:ns4="00544589-e2c8-41c7-9b68-ec4b06bd366f" targetNamespace="http://schemas.microsoft.com/office/2006/metadata/properties" ma:root="true" ma:fieldsID="f624d73587754b0a8a98a45da29516b1" ns3:_="" ns4:_="">
    <xsd:import namespace="df912826-8516-4780-a240-937a022396b3"/>
    <xsd:import namespace="00544589-e2c8-41c7-9b68-ec4b06bd366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912826-8516-4780-a240-937a022396b3"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_activity" ma:index="17" nillable="true" ma:displayName="_activity" ma:hidden="true" ma:internalName="_activity">
      <xsd:simpleType>
        <xsd:restriction base="dms:Note"/>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0544589-e2c8-41c7-9b68-ec4b06bd366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df912826-8516-4780-a240-937a022396b3" xsi:nil="true"/>
  </documentManagement>
</p:properties>
</file>

<file path=customXml/itemProps1.xml><?xml version="1.0" encoding="utf-8"?>
<ds:datastoreItem xmlns:ds="http://schemas.openxmlformats.org/officeDocument/2006/customXml" ds:itemID="{0AC530AF-CC73-431F-8A73-4B7D616FB7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912826-8516-4780-a240-937a022396b3"/>
    <ds:schemaRef ds:uri="00544589-e2c8-41c7-9b68-ec4b06bd366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F8EB33B-F5DF-4AB8-BCCC-6067640B15C4}">
  <ds:schemaRefs>
    <ds:schemaRef ds:uri="http://schemas.microsoft.com/sharepoint/v3/contenttype/forms"/>
  </ds:schemaRefs>
</ds:datastoreItem>
</file>

<file path=customXml/itemProps3.xml><?xml version="1.0" encoding="utf-8"?>
<ds:datastoreItem xmlns:ds="http://schemas.openxmlformats.org/officeDocument/2006/customXml" ds:itemID="{4DE7B59D-55EE-41FD-B14D-9E12995D97CF}">
  <ds:schemaRefs>
    <ds:schemaRef ds:uri="http://schemas.openxmlformats.org/package/2006/metadata/core-properties"/>
    <ds:schemaRef ds:uri="http://schemas.microsoft.com/office/2006/metadata/properties"/>
    <ds:schemaRef ds:uri="http://schemas.microsoft.com/office/2006/documentManagement/types"/>
    <ds:schemaRef ds:uri="00544589-e2c8-41c7-9b68-ec4b06bd366f"/>
    <ds:schemaRef ds:uri="http://purl.org/dc/elements/1.1/"/>
    <ds:schemaRef ds:uri="http://purl.org/dc/dcmitype/"/>
    <ds:schemaRef ds:uri="http://purl.org/dc/terms/"/>
    <ds:schemaRef ds:uri="http://schemas.microsoft.com/office/infopath/2007/PartnerControls"/>
    <ds:schemaRef ds:uri="df912826-8516-4780-a240-937a022396b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1272</TotalTime>
  <Words>562</Words>
  <Application>Microsoft Office PowerPoint</Application>
  <PresentationFormat>Widescreen</PresentationFormat>
  <Paragraphs>141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Gothic</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BTHCC Classics Curriculum 2023-24</dc:title>
  <dc:creator>Antonia Butterworth</dc:creator>
  <cp:lastModifiedBy>Laura Hussain</cp:lastModifiedBy>
  <cp:revision>2</cp:revision>
  <dcterms:created xsi:type="dcterms:W3CDTF">2023-09-20T20:56:41Z</dcterms:created>
  <dcterms:modified xsi:type="dcterms:W3CDTF">2023-11-17T08:04:19Z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0x01010064A62F338925924E9E933A9C72C48095</vt:lpwstr>
  </property>
</Properties>
</file>