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65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EFE47A-B23E-4A09-9C23-E457DC8CD3DB}" v="219" dt="2023-10-01T14:13:41.39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5AF533-79D7-41C3-8588-548EA5ABC505}" type="datetimeFigureOut">
              <a:rPr lang="en-GB" smtClean="0"/>
              <a:t>17/11/2023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EC2B58-0149-4A97-8C53-96925C7F6D41}" type="slidenum">
              <a:rPr lang="en-GB" smtClean="0"/>
              <a:t>‹#›</a:t>
            </a:fld>
            <a:endParaRPr lang="en-GB"/>
          </a:p>
        </p:txBody>
      </p:sp>
    </p:spTree>
    <p:extLst>
      <p:ext uri="{BB962C8B-B14F-4D97-AF65-F5344CB8AC3E}">
        <p14:creationId xmlns:p14="http://schemas.microsoft.com/office/powerpoint/2010/main" val="3500312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69094-7056-A812-362B-A009971F9A8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8502CC30-A73A-E516-EAC5-F920A150E9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0EBBC264-A0D9-514E-24E8-6BCB1569195C}"/>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5" name="Footer Placeholder 4">
            <a:extLst>
              <a:ext uri="{FF2B5EF4-FFF2-40B4-BE49-F238E27FC236}">
                <a16:creationId xmlns:a16="http://schemas.microsoft.com/office/drawing/2014/main" id="{A8A3984C-EB29-5B47-B407-F31415CA25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9D8CBA-72B0-482F-FF9B-AB03C7585469}"/>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358587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CDAF3-249C-3C8B-6098-9D632DDDA5FB}"/>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FC3EBB6-1C62-A915-ADA5-2479ACE3E9F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B65141E-0F83-56B5-87B7-DFA817421513}"/>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5" name="Footer Placeholder 4">
            <a:extLst>
              <a:ext uri="{FF2B5EF4-FFF2-40B4-BE49-F238E27FC236}">
                <a16:creationId xmlns:a16="http://schemas.microsoft.com/office/drawing/2014/main" id="{9A8453D3-8652-54E3-F907-38787422B4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6D88E6-000E-D20E-4D5D-D59657596461}"/>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407413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C808ECA-245E-A990-A91B-2EB2389052BF}"/>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6C5770D5-37BA-56AC-BD4A-6DB672F9F1F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52F5686-77FA-7D34-C007-C526A7178083}"/>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5" name="Footer Placeholder 4">
            <a:extLst>
              <a:ext uri="{FF2B5EF4-FFF2-40B4-BE49-F238E27FC236}">
                <a16:creationId xmlns:a16="http://schemas.microsoft.com/office/drawing/2014/main" id="{F10DE9FB-46CA-3FD1-CCBF-407A4E51EA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9F495A3-E773-9316-3C6C-D34C2405BEE4}"/>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2475450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15742-64EC-4D99-210F-5DDB898CCC4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827E39A-E052-D5D4-CCB4-A773DE275AF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D3BEE74-B2E4-707E-549C-96084A62E3B9}"/>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5" name="Footer Placeholder 4">
            <a:extLst>
              <a:ext uri="{FF2B5EF4-FFF2-40B4-BE49-F238E27FC236}">
                <a16:creationId xmlns:a16="http://schemas.microsoft.com/office/drawing/2014/main" id="{ED5A056C-1D23-3C72-1A93-5173382878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4702B1-9DED-961B-0DC0-EF3C695C583D}"/>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1636960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98C10-3A92-6DE9-1146-C08A4A534AB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E051D576-93F3-15CA-04AA-C83B19DC7F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6A78A9E-8475-1948-47CB-40CEC1630969}"/>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5" name="Footer Placeholder 4">
            <a:extLst>
              <a:ext uri="{FF2B5EF4-FFF2-40B4-BE49-F238E27FC236}">
                <a16:creationId xmlns:a16="http://schemas.microsoft.com/office/drawing/2014/main" id="{ADE38F6A-0145-8291-CA58-1C8B06F1A5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9D6DC0C-E0E5-41C5-2B1E-8D8EEC70B5D2}"/>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1194854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FC9B8-EBF6-941F-B236-FC4DD123695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EA2D94D-23CE-0EAD-4B8F-D0BB589CD04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92CA8713-5093-5D74-DAF7-3EE025031F6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0F15BC53-CFD3-48CE-CD5E-1F8A30671396}"/>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6" name="Footer Placeholder 5">
            <a:extLst>
              <a:ext uri="{FF2B5EF4-FFF2-40B4-BE49-F238E27FC236}">
                <a16:creationId xmlns:a16="http://schemas.microsoft.com/office/drawing/2014/main" id="{FBC6AA9F-DC5E-536B-370C-9FE5B1995A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EE2718-B7BF-7680-1FDC-133DA0899974}"/>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298795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0ABBF-B85F-3987-D143-B5CF2A8DC54C}"/>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F4A2721-6F44-2857-2772-CFDB1EF4E4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CC1822E-FA27-BF4D-7547-7E614ED34CC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07F6FFA6-A59D-1BDC-4679-2A96D6F417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0A7D73E-1BAE-CF80-FF0F-6D395481380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E33771D9-713D-1EC1-1FA6-EB26805392E8}"/>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8" name="Footer Placeholder 7">
            <a:extLst>
              <a:ext uri="{FF2B5EF4-FFF2-40B4-BE49-F238E27FC236}">
                <a16:creationId xmlns:a16="http://schemas.microsoft.com/office/drawing/2014/main" id="{ABC2ED10-4DD0-E4CD-EA4A-FE705E78A2C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803525B-A73A-8192-9AB0-0F6670B68914}"/>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1108522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FBA57-7878-0952-B1AC-16CD0D699CA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E2339AC7-F7F0-B357-390E-6EA148C2C6CC}"/>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4" name="Footer Placeholder 3">
            <a:extLst>
              <a:ext uri="{FF2B5EF4-FFF2-40B4-BE49-F238E27FC236}">
                <a16:creationId xmlns:a16="http://schemas.microsoft.com/office/drawing/2014/main" id="{D2EF4485-A3D5-8D0C-0903-23600497DB3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6289E2F-4559-F965-32A5-B5F95A1DB744}"/>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2330295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0397D4-9706-5A35-9F99-6787691372D4}"/>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3" name="Footer Placeholder 2">
            <a:extLst>
              <a:ext uri="{FF2B5EF4-FFF2-40B4-BE49-F238E27FC236}">
                <a16:creationId xmlns:a16="http://schemas.microsoft.com/office/drawing/2014/main" id="{9F1B7410-A16F-31A2-0EE2-B94544F4A4E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66B718F-9980-875D-EC20-195D9768F646}"/>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1672635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C6C0C-50F8-C5AC-E76F-1A20BCF58AA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2EE06BE1-A833-BC41-F6B6-22965D5CA8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93959128-19B7-05E0-1045-D998559CED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22C31E5-6871-493B-E56E-A786C31F6048}"/>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6" name="Footer Placeholder 5">
            <a:extLst>
              <a:ext uri="{FF2B5EF4-FFF2-40B4-BE49-F238E27FC236}">
                <a16:creationId xmlns:a16="http://schemas.microsoft.com/office/drawing/2014/main" id="{08F65039-E286-A497-D937-90635CAE86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470F75-D8A5-AB1B-AECB-DAF4F4D9D136}"/>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234508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E7488-89B5-9F07-E9DF-D63580FA242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6EA314B-FEE2-C4D8-4ACE-1B78BA8729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A982817-6E74-4261-4D41-7C33B1E4D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053FF75-FBE3-700A-54F6-B02350C307BA}"/>
              </a:ext>
            </a:extLst>
          </p:cNvPr>
          <p:cNvSpPr>
            <a:spLocks noGrp="1"/>
          </p:cNvSpPr>
          <p:nvPr>
            <p:ph type="dt" sz="half" idx="10"/>
          </p:nvPr>
        </p:nvSpPr>
        <p:spPr/>
        <p:txBody>
          <a:bodyPr/>
          <a:lstStyle/>
          <a:p>
            <a:fld id="{3302D671-6C3C-4698-9874-24C252E4064F}" type="datetimeFigureOut">
              <a:rPr lang="en-GB" smtClean="0"/>
              <a:t>17/11/2023</a:t>
            </a:fld>
            <a:endParaRPr lang="en-GB"/>
          </a:p>
        </p:txBody>
      </p:sp>
      <p:sp>
        <p:nvSpPr>
          <p:cNvPr id="6" name="Footer Placeholder 5">
            <a:extLst>
              <a:ext uri="{FF2B5EF4-FFF2-40B4-BE49-F238E27FC236}">
                <a16:creationId xmlns:a16="http://schemas.microsoft.com/office/drawing/2014/main" id="{0721BF81-04F3-B493-3866-9F617FD162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14DB35-6792-DDB2-FAF0-80585A968C1A}"/>
              </a:ext>
            </a:extLst>
          </p:cNvPr>
          <p:cNvSpPr>
            <a:spLocks noGrp="1"/>
          </p:cNvSpPr>
          <p:nvPr>
            <p:ph type="sldNum" sz="quarter" idx="12"/>
          </p:nvPr>
        </p:nvSpPr>
        <p:spPr/>
        <p:txBody>
          <a:bodyPr/>
          <a:lstStyle/>
          <a:p>
            <a:fld id="{22589839-F9D4-432D-88A7-C6EEA4BDCCF6}" type="slidenum">
              <a:rPr lang="en-GB" smtClean="0"/>
              <a:t>‹#›</a:t>
            </a:fld>
            <a:endParaRPr lang="en-GB"/>
          </a:p>
        </p:txBody>
      </p:sp>
    </p:spTree>
    <p:extLst>
      <p:ext uri="{BB962C8B-B14F-4D97-AF65-F5344CB8AC3E}">
        <p14:creationId xmlns:p14="http://schemas.microsoft.com/office/powerpoint/2010/main" val="2570148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15CA94-451C-5589-7304-C4CF71CE642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D8FC06D5-F61D-ED5D-87A0-BE47A4B659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A9C27E5-D854-B8E6-CA74-531D241A37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2D671-6C3C-4698-9874-24C252E4064F}" type="datetimeFigureOut">
              <a:rPr lang="en-GB" smtClean="0"/>
              <a:t>17/11/2023</a:t>
            </a:fld>
            <a:endParaRPr lang="en-GB"/>
          </a:p>
        </p:txBody>
      </p:sp>
      <p:sp>
        <p:nvSpPr>
          <p:cNvPr id="5" name="Footer Placeholder 4">
            <a:extLst>
              <a:ext uri="{FF2B5EF4-FFF2-40B4-BE49-F238E27FC236}">
                <a16:creationId xmlns:a16="http://schemas.microsoft.com/office/drawing/2014/main" id="{F113D016-832C-F6E9-3AC4-D3DD1BEEFD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99224482-5375-2DA8-E3E9-A86D11DB9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589839-F9D4-432D-88A7-C6EEA4BDCCF6}" type="slidenum">
              <a:rPr lang="en-GB" smtClean="0"/>
              <a:t>‹#›</a:t>
            </a:fld>
            <a:endParaRPr lang="en-GB"/>
          </a:p>
        </p:txBody>
      </p:sp>
    </p:spTree>
    <p:extLst>
      <p:ext uri="{BB962C8B-B14F-4D97-AF65-F5344CB8AC3E}">
        <p14:creationId xmlns:p14="http://schemas.microsoft.com/office/powerpoint/2010/main" val="1571225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D05CADC0-D9F9-E00E-75DC-DEEE546849EB}"/>
              </a:ext>
            </a:extLst>
          </p:cNvPr>
          <p:cNvGraphicFramePr>
            <a:graphicFrameLocks noGrp="1"/>
          </p:cNvGraphicFramePr>
          <p:nvPr>
            <p:ph idx="1"/>
            <p:extLst>
              <p:ext uri="{D42A27DB-BD31-4B8C-83A1-F6EECF244321}">
                <p14:modId xmlns:p14="http://schemas.microsoft.com/office/powerpoint/2010/main" val="3313087059"/>
              </p:ext>
            </p:extLst>
          </p:nvPr>
        </p:nvGraphicFramePr>
        <p:xfrm>
          <a:off x="142085" y="871772"/>
          <a:ext cx="11859365" cy="2309856"/>
        </p:xfrm>
        <a:graphic>
          <a:graphicData uri="http://schemas.openxmlformats.org/drawingml/2006/table">
            <a:tbl>
              <a:tblPr firstRow="1" firstCol="1" bandRow="1"/>
              <a:tblGrid>
                <a:gridCol w="980678">
                  <a:extLst>
                    <a:ext uri="{9D8B030D-6E8A-4147-A177-3AD203B41FA5}">
                      <a16:colId xmlns:a16="http://schemas.microsoft.com/office/drawing/2014/main" val="2454887705"/>
                    </a:ext>
                  </a:extLst>
                </a:gridCol>
                <a:gridCol w="1762122">
                  <a:extLst>
                    <a:ext uri="{9D8B030D-6E8A-4147-A177-3AD203B41FA5}">
                      <a16:colId xmlns:a16="http://schemas.microsoft.com/office/drawing/2014/main" val="3810148301"/>
                    </a:ext>
                  </a:extLst>
                </a:gridCol>
                <a:gridCol w="1821111">
                  <a:extLst>
                    <a:ext uri="{9D8B030D-6E8A-4147-A177-3AD203B41FA5}">
                      <a16:colId xmlns:a16="http://schemas.microsoft.com/office/drawing/2014/main" val="4039627194"/>
                    </a:ext>
                  </a:extLst>
                </a:gridCol>
                <a:gridCol w="1740429">
                  <a:extLst>
                    <a:ext uri="{9D8B030D-6E8A-4147-A177-3AD203B41FA5}">
                      <a16:colId xmlns:a16="http://schemas.microsoft.com/office/drawing/2014/main" val="446330211"/>
                    </a:ext>
                  </a:extLst>
                </a:gridCol>
                <a:gridCol w="1908751">
                  <a:extLst>
                    <a:ext uri="{9D8B030D-6E8A-4147-A177-3AD203B41FA5}">
                      <a16:colId xmlns:a16="http://schemas.microsoft.com/office/drawing/2014/main" val="1069352183"/>
                    </a:ext>
                  </a:extLst>
                </a:gridCol>
                <a:gridCol w="1752149">
                  <a:extLst>
                    <a:ext uri="{9D8B030D-6E8A-4147-A177-3AD203B41FA5}">
                      <a16:colId xmlns:a16="http://schemas.microsoft.com/office/drawing/2014/main" val="1189665100"/>
                    </a:ext>
                  </a:extLst>
                </a:gridCol>
                <a:gridCol w="1894125">
                  <a:extLst>
                    <a:ext uri="{9D8B030D-6E8A-4147-A177-3AD203B41FA5}">
                      <a16:colId xmlns:a16="http://schemas.microsoft.com/office/drawing/2014/main" val="3373443713"/>
                    </a:ext>
                  </a:extLst>
                </a:gridCol>
              </a:tblGrid>
              <a:tr h="177120">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HT 1</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HT 2</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HT 3</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a:effectLst/>
                          <a:latin typeface="Century Gothic" panose="020B0502020202020204" pitchFamily="34" charset="0"/>
                          <a:ea typeface="Calibri" panose="020F0502020204030204" pitchFamily="34" charset="0"/>
                          <a:cs typeface="Times New Roman" panose="02020603050405020304" pitchFamily="18" charset="0"/>
                        </a:rPr>
                        <a:t>HT 4</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a:effectLst/>
                          <a:latin typeface="Century Gothic" panose="020B0502020202020204" pitchFamily="34" charset="0"/>
                          <a:ea typeface="Calibri" panose="020F0502020204030204" pitchFamily="34" charset="0"/>
                          <a:cs typeface="Times New Roman" panose="02020603050405020304" pitchFamily="18" charset="0"/>
                        </a:rPr>
                        <a:t>HT 5</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HT 6</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2385398"/>
                  </a:ext>
                </a:extLst>
              </a:tr>
              <a:tr h="718083">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YEAR 7</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What a World</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WELCOME TO THE WORLD</a:t>
                      </a:r>
                    </a:p>
                    <a:p>
                      <a:pPr marL="171450" indent="-171450" algn="l">
                        <a:lnSpc>
                          <a:spcPct val="107000"/>
                        </a:lnSpc>
                        <a:spcAft>
                          <a:spcPts val="0"/>
                        </a:spcAft>
                        <a:buFont typeface="Arial" panose="020B0604020202020204" pitchFamily="34" charset="0"/>
                        <a:buChar char="•"/>
                      </a:pPr>
                      <a:r>
                        <a:rPr lang="en-GB" sz="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marL="171450" indent="-171450" algn="l">
                        <a:lnSpc>
                          <a:spcPct val="107000"/>
                        </a:lnSpc>
                        <a:spcAft>
                          <a:spcPts val="0"/>
                        </a:spcAft>
                        <a:buFont typeface="Arial" panose="020B0604020202020204" pitchFamily="34" charset="0"/>
                        <a:buChar char="•"/>
                      </a:pPr>
                      <a:r>
                        <a:rPr lang="en-GB" sz="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Where in the World</a:t>
                      </a:r>
                      <a:r>
                        <a:rPr lang="en-GB" sz="800" b="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rPr>
                        <a:t> </a:t>
                      </a: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kern="1200" dirty="0">
                          <a:solidFill>
                            <a:schemeClr val="tx1"/>
                          </a:solidFill>
                          <a:effectLst/>
                          <a:latin typeface="Century Gothic" panose="020B0502020202020204" pitchFamily="34" charset="0"/>
                          <a:ea typeface="+mn-ea"/>
                          <a:cs typeface="+mn-cs"/>
                        </a:rPr>
                        <a:t>EXPLORING THE UK</a:t>
                      </a:r>
                    </a:p>
                    <a:p>
                      <a:pPr marL="171450" indent="-171450" algn="l">
                        <a:lnSpc>
                          <a:spcPct val="107000"/>
                        </a:lnSpc>
                        <a:spcAft>
                          <a:spcPts val="0"/>
                        </a:spcAft>
                        <a:buFont typeface="Arial" panose="020B0604020202020204" pitchFamily="34" charset="0"/>
                        <a:buChar char="•"/>
                      </a:pPr>
                      <a:r>
                        <a:rPr lang="en-GB" sz="800" b="0" kern="1200" dirty="0">
                          <a:solidFill>
                            <a:schemeClr val="tx1"/>
                          </a:solidFill>
                          <a:effectLst/>
                          <a:latin typeface="Century Gothic" panose="020B0502020202020204" pitchFamily="34" charset="0"/>
                          <a:ea typeface="+mn-ea"/>
                          <a:cs typeface="+mn-cs"/>
                        </a:rPr>
                        <a:t>The Physical World</a:t>
                      </a:r>
                    </a:p>
                    <a:p>
                      <a:pPr marL="171450" indent="-171450" algn="l">
                        <a:lnSpc>
                          <a:spcPct val="107000"/>
                        </a:lnSpc>
                        <a:spcAft>
                          <a:spcPts val="0"/>
                        </a:spcAft>
                        <a:buFont typeface="Arial" panose="020B0604020202020204" pitchFamily="34" charset="0"/>
                        <a:buChar char="•"/>
                      </a:pPr>
                      <a:r>
                        <a:rPr lang="en-GB" sz="800" b="0" kern="1200" dirty="0">
                          <a:solidFill>
                            <a:schemeClr val="tx1"/>
                          </a:solidFill>
                          <a:effectLst/>
                          <a:latin typeface="Century Gothic" panose="020B0502020202020204" pitchFamily="34" charset="0"/>
                          <a:ea typeface="+mn-ea"/>
                          <a:cs typeface="+mn-cs"/>
                        </a:rPr>
                        <a:t>The Human World</a:t>
                      </a: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AFRICA</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POWERFUL POLES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OUT IN THE FIELD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 OCEANS AND CLIMATE</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85999456"/>
                  </a:ext>
                </a:extLst>
              </a:tr>
              <a:tr h="432938">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YEAR 8</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Global Process</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kern="1200" dirty="0">
                          <a:solidFill>
                            <a:schemeClr val="tx1"/>
                          </a:solidFill>
                          <a:effectLst/>
                          <a:latin typeface="Century Gothic" panose="020B0502020202020204" pitchFamily="34" charset="0"/>
                          <a:ea typeface="+mn-ea"/>
                          <a:cs typeface="+mn-cs"/>
                        </a:rPr>
                        <a:t>GLOBAL ISSUES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algn="ctr">
                        <a:lnSpc>
                          <a:spcPct val="107000"/>
                        </a:lnSpc>
                        <a:spcAft>
                          <a:spcPts val="0"/>
                        </a:spcAft>
                      </a:pPr>
                      <a:endParaRPr lang="en-GB" sz="800" b="0" kern="1200" dirty="0">
                        <a:solidFill>
                          <a:schemeClr val="tx1"/>
                        </a:solidFill>
                        <a:effectLst/>
                        <a:latin typeface="Century Gothic" panose="020B0502020202020204" pitchFamily="34" charset="0"/>
                        <a:ea typeface="+mn-ea"/>
                        <a:cs typeface="+mn-cs"/>
                      </a:endParaRPr>
                    </a:p>
                    <a:p>
                      <a:pPr algn="ctr">
                        <a:lnSpc>
                          <a:spcPct val="107000"/>
                        </a:lnSpc>
                        <a:spcAft>
                          <a:spcPts val="0"/>
                        </a:spcAft>
                      </a:pPr>
                      <a:endParaRPr lang="en-GB" sz="80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 </a:t>
                      </a:r>
                      <a:r>
                        <a:rPr lang="en-GB" sz="80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JAPAN</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algn="ctr">
                        <a:lnSpc>
                          <a:spcPct val="107000"/>
                        </a:lnSpc>
                        <a:spcAft>
                          <a:spcPts val="0"/>
                        </a:spcAft>
                      </a:pPr>
                      <a:endParaRPr lang="en-GB" sz="80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BRAZIL</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RUSSIA</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algn="ctr">
                        <a:lnSpc>
                          <a:spcPct val="107000"/>
                        </a:lnSpc>
                        <a:spcAft>
                          <a:spcPts val="0"/>
                        </a:spcAft>
                      </a:pPr>
                      <a:endParaRPr lang="en-GB" sz="80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GLOBALISATION</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GB" sz="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endParaRPr lang="en-GB" sz="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OUT IN THE FIELD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68495675"/>
                  </a:ext>
                </a:extLst>
              </a:tr>
              <a:tr h="474924">
                <a:tc>
                  <a:txBody>
                    <a:bodyPr/>
                    <a:lstStyle/>
                    <a:p>
                      <a:pPr algn="ctr">
                        <a:lnSpc>
                          <a:spcPct val="107000"/>
                        </a:lnSpc>
                        <a:spcAft>
                          <a:spcPts val="0"/>
                        </a:spcAft>
                        <a:tabLst>
                          <a:tab pos="1258570" algn="r"/>
                        </a:tabLs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YEAR 9</a:t>
                      </a:r>
                    </a:p>
                    <a:p>
                      <a:pPr algn="ctr">
                        <a:lnSpc>
                          <a:spcPct val="107000"/>
                        </a:lnSpc>
                        <a:spcAft>
                          <a:spcPts val="0"/>
                        </a:spcAft>
                        <a:tabLst>
                          <a:tab pos="1258570" algn="r"/>
                        </a:tabLs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People, planet and profit</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KNOWING MANCHESTER </a:t>
                      </a:r>
                      <a:endParaRPr lang="en-GB" sz="800" b="0" kern="1200" dirty="0">
                        <a:solidFill>
                          <a:schemeClr val="tx1"/>
                        </a:solidFill>
                        <a:effectLst/>
                        <a:latin typeface="Century Gothic" panose="020B0502020202020204" pitchFamily="34" charset="0"/>
                        <a:ea typeface="+mn-ea"/>
                        <a:cs typeface="+mn-cs"/>
                      </a:endParaRP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RAGING RIVERS </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CHALLENGING COASTS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GLOBAL CONFLICTS</a:t>
                      </a:r>
                    </a:p>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KNOWING MANCHESTER </a:t>
                      </a:r>
                      <a:endParaRPr lang="en-GB" sz="800" b="0" kern="1200" dirty="0">
                        <a:solidFill>
                          <a:schemeClr val="tx1"/>
                        </a:solidFill>
                        <a:effectLst/>
                        <a:latin typeface="Century Gothic" panose="020B0502020202020204" pitchFamily="34" charset="0"/>
                        <a:ea typeface="+mn-ea"/>
                        <a:cs typeface="+mn-cs"/>
                      </a:endParaRP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algn="ctr">
                        <a:lnSpc>
                          <a:spcPct val="107000"/>
                        </a:lnSpc>
                        <a:spcAft>
                          <a:spcPts val="0"/>
                        </a:spcAft>
                      </a:pPr>
                      <a:endParaRPr lang="en-GB" sz="80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WESTERN ASIA</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DECISION MAKING</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Out in the field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2290126"/>
                  </a:ext>
                </a:extLst>
              </a:tr>
            </a:tbl>
          </a:graphicData>
        </a:graphic>
      </p:graphicFrame>
      <p:sp>
        <p:nvSpPr>
          <p:cNvPr id="5" name="Title 1">
            <a:extLst>
              <a:ext uri="{FF2B5EF4-FFF2-40B4-BE49-F238E27FC236}">
                <a16:creationId xmlns:a16="http://schemas.microsoft.com/office/drawing/2014/main" id="{754711A1-999C-EC15-9422-D3666334BECF}"/>
              </a:ext>
            </a:extLst>
          </p:cNvPr>
          <p:cNvSpPr txBox="1">
            <a:spLocks/>
          </p:cNvSpPr>
          <p:nvPr/>
        </p:nvSpPr>
        <p:spPr>
          <a:xfrm>
            <a:off x="142085" y="128553"/>
            <a:ext cx="11430050" cy="355820"/>
          </a:xfrm>
          <a:prstGeom prst="rect">
            <a:avLst/>
          </a:prstGeom>
          <a:solidFill>
            <a:srgbClr val="F2F2F2"/>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400" b="1" dirty="0">
                <a:latin typeface="Century Gothic" panose="020B0502020202020204" pitchFamily="34" charset="0"/>
              </a:rPr>
              <a:t>BTHCC Geography Curriculum 2023-24 </a:t>
            </a:r>
          </a:p>
        </p:txBody>
      </p:sp>
      <p:pic>
        <p:nvPicPr>
          <p:cNvPr id="6" name="Picture 17" descr="A picture containing screenshot, text&#10;&#10;Description automatically generated">
            <a:extLst>
              <a:ext uri="{FF2B5EF4-FFF2-40B4-BE49-F238E27FC236}">
                <a16:creationId xmlns:a16="http://schemas.microsoft.com/office/drawing/2014/main" id="{351B96B2-37E8-133F-6A3B-D3EEFFAE04EA}"/>
              </a:ext>
            </a:extLst>
          </p:cNvPr>
          <p:cNvPicPr>
            <a:picLocks noChangeAspect="1"/>
          </p:cNvPicPr>
          <p:nvPr/>
        </p:nvPicPr>
        <p:blipFill>
          <a:blip r:embed="rId2"/>
          <a:srcRect r="82883" b="-2105"/>
          <a:stretch>
            <a:fillRect/>
          </a:stretch>
        </p:blipFill>
        <p:spPr>
          <a:xfrm>
            <a:off x="11572135" y="184125"/>
            <a:ext cx="551017" cy="456980"/>
          </a:xfrm>
          <a:prstGeom prst="rect">
            <a:avLst/>
          </a:prstGeom>
          <a:noFill/>
          <a:ln cap="flat">
            <a:noFill/>
          </a:ln>
        </p:spPr>
      </p:pic>
      <p:sp>
        <p:nvSpPr>
          <p:cNvPr id="8" name="TextBox 7">
            <a:extLst>
              <a:ext uri="{FF2B5EF4-FFF2-40B4-BE49-F238E27FC236}">
                <a16:creationId xmlns:a16="http://schemas.microsoft.com/office/drawing/2014/main" id="{B518D154-F57D-E51A-5155-8BA98DA1D0BC}"/>
              </a:ext>
            </a:extLst>
          </p:cNvPr>
          <p:cNvSpPr txBox="1"/>
          <p:nvPr/>
        </p:nvSpPr>
        <p:spPr>
          <a:xfrm>
            <a:off x="93794" y="412615"/>
            <a:ext cx="11753849" cy="461665"/>
          </a:xfrm>
          <a:prstGeom prst="rect">
            <a:avLst/>
          </a:prstGeom>
          <a:noFill/>
        </p:spPr>
        <p:txBody>
          <a:bodyPr wrap="square">
            <a:spAutoFit/>
          </a:bodyPr>
          <a:lstStyle/>
          <a:p>
            <a:pPr marL="0" marR="0" lvl="0" indent="0" rtl="0">
              <a:lnSpc>
                <a:spcPct val="100000"/>
              </a:lnSpc>
              <a:spcBef>
                <a:spcPts val="0"/>
              </a:spcBef>
              <a:spcAft>
                <a:spcPts val="0"/>
              </a:spcAft>
              <a:buClr>
                <a:srgbClr val="000000"/>
              </a:buClr>
              <a:buSzPts val="1400"/>
              <a:buFont typeface="Calibri"/>
              <a:buNone/>
            </a:pPr>
            <a:r>
              <a:rPr lang="en-GB" sz="800" b="0" i="1" u="none" strike="noStrike" cap="none" dirty="0">
                <a:solidFill>
                  <a:srgbClr val="000000"/>
                </a:solidFill>
                <a:latin typeface="Century Gothic" panose="020B0502020202020204" pitchFamily="34" charset="0"/>
                <a:ea typeface="Calibri"/>
                <a:cs typeface="Calibri"/>
                <a:sym typeface="Calibri"/>
              </a:rPr>
              <a:t>Through teaching Geography, we strive to enthuse a desire in all our pupils to become global citizens, reflecting on our core values and cultural understanding. We develop this further within this subject through discussion of contemporary issues such as climate change, sustainability, migration and natural hazard management</a:t>
            </a:r>
            <a:r>
              <a:rPr lang="en-GB" sz="800" i="1" dirty="0">
                <a:latin typeface="Century Gothic" panose="020B0502020202020204" pitchFamily="34" charset="0"/>
                <a:ea typeface="Calibri"/>
                <a:cs typeface="Calibri"/>
                <a:sym typeface="Calibri"/>
              </a:rPr>
              <a:t>. We aim to </a:t>
            </a:r>
            <a:r>
              <a:rPr lang="en-GB" sz="800" b="0" i="1" u="none" strike="noStrike" cap="none" dirty="0">
                <a:solidFill>
                  <a:srgbClr val="000000"/>
                </a:solidFill>
                <a:latin typeface="Century Gothic" panose="020B0502020202020204" pitchFamily="34" charset="0"/>
                <a:ea typeface="Calibri"/>
                <a:cs typeface="Calibri"/>
                <a:sym typeface="Calibri"/>
              </a:rPr>
              <a:t>nurture the enquiring minds of our pupils, encouraging them to think deeper and wider, not just at a local scale, but regionally, nationally and globally, giving them opportunities of stewardship within our continually evolving world.</a:t>
            </a:r>
            <a:endParaRPr lang="en-GB" sz="800" b="0" i="1" u="none" strike="noStrike" cap="none" dirty="0">
              <a:solidFill>
                <a:srgbClr val="000000"/>
              </a:solidFill>
              <a:latin typeface="Century Gothic" panose="020B0502020202020204" pitchFamily="34" charset="0"/>
              <a:ea typeface="Century Gothic"/>
              <a:cs typeface="Century Gothic"/>
              <a:sym typeface="Century Gothic"/>
            </a:endParaRPr>
          </a:p>
        </p:txBody>
      </p:sp>
      <p:graphicFrame>
        <p:nvGraphicFramePr>
          <p:cNvPr id="9" name="Table 8">
            <a:extLst>
              <a:ext uri="{FF2B5EF4-FFF2-40B4-BE49-F238E27FC236}">
                <a16:creationId xmlns:a16="http://schemas.microsoft.com/office/drawing/2014/main" id="{246F1BC8-3F96-BBC2-E199-5878CCB355A7}"/>
              </a:ext>
            </a:extLst>
          </p:cNvPr>
          <p:cNvGraphicFramePr>
            <a:graphicFrameLocks noGrp="1"/>
          </p:cNvGraphicFramePr>
          <p:nvPr>
            <p:extLst>
              <p:ext uri="{D42A27DB-BD31-4B8C-83A1-F6EECF244321}">
                <p14:modId xmlns:p14="http://schemas.microsoft.com/office/powerpoint/2010/main" val="2748894287"/>
              </p:ext>
            </p:extLst>
          </p:nvPr>
        </p:nvGraphicFramePr>
        <p:xfrm>
          <a:off x="142085" y="3181628"/>
          <a:ext cx="11859366" cy="2214066"/>
        </p:xfrm>
        <a:graphic>
          <a:graphicData uri="http://schemas.openxmlformats.org/drawingml/2006/table">
            <a:tbl>
              <a:tblPr firstRow="1" firstCol="1" bandRow="1"/>
              <a:tblGrid>
                <a:gridCol w="995495">
                  <a:extLst>
                    <a:ext uri="{9D8B030D-6E8A-4147-A177-3AD203B41FA5}">
                      <a16:colId xmlns:a16="http://schemas.microsoft.com/office/drawing/2014/main" val="3272981467"/>
                    </a:ext>
                  </a:extLst>
                </a:gridCol>
                <a:gridCol w="1739489">
                  <a:extLst>
                    <a:ext uri="{9D8B030D-6E8A-4147-A177-3AD203B41FA5}">
                      <a16:colId xmlns:a16="http://schemas.microsoft.com/office/drawing/2014/main" val="1841707090"/>
                    </a:ext>
                  </a:extLst>
                </a:gridCol>
                <a:gridCol w="1809418">
                  <a:extLst>
                    <a:ext uri="{9D8B030D-6E8A-4147-A177-3AD203B41FA5}">
                      <a16:colId xmlns:a16="http://schemas.microsoft.com/office/drawing/2014/main" val="362019908"/>
                    </a:ext>
                  </a:extLst>
                </a:gridCol>
                <a:gridCol w="1756971">
                  <a:extLst>
                    <a:ext uri="{9D8B030D-6E8A-4147-A177-3AD203B41FA5}">
                      <a16:colId xmlns:a16="http://schemas.microsoft.com/office/drawing/2014/main" val="1520398188"/>
                    </a:ext>
                  </a:extLst>
                </a:gridCol>
                <a:gridCol w="1896829">
                  <a:extLst>
                    <a:ext uri="{9D8B030D-6E8A-4147-A177-3AD203B41FA5}">
                      <a16:colId xmlns:a16="http://schemas.microsoft.com/office/drawing/2014/main" val="3051381106"/>
                    </a:ext>
                  </a:extLst>
                </a:gridCol>
                <a:gridCol w="1774453">
                  <a:extLst>
                    <a:ext uri="{9D8B030D-6E8A-4147-A177-3AD203B41FA5}">
                      <a16:colId xmlns:a16="http://schemas.microsoft.com/office/drawing/2014/main" val="3497020762"/>
                    </a:ext>
                  </a:extLst>
                </a:gridCol>
                <a:gridCol w="1886711">
                  <a:extLst>
                    <a:ext uri="{9D8B030D-6E8A-4147-A177-3AD203B41FA5}">
                      <a16:colId xmlns:a16="http://schemas.microsoft.com/office/drawing/2014/main" val="777283223"/>
                    </a:ext>
                  </a:extLst>
                </a:gridCol>
              </a:tblGrid>
              <a:tr h="875531">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YEAR 10</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HAZARDOUS EARTH</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 </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b="0" baseline="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DEVELOPMENT DYNAMICS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GB" sz="800" b="0" baseline="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CHALLENGES OF AN URBANISING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UK PHYSICAL LANDSCAPE</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UNSEEN SOURCE AND FIELDWORK</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800" b="0" dirty="0">
                        <a:latin typeface="Century Gothic" panose="020B0502020202020204" pitchFamily="34" charset="0"/>
                        <a:cs typeface="Times New Roman" panose="02020603050405020304" pitchFamily="18" charset="0"/>
                      </a:endParaRP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Revision:</a:t>
                      </a:r>
                      <a:r>
                        <a:rPr lang="en-GB" sz="850" b="0" baseline="0" dirty="0">
                          <a:effectLst/>
                          <a:latin typeface="Century Gothic" panose="020B0502020202020204" pitchFamily="34" charset="0"/>
                          <a:ea typeface="Calibri" panose="020F0502020204030204" pitchFamily="34" charset="0"/>
                          <a:cs typeface="Times New Roman" panose="02020603050405020304" pitchFamily="18" charset="0"/>
                        </a:rPr>
                        <a:t> Paper 1 Medicine through Time and the Western Front</a:t>
                      </a: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0"/>
                        </a:spcAft>
                      </a:pPr>
                      <a:r>
                        <a:rPr lang="en-GB" sz="850" b="0" dirty="0">
                          <a:latin typeface="Century Gothic" panose="020B0502020202020204" pitchFamily="34" charset="0"/>
                          <a:ea typeface="Calibri" panose="020F0502020204030204" pitchFamily="34" charset="0"/>
                          <a:cs typeface="Times New Roman" panose="02020603050405020304" pitchFamily="18" charset="0"/>
                        </a:rPr>
                        <a:t>Revision: Paper 1 Medicine Through Time and the Western Front</a:t>
                      </a:r>
                    </a:p>
                    <a:p>
                      <a:pPr algn="ctr">
                        <a:lnSpc>
                          <a:spcPct val="107000"/>
                        </a:lnSpc>
                        <a:spcAft>
                          <a:spcPts val="0"/>
                        </a:spcAft>
                      </a:pPr>
                      <a:endParaRPr lang="en-GB" sz="850" b="0" dirty="0">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850" b="0" dirty="0">
                          <a:latin typeface="Century Gothic" panose="020B0502020202020204" pitchFamily="34" charset="0"/>
                          <a:ea typeface="Calibri" panose="020F0502020204030204" pitchFamily="34" charset="0"/>
                          <a:cs typeface="Times New Roman" panose="02020603050405020304" pitchFamily="18" charset="0"/>
                        </a:rPr>
                        <a:t>Paper 2: Early Elizabethan England</a:t>
                      </a:r>
                    </a:p>
                    <a:p>
                      <a:pPr algn="ctr">
                        <a:lnSpc>
                          <a:spcPct val="107000"/>
                        </a:lnSpc>
                        <a:spcAft>
                          <a:spcPts val="0"/>
                        </a:spcAft>
                      </a:pPr>
                      <a:endParaRPr lang="en-GB" sz="850" b="0" dirty="0">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44178534"/>
                  </a:ext>
                </a:extLst>
              </a:tr>
              <a:tr h="194632">
                <a:tc>
                  <a:txBody>
                    <a:bodyPr/>
                    <a:lstStyle/>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units indicated above will move into the following half term</a:t>
                      </a:r>
                    </a:p>
                  </a:txBody>
                  <a:tcPr marL="61113" marR="61113"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endParaRPr lang="en-GB" sz="850" b="0" baseline="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0"/>
                        </a:spcAft>
                      </a:pP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a:lnSpc>
                          <a:spcPct val="107000"/>
                        </a:lnSpc>
                        <a:spcAft>
                          <a:spcPts val="0"/>
                        </a:spcAft>
                      </a:pPr>
                      <a:endParaRPr lang="en-GB" sz="800" b="0" dirty="0">
                        <a:latin typeface="Century Gothic" panose="020B0502020202020204" pitchFamily="34" charset="0"/>
                        <a:cs typeface="Times New Roman" panose="02020603050405020304" pitchFamily="18" charset="0"/>
                      </a:endParaRP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013987949"/>
                  </a:ext>
                </a:extLst>
              </a:tr>
              <a:tr h="986035">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YEAR 11</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UK PHYSICAL LANDSCAPE</a:t>
                      </a:r>
                    </a:p>
                    <a:p>
                      <a:pPr marL="0" marR="0" lvl="0" indent="0" algn="ctr" defTabSz="914400" rtl="0" eaLnBrk="1" fontAlgn="auto" latinLnBrk="0" hangingPunct="1">
                        <a:lnSpc>
                          <a:spcPct val="107000"/>
                        </a:lnSpc>
                        <a:spcBef>
                          <a:spcPts val="0"/>
                        </a:spcBef>
                        <a:spcAft>
                          <a:spcPts val="0"/>
                        </a:spcAft>
                        <a:buClrTx/>
                        <a:buSzTx/>
                        <a:buFontTx/>
                        <a:buNone/>
                        <a:tabLst/>
                        <a:defRP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UNSEEN SOURCE AND FIELDWORK</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Human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endParaRPr lang="en-GB" sz="800" b="0" dirty="0">
                        <a:latin typeface="Century Gothic" panose="020B0502020202020204" pitchFamily="34" charset="0"/>
                        <a:cs typeface="Times New Roman" panose="02020603050405020304" pitchFamily="18" charset="0"/>
                      </a:endParaRP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0"/>
                        </a:spcAft>
                      </a:pPr>
                      <a:endParaRPr lang="en-GB" sz="85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CONSUMING ENERGY RESOURCES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FORESTS AND PEOPLE AND THE BIOSPHERE</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Where in the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The Physical World</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Geographical skills</a:t>
                      </a:r>
                    </a:p>
                    <a:p>
                      <a:pPr marL="171450" indent="-171450" algn="l">
                        <a:lnSpc>
                          <a:spcPct val="107000"/>
                        </a:lnSpc>
                        <a:spcAft>
                          <a:spcPts val="0"/>
                        </a:spcAft>
                        <a:buFont typeface="Arial" panose="020B0604020202020204" pitchFamily="34" charset="0"/>
                        <a:buChar char="•"/>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Environmental interaction</a:t>
                      </a: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800" b="0" dirty="0">
                          <a:effectLst/>
                          <a:latin typeface="Century Gothic" panose="020B0502020202020204" pitchFamily="34" charset="0"/>
                          <a:ea typeface="Calibri" panose="020F0502020204030204" pitchFamily="34" charset="0"/>
                          <a:cs typeface="Times New Roman" panose="02020603050405020304" pitchFamily="18" charset="0"/>
                        </a:rPr>
                        <a:t>REVISION</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endParaRPr lang="en-GB" sz="8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46557217"/>
                  </a:ext>
                </a:extLst>
              </a:tr>
            </a:tbl>
          </a:graphicData>
        </a:graphic>
      </p:graphicFrame>
      <p:graphicFrame>
        <p:nvGraphicFramePr>
          <p:cNvPr id="10" name="Table 9">
            <a:extLst>
              <a:ext uri="{FF2B5EF4-FFF2-40B4-BE49-F238E27FC236}">
                <a16:creationId xmlns:a16="http://schemas.microsoft.com/office/drawing/2014/main" id="{358375FA-3690-6E7C-85AD-546CAA1026AD}"/>
              </a:ext>
            </a:extLst>
          </p:cNvPr>
          <p:cNvGraphicFramePr>
            <a:graphicFrameLocks noGrp="1"/>
          </p:cNvGraphicFramePr>
          <p:nvPr>
            <p:extLst>
              <p:ext uri="{D42A27DB-BD31-4B8C-83A1-F6EECF244321}">
                <p14:modId xmlns:p14="http://schemas.microsoft.com/office/powerpoint/2010/main" val="3320066974"/>
              </p:ext>
            </p:extLst>
          </p:nvPr>
        </p:nvGraphicFramePr>
        <p:xfrm>
          <a:off x="142085" y="5395694"/>
          <a:ext cx="11859363" cy="1454567"/>
        </p:xfrm>
        <a:graphic>
          <a:graphicData uri="http://schemas.openxmlformats.org/drawingml/2006/table">
            <a:tbl>
              <a:tblPr firstRow="1" firstCol="1" bandRow="1"/>
              <a:tblGrid>
                <a:gridCol w="995495">
                  <a:extLst>
                    <a:ext uri="{9D8B030D-6E8A-4147-A177-3AD203B41FA5}">
                      <a16:colId xmlns:a16="http://schemas.microsoft.com/office/drawing/2014/main" val="2263632883"/>
                    </a:ext>
                  </a:extLst>
                </a:gridCol>
                <a:gridCol w="3548906">
                  <a:extLst>
                    <a:ext uri="{9D8B030D-6E8A-4147-A177-3AD203B41FA5}">
                      <a16:colId xmlns:a16="http://schemas.microsoft.com/office/drawing/2014/main" val="3116916762"/>
                    </a:ext>
                  </a:extLst>
                </a:gridCol>
                <a:gridCol w="1756970">
                  <a:extLst>
                    <a:ext uri="{9D8B030D-6E8A-4147-A177-3AD203B41FA5}">
                      <a16:colId xmlns:a16="http://schemas.microsoft.com/office/drawing/2014/main" val="1955478797"/>
                    </a:ext>
                  </a:extLst>
                </a:gridCol>
                <a:gridCol w="1896829">
                  <a:extLst>
                    <a:ext uri="{9D8B030D-6E8A-4147-A177-3AD203B41FA5}">
                      <a16:colId xmlns:a16="http://schemas.microsoft.com/office/drawing/2014/main" val="2281711522"/>
                    </a:ext>
                  </a:extLst>
                </a:gridCol>
                <a:gridCol w="1758427">
                  <a:extLst>
                    <a:ext uri="{9D8B030D-6E8A-4147-A177-3AD203B41FA5}">
                      <a16:colId xmlns:a16="http://schemas.microsoft.com/office/drawing/2014/main" val="1486173822"/>
                    </a:ext>
                  </a:extLst>
                </a:gridCol>
                <a:gridCol w="1902736">
                  <a:extLst>
                    <a:ext uri="{9D8B030D-6E8A-4147-A177-3AD203B41FA5}">
                      <a16:colId xmlns:a16="http://schemas.microsoft.com/office/drawing/2014/main" val="2910532568"/>
                    </a:ext>
                  </a:extLst>
                </a:gridCol>
              </a:tblGrid>
              <a:tr h="448728">
                <a:tc rowSpan="2">
                  <a:txBody>
                    <a:bodyPr/>
                    <a:lstStyle/>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YEAR 12</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7000"/>
                        </a:lnSpc>
                        <a:spcAft>
                          <a:spcPts val="0"/>
                        </a:spcAft>
                      </a:pPr>
                      <a:r>
                        <a:rPr lang="en-GB" sz="85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Paper 1 Option 2B: Coastal Landscapes and Change</a:t>
                      </a:r>
                    </a:p>
                    <a:p>
                      <a:pPr algn="ctr">
                        <a:lnSpc>
                          <a:spcPct val="107000"/>
                        </a:lnSpc>
                        <a:spcAft>
                          <a:spcPts val="0"/>
                        </a:spcAft>
                      </a:pPr>
                      <a:r>
                        <a:rPr lang="en-GB" sz="85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Paper 2, Core Topic 3: Globalisation</a:t>
                      </a: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 </a:t>
                      </a:r>
                    </a:p>
                    <a:p>
                      <a:pPr algn="ctr">
                        <a:lnSpc>
                          <a:spcPct val="107000"/>
                        </a:lnSpc>
                        <a:spcAft>
                          <a:spcPts val="0"/>
                        </a:spcAft>
                      </a:pP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50" b="0" dirty="0">
                          <a:effectLst/>
                          <a:latin typeface="Century Gothic" panose="020B0502020202020204" pitchFamily="34" charset="0"/>
                          <a:cs typeface="Times New Roman" panose="02020603050405020304" pitchFamily="18" charset="0"/>
                        </a:rPr>
                        <a:t>Paper 1 Core Topic 1: Tectonic Processes and Hazards </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lnSpc>
                          <a:spcPct val="107000"/>
                        </a:lnSpc>
                        <a:spcAft>
                          <a:spcPts val="0"/>
                        </a:spcAft>
                      </a:pPr>
                      <a:r>
                        <a:rPr lang="en-GB" sz="850" b="0" dirty="0">
                          <a:latin typeface="Century Gothic" panose="020B0502020202020204" pitchFamily="34" charset="0"/>
                          <a:cs typeface="Times New Roman" panose="02020603050405020304" pitchFamily="18" charset="0"/>
                        </a:rPr>
                        <a:t>Non- exam assessment (NEA)</a:t>
                      </a:r>
                    </a:p>
                    <a:p>
                      <a:pPr algn="ctr">
                        <a:lnSpc>
                          <a:spcPct val="107000"/>
                        </a:lnSpc>
                        <a:spcAft>
                          <a:spcPts val="0"/>
                        </a:spcAft>
                      </a:pPr>
                      <a:r>
                        <a:rPr lang="en-GB" sz="850" b="0" dirty="0">
                          <a:latin typeface="Century Gothic" panose="020B0502020202020204" pitchFamily="34" charset="0"/>
                          <a:cs typeface="Times New Roman" panose="02020603050405020304" pitchFamily="18" charset="0"/>
                        </a:rPr>
                        <a:t>Independent Geographical Investigation (20% of A Level)</a:t>
                      </a:r>
                    </a:p>
                    <a:p>
                      <a:pPr algn="ctr">
                        <a:lnSpc>
                          <a:spcPct val="107000"/>
                        </a:lnSpc>
                        <a:spcAft>
                          <a:spcPts val="0"/>
                        </a:spcAft>
                      </a:pPr>
                      <a:r>
                        <a:rPr lang="en-GB" sz="850" b="0" dirty="0">
                          <a:latin typeface="Century Gothic" panose="020B0502020202020204" pitchFamily="34" charset="0"/>
                          <a:cs typeface="Times New Roman" panose="02020603050405020304" pitchFamily="18" charset="0"/>
                        </a:rPr>
                        <a:t>Concepts 1-9</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0"/>
                        </a:spcAft>
                      </a:pPr>
                      <a:r>
                        <a:rPr lang="en-GB" sz="85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Y100 NEA</a:t>
                      </a:r>
                    </a:p>
                    <a:p>
                      <a:pPr algn="ctr">
                        <a:lnSpc>
                          <a:spcPct val="107000"/>
                        </a:lnSpc>
                        <a:spcAft>
                          <a:spcPts val="0"/>
                        </a:spcAft>
                      </a:pPr>
                      <a:r>
                        <a:rPr lang="en-GB" sz="85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Y212 American Revolution</a:t>
                      </a: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850" b="0" dirty="0">
                          <a:latin typeface="Century Gothic" panose="020B0502020202020204" pitchFamily="34" charset="0"/>
                          <a:ea typeface="Calibri" panose="020F0502020204030204" pitchFamily="34" charset="0"/>
                          <a:cs typeface="Times New Roman" panose="02020603050405020304" pitchFamily="18" charset="0"/>
                        </a:rPr>
                        <a:t> </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23153781"/>
                  </a:ext>
                </a:extLst>
              </a:tr>
              <a:tr h="448728">
                <a:tc vMerge="1">
                  <a:txBody>
                    <a:bodyPr/>
                    <a:lstStyle/>
                    <a:p>
                      <a:pPr algn="ctr">
                        <a:lnSpc>
                          <a:spcPct val="107000"/>
                        </a:lnSpc>
                        <a:spcAft>
                          <a:spcPts val="0"/>
                        </a:spcAft>
                      </a:pP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ctr">
                        <a:lnSpc>
                          <a:spcPct val="107000"/>
                        </a:lnSpc>
                        <a:spcAft>
                          <a:spcPts val="0"/>
                        </a:spcAft>
                      </a:pP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50" b="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Paper 2 Core Topic 3: Globalisation </a:t>
                      </a: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Paper 2 Option 4A: Regenerating Places</a:t>
                      </a:r>
                    </a:p>
                  </a:txBody>
                  <a:tcPr marL="61113" marR="61113"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0"/>
                        </a:spcAft>
                      </a:pP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0"/>
                        </a:spcAft>
                      </a:pPr>
                      <a:endParaRPr lang="en-GB" sz="850" b="0" dirty="0">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24013247"/>
                  </a:ext>
                </a:extLst>
              </a:tr>
              <a:tr h="557111">
                <a:tc>
                  <a:txBody>
                    <a:bodyPr/>
                    <a:lstStyle/>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YEAR 13</a:t>
                      </a:r>
                    </a:p>
                    <a:p>
                      <a:pPr algn="ctr">
                        <a:lnSpc>
                          <a:spcPct val="107000"/>
                        </a:lnSpc>
                        <a:spcAft>
                          <a:spcPts val="0"/>
                        </a:spcAft>
                      </a:pP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0"/>
                        </a:spcAft>
                      </a:pP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 Paper 1 Core Topic 5: The Water Cycle and Water Insecurity</a:t>
                      </a:r>
                    </a:p>
                    <a:p>
                      <a:pPr algn="ctr">
                        <a:lnSpc>
                          <a:spcPct val="107000"/>
                        </a:lnSpc>
                        <a:spcAft>
                          <a:spcPts val="0"/>
                        </a:spcAft>
                      </a:pPr>
                      <a:r>
                        <a:rPr lang="en-GB" sz="850" b="0" dirty="0">
                          <a:solidFill>
                            <a:srgbClr val="000000"/>
                          </a:solidFill>
                          <a:effectLst/>
                          <a:latin typeface="Century Gothic" panose="020B0502020202020204" pitchFamily="34" charset="0"/>
                          <a:cs typeface="Times New Roman" panose="02020603050405020304" pitchFamily="18" charset="0"/>
                        </a:rPr>
                        <a:t>Paper 2 Core Topic 7: Superpowers </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Paper 1 Core Topic 6: The Carbon Cycle and Energy Security</a:t>
                      </a:r>
                    </a:p>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Paper 2 Option 8B: Migration, Identity and Sovereignty</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  </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 Paper 3 </a:t>
                      </a:r>
                    </a:p>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Synoptic Investigation</a:t>
                      </a:r>
                    </a:p>
                    <a:p>
                      <a:pPr algn="ctr">
                        <a:lnSpc>
                          <a:spcPct val="107000"/>
                        </a:lnSpc>
                        <a:spcAft>
                          <a:spcPts val="0"/>
                        </a:spcAft>
                      </a:pPr>
                      <a:r>
                        <a:rPr lang="en-GB" sz="850" b="0" dirty="0">
                          <a:effectLst/>
                          <a:latin typeface="Century Gothic" panose="020B0502020202020204" pitchFamily="34" charset="0"/>
                          <a:ea typeface="Calibri" panose="020F0502020204030204" pitchFamily="34" charset="0"/>
                          <a:cs typeface="Times New Roman" panose="02020603050405020304" pitchFamily="18" charset="0"/>
                        </a:rPr>
                        <a:t>REVISION </a:t>
                      </a: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0"/>
                        </a:spcAft>
                      </a:pPr>
                      <a:endParaRPr lang="en-GB" sz="85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1113" marR="6111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4022451516"/>
                  </a:ext>
                </a:extLst>
              </a:tr>
            </a:tbl>
          </a:graphicData>
        </a:graphic>
      </p:graphicFrame>
    </p:spTree>
    <p:extLst>
      <p:ext uri="{BB962C8B-B14F-4D97-AF65-F5344CB8AC3E}">
        <p14:creationId xmlns:p14="http://schemas.microsoft.com/office/powerpoint/2010/main" val="4281005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4A62F338925924E9E933A9C72C48095" ma:contentTypeVersion="11" ma:contentTypeDescription="Create a new document." ma:contentTypeScope="" ma:versionID="ba6736478e0bd9d1db6f87034d8018d5">
  <xsd:schema xmlns:xsd="http://www.w3.org/2001/XMLSchema" xmlns:xs="http://www.w3.org/2001/XMLSchema" xmlns:p="http://schemas.microsoft.com/office/2006/metadata/properties" xmlns:ns3="df912826-8516-4780-a240-937a022396b3" xmlns:ns4="00544589-e2c8-41c7-9b68-ec4b06bd366f" targetNamespace="http://schemas.microsoft.com/office/2006/metadata/properties" ma:root="true" ma:fieldsID="f624d73587754b0a8a98a45da29516b1" ns3:_="" ns4:_="">
    <xsd:import namespace="df912826-8516-4780-a240-937a022396b3"/>
    <xsd:import namespace="00544589-e2c8-41c7-9b68-ec4b06bd366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912826-8516-4780-a240-937a022396b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_activity" ma:index="17" nillable="true" ma:displayName="_activity" ma:hidden="true" ma:internalName="_activity">
      <xsd:simpleType>
        <xsd:restriction base="dms:Note"/>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544589-e2c8-41c7-9b68-ec4b06bd366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df912826-8516-4780-a240-937a022396b3" xsi:nil="true"/>
  </documentManagement>
</p:properties>
</file>

<file path=customXml/itemProps1.xml><?xml version="1.0" encoding="utf-8"?>
<ds:datastoreItem xmlns:ds="http://schemas.openxmlformats.org/officeDocument/2006/customXml" ds:itemID="{0AC530AF-CC73-431F-8A73-4B7D616FB7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f912826-8516-4780-a240-937a022396b3"/>
    <ds:schemaRef ds:uri="00544589-e2c8-41c7-9b68-ec4b06bd36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F8EB33B-F5DF-4AB8-BCCC-6067640B15C4}">
  <ds:schemaRefs>
    <ds:schemaRef ds:uri="http://schemas.microsoft.com/sharepoint/v3/contenttype/forms"/>
  </ds:schemaRefs>
</ds:datastoreItem>
</file>

<file path=customXml/itemProps3.xml><?xml version="1.0" encoding="utf-8"?>
<ds:datastoreItem xmlns:ds="http://schemas.openxmlformats.org/officeDocument/2006/customXml" ds:itemID="{4DE7B59D-55EE-41FD-B14D-9E12995D97CF}">
  <ds:schemaRefs>
    <ds:schemaRef ds:uri="http://schemas.openxmlformats.org/package/2006/metadata/core-properties"/>
    <ds:schemaRef ds:uri="http://schemas.microsoft.com/office/2006/metadata/properties"/>
    <ds:schemaRef ds:uri="http://schemas.microsoft.com/office/2006/documentManagement/types"/>
    <ds:schemaRef ds:uri="00544589-e2c8-41c7-9b68-ec4b06bd366f"/>
    <ds:schemaRef ds:uri="http://purl.org/dc/elements/1.1/"/>
    <ds:schemaRef ds:uri="http://purl.org/dc/dcmitype/"/>
    <ds:schemaRef ds:uri="http://purl.org/dc/terms/"/>
    <ds:schemaRef ds:uri="http://schemas.microsoft.com/office/infopath/2007/PartnerControls"/>
    <ds:schemaRef ds:uri="df912826-8516-4780-a240-937a022396b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1272</TotalTime>
  <Words>562</Words>
  <Application>Microsoft Office PowerPoint</Application>
  <PresentationFormat>Widescreen</PresentationFormat>
  <Paragraphs>141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BTHCC Classics Curriculum 2023-24</dc:title>
  <dc:creator>Antonia Butterworth</dc:creator>
  <cp:lastModifiedBy>Laura Hussain</cp:lastModifiedBy>
  <cp:revision>2</cp:revision>
  <dcterms:created xsi:type="dcterms:W3CDTF">2023-09-20T20:56:41Z</dcterms:created>
  <dcterms:modified xsi:type="dcterms:W3CDTF">2023-11-17T08:04:19Z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0x01010064A62F338925924E9E933A9C72C48095</vt:lpwstr>
  </property>
</Properties>
</file>