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6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3FA289-DE57-4226-AB9C-803B3B8298DE}" type="datetimeFigureOut">
              <a:rPr lang="en-GB" smtClean="0"/>
              <a:t>18/11/2023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D97F45-0826-4717-8C12-B590510C4364}" type="slidenum">
              <a:rPr lang="en-GB" smtClean="0"/>
              <a:t>‹#›</a:t>
            </a:fld>
            <a:endParaRPr lang="en-GB"/>
          </a:p>
        </p:txBody>
      </p:sp>
    </p:spTree>
    <p:extLst>
      <p:ext uri="{BB962C8B-B14F-4D97-AF65-F5344CB8AC3E}">
        <p14:creationId xmlns:p14="http://schemas.microsoft.com/office/powerpoint/2010/main" val="154565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7" name="Google Shape;29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8161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DEFB-E7A2-2488-10B5-160B68D96E8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CD6BDD7-FCA3-0BE3-677F-CFA59F066F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CA57FF9-0EE9-F92A-4924-4E0A58ED8165}"/>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8A46FC67-2BCC-64A9-7A63-9362DA588B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42560-22EE-9AEA-867A-8F6D0CC3FF0E}"/>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300108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C38A6-9358-79FD-8EA0-9D35BD8027F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5C017887-43B6-953A-FF2B-4337A287FE8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B1AB31F-930B-3671-4EEA-C6D8DB5FCB00}"/>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451629CA-24A3-DF68-0C05-585AF22A6E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4B7E8D-E654-29C2-FAE5-16A98481F57B}"/>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416722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A82A32-1D84-5335-680C-AF289665DA4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514AD56-8688-8BFF-70EE-8F0C8E3308D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7FD145-772A-7B43-94E9-6DC1C121E919}"/>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AD1C042C-8B5F-965C-BBC4-E1078A6516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4D72F5-0D37-E261-A75A-3277E3B1DF28}"/>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155358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B7F29-FDF0-EE5F-D0D4-8D614D2B195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D8A9AE4-0B09-0270-53CE-85BFA1DFD88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30A84FB-3532-204B-D1D5-F81E351FFB25}"/>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9137ABBA-4316-6CE4-5F4B-F046E13CFE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969686-6378-5103-5BEF-CF8B9B1B4168}"/>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90518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01CDE-177E-ED91-7B58-CDAFD3FEE8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038B322-F607-D99E-C836-75669D73BF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748B33A-E9C7-1345-2D5A-59B7518F5821}"/>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B1A48DB2-E1FA-AB71-D8EF-3C0154711D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6B3099-1F87-353A-069A-2A48E801DACA}"/>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92636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2695-EDC9-AE49-8308-63BC0113968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E1D58D2-B19C-E87C-172F-3C00C8AE798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210B962-2D9D-6331-273C-8706C5332AA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8978BD2-BD91-F0F6-D80C-BF05E207AC39}"/>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6" name="Footer Placeholder 5">
            <a:extLst>
              <a:ext uri="{FF2B5EF4-FFF2-40B4-BE49-F238E27FC236}">
                <a16:creationId xmlns:a16="http://schemas.microsoft.com/office/drawing/2014/main" id="{9D0BEF33-A03F-F767-89A1-3EFE3EEB92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B3EF00E-4297-04E3-2D17-7F5AD4671C38}"/>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36104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D1F3-E706-0E77-9032-01919FFA9DF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F2C861E-1AEA-00C5-DF6B-A72E18DA34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96B11F0-BDFA-0BE1-B7F8-2366FAADDC5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F41102C-734B-7656-3AF4-829FC096B2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81FB584-3346-B4CD-C8BA-C2B21095B29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C3A634A3-BDE2-F93C-BCCB-9BF9D5ED9682}"/>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8" name="Footer Placeholder 7">
            <a:extLst>
              <a:ext uri="{FF2B5EF4-FFF2-40B4-BE49-F238E27FC236}">
                <a16:creationId xmlns:a16="http://schemas.microsoft.com/office/drawing/2014/main" id="{D0206520-A91E-A5A8-EB5C-00C4B36C1C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D82437-115B-E427-B20A-4064662684AA}"/>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278594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91494-067E-DC27-FF5F-12C00D117BE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CE6C300-183A-882C-3F49-1F57760DAA34}"/>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4" name="Footer Placeholder 3">
            <a:extLst>
              <a:ext uri="{FF2B5EF4-FFF2-40B4-BE49-F238E27FC236}">
                <a16:creationId xmlns:a16="http://schemas.microsoft.com/office/drawing/2014/main" id="{41718468-648B-AFA3-3432-2CA88E8B0F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73C4C6C-2044-3603-F056-A348EDE6A651}"/>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2373581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4238E6-D4C0-39D2-F802-09C59817BDBB}"/>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3" name="Footer Placeholder 2">
            <a:extLst>
              <a:ext uri="{FF2B5EF4-FFF2-40B4-BE49-F238E27FC236}">
                <a16:creationId xmlns:a16="http://schemas.microsoft.com/office/drawing/2014/main" id="{6EA75CEC-F5B6-2DD7-E420-98165FCBDBB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D7B042-2EA2-6A8D-238F-CB4D09CC1FD9}"/>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148784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15699-1E5F-B469-88CB-C697EB836EB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91DEB6B-9AC6-C032-1518-787F46BF5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C4BEFA9-A4E7-371C-3D14-3B4A05B1C0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52F9EA-1801-CD69-26BB-BB18E3A971CD}"/>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6" name="Footer Placeholder 5">
            <a:extLst>
              <a:ext uri="{FF2B5EF4-FFF2-40B4-BE49-F238E27FC236}">
                <a16:creationId xmlns:a16="http://schemas.microsoft.com/office/drawing/2014/main" id="{7C7F24B6-445C-74C2-D6F2-BFCFA7DC11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C6DE35-1F8C-65C8-A890-CF2B8051641D}"/>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286075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A14F6-A07A-7179-6A18-6077BB8D60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06C3BA45-C0C6-D97B-1C6C-4DFA017F0E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67BAC73-5C29-6C9D-DD40-44B8818A7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F1F718-0C6B-1A55-CA89-537BD4BD6516}"/>
              </a:ext>
            </a:extLst>
          </p:cNvPr>
          <p:cNvSpPr>
            <a:spLocks noGrp="1"/>
          </p:cNvSpPr>
          <p:nvPr>
            <p:ph type="dt" sz="half" idx="10"/>
          </p:nvPr>
        </p:nvSpPr>
        <p:spPr/>
        <p:txBody>
          <a:bodyPr/>
          <a:lstStyle/>
          <a:p>
            <a:fld id="{AE18D6AC-EFD3-43D8-A6C5-1FC8EAAEE8CA}" type="datetimeFigureOut">
              <a:rPr lang="en-GB" smtClean="0"/>
              <a:t>18/11/2023</a:t>
            </a:fld>
            <a:endParaRPr lang="en-GB"/>
          </a:p>
        </p:txBody>
      </p:sp>
      <p:sp>
        <p:nvSpPr>
          <p:cNvPr id="6" name="Footer Placeholder 5">
            <a:extLst>
              <a:ext uri="{FF2B5EF4-FFF2-40B4-BE49-F238E27FC236}">
                <a16:creationId xmlns:a16="http://schemas.microsoft.com/office/drawing/2014/main" id="{02EDED47-CCB1-0037-22C4-DD1DE50F75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0E4616-3A32-7F19-9167-8C865B39DAE0}"/>
              </a:ext>
            </a:extLst>
          </p:cNvPr>
          <p:cNvSpPr>
            <a:spLocks noGrp="1"/>
          </p:cNvSpPr>
          <p:nvPr>
            <p:ph type="sldNum" sz="quarter" idx="12"/>
          </p:nvPr>
        </p:nvSpPr>
        <p:spPr/>
        <p:txBody>
          <a:bodyPr/>
          <a:lstStyle/>
          <a:p>
            <a:fld id="{11CFD19D-D2A2-43FE-B309-17B2D93C7663}" type="slidenum">
              <a:rPr lang="en-GB" smtClean="0"/>
              <a:t>‹#›</a:t>
            </a:fld>
            <a:endParaRPr lang="en-GB"/>
          </a:p>
        </p:txBody>
      </p:sp>
    </p:spTree>
    <p:extLst>
      <p:ext uri="{BB962C8B-B14F-4D97-AF65-F5344CB8AC3E}">
        <p14:creationId xmlns:p14="http://schemas.microsoft.com/office/powerpoint/2010/main" val="2257030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041F83-5EB2-D04E-99EB-80E73EE5D1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556347B-7840-E068-C32D-655E901C2F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628685E-76A4-A063-2887-C2A75C0CD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8D6AC-EFD3-43D8-A6C5-1FC8EAAEE8CA}" type="datetimeFigureOut">
              <a:rPr lang="en-GB" smtClean="0"/>
              <a:t>18/11/2023</a:t>
            </a:fld>
            <a:endParaRPr lang="en-GB"/>
          </a:p>
        </p:txBody>
      </p:sp>
      <p:sp>
        <p:nvSpPr>
          <p:cNvPr id="5" name="Footer Placeholder 4">
            <a:extLst>
              <a:ext uri="{FF2B5EF4-FFF2-40B4-BE49-F238E27FC236}">
                <a16:creationId xmlns:a16="http://schemas.microsoft.com/office/drawing/2014/main" id="{F37E08F2-19BD-C7CB-A252-0ADF15763B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458410C-CB24-09BC-8C67-8C39DDD86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FD19D-D2A2-43FE-B309-17B2D93C7663}" type="slidenum">
              <a:rPr lang="en-GB" smtClean="0"/>
              <a:t>‹#›</a:t>
            </a:fld>
            <a:endParaRPr lang="en-GB"/>
          </a:p>
        </p:txBody>
      </p:sp>
    </p:spTree>
    <p:extLst>
      <p:ext uri="{BB962C8B-B14F-4D97-AF65-F5344CB8AC3E}">
        <p14:creationId xmlns:p14="http://schemas.microsoft.com/office/powerpoint/2010/main" val="4164838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2"/>
          <p:cNvSpPr txBox="1"/>
          <p:nvPr/>
        </p:nvSpPr>
        <p:spPr>
          <a:xfrm>
            <a:off x="87551" y="394215"/>
            <a:ext cx="12016899" cy="400069"/>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000"/>
              <a:buFont typeface="Century Gothic"/>
              <a:buNone/>
            </a:pPr>
            <a:r>
              <a:rPr lang="en-US" sz="1000" b="0" i="1" u="none" strike="noStrike" cap="none" dirty="0">
                <a:solidFill>
                  <a:srgbClr val="000000"/>
                </a:solidFill>
                <a:latin typeface="Century Gothic" panose="020B0502020202020204" pitchFamily="34" charset="0"/>
                <a:ea typeface="Calibri" panose="020F0502020204030204" pitchFamily="34" charset="0"/>
                <a:cs typeface="Calibri" panose="020F0502020204030204" pitchFamily="34" charset="0"/>
                <a:sym typeface="Calibri"/>
              </a:rPr>
              <a:t>In Health and Social Care, we are a dedicated, accepting family devoted to supporting every one of our students in achieving their very best.  We strive to inspire them, enabling them to progress with an understanding of human society and relationships.</a:t>
            </a:r>
            <a:endParaRPr sz="1000" b="0" i="1" u="none" strike="noStrike" cap="none" dirty="0">
              <a:solidFill>
                <a:srgbClr val="000000"/>
              </a:solidFill>
              <a:latin typeface="Century Gothic" panose="020B0502020202020204" pitchFamily="34" charset="0"/>
              <a:ea typeface="Calibri" panose="020F0502020204030204" pitchFamily="34" charset="0"/>
              <a:cs typeface="Calibri" panose="020F0502020204030204" pitchFamily="34" charset="0"/>
              <a:sym typeface="Century Gothic"/>
            </a:endParaRPr>
          </a:p>
        </p:txBody>
      </p:sp>
      <p:graphicFrame>
        <p:nvGraphicFramePr>
          <p:cNvPr id="300" name="Google Shape;300;p2"/>
          <p:cNvGraphicFramePr/>
          <p:nvPr>
            <p:extLst>
              <p:ext uri="{D42A27DB-BD31-4B8C-83A1-F6EECF244321}">
                <p14:modId xmlns:p14="http://schemas.microsoft.com/office/powerpoint/2010/main" val="686000797"/>
              </p:ext>
            </p:extLst>
          </p:nvPr>
        </p:nvGraphicFramePr>
        <p:xfrm>
          <a:off x="87550" y="1033071"/>
          <a:ext cx="12016900" cy="2511174"/>
        </p:xfrm>
        <a:graphic>
          <a:graphicData uri="http://schemas.openxmlformats.org/drawingml/2006/table">
            <a:tbl>
              <a:tblPr firstRow="1" firstCol="1" bandRow="1">
                <a:noFill/>
              </a:tblPr>
              <a:tblGrid>
                <a:gridCol w="1016475">
                  <a:extLst>
                    <a:ext uri="{9D8B030D-6E8A-4147-A177-3AD203B41FA5}">
                      <a16:colId xmlns:a16="http://schemas.microsoft.com/office/drawing/2014/main" val="20000"/>
                    </a:ext>
                  </a:extLst>
                </a:gridCol>
                <a:gridCol w="1727952">
                  <a:extLst>
                    <a:ext uri="{9D8B030D-6E8A-4147-A177-3AD203B41FA5}">
                      <a16:colId xmlns:a16="http://schemas.microsoft.com/office/drawing/2014/main" val="20001"/>
                    </a:ext>
                  </a:extLst>
                </a:gridCol>
                <a:gridCol w="1997475">
                  <a:extLst>
                    <a:ext uri="{9D8B030D-6E8A-4147-A177-3AD203B41FA5}">
                      <a16:colId xmlns:a16="http://schemas.microsoft.com/office/drawing/2014/main" val="20002"/>
                    </a:ext>
                  </a:extLst>
                </a:gridCol>
                <a:gridCol w="1740024">
                  <a:extLst>
                    <a:ext uri="{9D8B030D-6E8A-4147-A177-3AD203B41FA5}">
                      <a16:colId xmlns:a16="http://schemas.microsoft.com/office/drawing/2014/main" val="20003"/>
                    </a:ext>
                  </a:extLst>
                </a:gridCol>
                <a:gridCol w="1961965">
                  <a:extLst>
                    <a:ext uri="{9D8B030D-6E8A-4147-A177-3AD203B41FA5}">
                      <a16:colId xmlns:a16="http://schemas.microsoft.com/office/drawing/2014/main" val="20004"/>
                    </a:ext>
                  </a:extLst>
                </a:gridCol>
                <a:gridCol w="1837677">
                  <a:extLst>
                    <a:ext uri="{9D8B030D-6E8A-4147-A177-3AD203B41FA5}">
                      <a16:colId xmlns:a16="http://schemas.microsoft.com/office/drawing/2014/main" val="20005"/>
                    </a:ext>
                  </a:extLst>
                </a:gridCol>
                <a:gridCol w="1735332">
                  <a:extLst>
                    <a:ext uri="{9D8B030D-6E8A-4147-A177-3AD203B41FA5}">
                      <a16:colId xmlns:a16="http://schemas.microsoft.com/office/drawing/2014/main" val="20006"/>
                    </a:ext>
                  </a:extLst>
                </a:gridCol>
              </a:tblGrid>
              <a:tr h="125125">
                <a:tc gridSpan="7">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KS4 BTEC Tech Award in Health and Social Care</a:t>
                      </a:r>
                    </a:p>
                  </a:txBody>
                  <a:tcPr marL="61125" marR="61125" marT="0" marB="0">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8025">
                <a:tc>
                  <a:txBody>
                    <a:bodyPr/>
                    <a:lstStyle/>
                    <a:p>
                      <a:pPr marL="0" marR="0" lvl="0" indent="0" algn="ctr" rtl="0">
                        <a:lnSpc>
                          <a:spcPct val="107000"/>
                        </a:lnSpc>
                        <a:spcBef>
                          <a:spcPts val="0"/>
                        </a:spcBef>
                        <a:spcAft>
                          <a:spcPts val="0"/>
                        </a:spcAft>
                        <a:buNone/>
                      </a:pPr>
                      <a:r>
                        <a:rPr lang="en-US" sz="800" b="0" u="none" strike="noStrike" cap="none">
                          <a:latin typeface="Century Gothic" panose="020B0502020202020204" pitchFamily="34" charset="0"/>
                          <a:ea typeface="Calibri" panose="020F0502020204030204" pitchFamily="34" charset="0"/>
                          <a:cs typeface="Calibri" panose="020F0502020204030204" pitchFamily="34" charset="0"/>
                        </a:rPr>
                        <a:t> </a:t>
                      </a:r>
                      <a:endParaRPr sz="800" b="0" u="none" strike="noStrike" cap="none">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HT 1</a:t>
                      </a: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a:latin typeface="Century Gothic" panose="020B0502020202020204" pitchFamily="34" charset="0"/>
                          <a:ea typeface="Calibri" panose="020F0502020204030204" pitchFamily="34" charset="0"/>
                          <a:cs typeface="Calibri" panose="020F0502020204030204" pitchFamily="34" charset="0"/>
                        </a:rPr>
                        <a:t>HT 2</a:t>
                      </a:r>
                      <a:endParaRPr sz="800" b="0" u="none" strike="noStrike" cap="none">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HT 3</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HT 4</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HT 5</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HT 6</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extLst>
                  <a:ext uri="{0D108BD9-81ED-4DB2-BD59-A6C34878D82A}">
                    <a16:rowId xmlns:a16="http://schemas.microsoft.com/office/drawing/2014/main" val="10001"/>
                  </a:ext>
                </a:extLst>
              </a:tr>
              <a:tr h="1194625">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YEAR 10</a:t>
                      </a:r>
                      <a:endParaRPr sz="800" b="0" dirty="0">
                        <a:latin typeface="Century Gothic" panose="020B0502020202020204" pitchFamily="34" charset="0"/>
                        <a:ea typeface="Calibri" panose="020F0502020204030204" pitchFamily="34" charset="0"/>
                        <a:cs typeface="Calibri" panose="020F0502020204030204" pitchFamily="34" charset="0"/>
                      </a:endParaRPr>
                    </a:p>
                  </a:txBody>
                  <a:tcPr marL="61125" marR="61125" marT="0" marB="0"/>
                </a:tc>
                <a:tc>
                  <a:txBody>
                    <a:bodyPr/>
                    <a:lstStyle/>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COMPONENT 1</a:t>
                      </a: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Human Lifespan Development</a:t>
                      </a:r>
                    </a:p>
                    <a:p>
                      <a:pPr marL="0" marR="0" lvl="0" indent="0" algn="ctr" rtl="0">
                        <a:lnSpc>
                          <a:spcPct val="107000"/>
                        </a:lnSpc>
                        <a:spcBef>
                          <a:spcPts val="0"/>
                        </a:spcBef>
                        <a:spcAft>
                          <a:spcPts val="0"/>
                        </a:spcAft>
                        <a:buNone/>
                      </a:pPr>
                      <a:endParaRPr lang="en-GB" sz="800" b="0" dirty="0">
                        <a:latin typeface="Century Gothic" panose="020B0502020202020204" pitchFamily="34" charset="0"/>
                        <a:cs typeface="Calibri" panose="020F0502020204030204" pitchFamily="34" charset="0"/>
                      </a:endParaRP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Growth and Development throughout the life stages</a:t>
                      </a:r>
                      <a:endParaRPr sz="800" b="0" dirty="0">
                        <a:latin typeface="Century Gothic" panose="020B0502020202020204" pitchFamily="34" charset="0"/>
                        <a:cs typeface="Calibri" panose="020F0502020204030204" pitchFamily="34" charset="0"/>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COMPONENT 1</a:t>
                      </a: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Human Lifespan Development</a:t>
                      </a:r>
                    </a:p>
                    <a:p>
                      <a:pPr marL="0" marR="0" lvl="0" indent="0" algn="ctr" rtl="0">
                        <a:lnSpc>
                          <a:spcPct val="107000"/>
                        </a:lnSpc>
                        <a:spcBef>
                          <a:spcPts val="0"/>
                        </a:spcBef>
                        <a:spcAft>
                          <a:spcPts val="0"/>
                        </a:spcAft>
                        <a:buClr>
                          <a:srgbClr val="000000"/>
                        </a:buClr>
                        <a:buSzPts val="700"/>
                        <a:buFont typeface="Calibri"/>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rgbClr val="000000"/>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Factors affecting growth and development</a:t>
                      </a: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COMPONENT 1</a:t>
                      </a: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Human Lifespan Development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Life events (Pearson set assignment)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30%</a:t>
                      </a:r>
                      <a:endParaRPr sz="800" b="0" u="none" strike="noStrike" cap="none" dirty="0">
                        <a:latin typeface="Century Gothic" panose="020B0502020202020204" pitchFamily="34" charset="0"/>
                        <a:cs typeface="Calibri" panose="020F0502020204030204" pitchFamily="34" charset="0"/>
                        <a:sym typeface="Century Gothic"/>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COMPONENT 1</a:t>
                      </a: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Human Lifespan Development</a:t>
                      </a:r>
                    </a:p>
                    <a:p>
                      <a:pPr marL="0" marR="0" lvl="0" indent="0" algn="ctr" rtl="0">
                        <a:lnSpc>
                          <a:spcPct val="107000"/>
                        </a:lnSpc>
                        <a:spcBef>
                          <a:spcPts val="0"/>
                        </a:spcBef>
                        <a:spcAft>
                          <a:spcPts val="0"/>
                        </a:spcAft>
                        <a:buClr>
                          <a:schemeClr val="dk1"/>
                        </a:buClr>
                        <a:buSzPts val="700"/>
                        <a:buFont typeface="Calibri"/>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Pearson set assignment</a:t>
                      </a:r>
                    </a:p>
                    <a:p>
                      <a:pPr marL="0" marR="0" lvl="0" indent="0" algn="ctr" rtl="0">
                        <a:lnSpc>
                          <a:spcPct val="107000"/>
                        </a:lnSpc>
                        <a:spcBef>
                          <a:spcPts val="0"/>
                        </a:spcBef>
                        <a:spcAft>
                          <a:spcPts val="0"/>
                        </a:spcAft>
                        <a:buClr>
                          <a:schemeClr val="dk1"/>
                        </a:buClr>
                        <a:buSzPts val="700"/>
                        <a:buFont typeface="Calibri"/>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30%</a:t>
                      </a: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COMPONENT 2</a:t>
                      </a: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Health and Social Care services and values</a:t>
                      </a:r>
                    </a:p>
                    <a:p>
                      <a:pPr marL="0" marR="0" lvl="0" indent="0" algn="ctr" rtl="0">
                        <a:lnSpc>
                          <a:spcPct val="107000"/>
                        </a:lnSpc>
                        <a:spcBef>
                          <a:spcPts val="0"/>
                        </a:spcBef>
                        <a:spcAft>
                          <a:spcPts val="0"/>
                        </a:spcAft>
                        <a:buClr>
                          <a:schemeClr val="dk1"/>
                        </a:buClr>
                        <a:buSzPts val="700"/>
                        <a:buFont typeface="Calibri"/>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Types of health and social care services</a:t>
                      </a:r>
                    </a:p>
                  </a:txBody>
                  <a:tcPr marL="61125" marR="61125" marT="0" marB="0">
                    <a:solidFill>
                      <a:schemeClr val="bg1"/>
                    </a:solidFill>
                  </a:tcPr>
                </a:tc>
                <a:tc>
                  <a:txBody>
                    <a:bodyPr/>
                    <a:lstStyle/>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COMPONENT 2</a:t>
                      </a: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Health and Social Care services and values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Barriers to services</a:t>
                      </a: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extLst>
                  <a:ext uri="{0D108BD9-81ED-4DB2-BD59-A6C34878D82A}">
                    <a16:rowId xmlns:a16="http://schemas.microsoft.com/office/drawing/2014/main" val="10002"/>
                  </a:ext>
                </a:extLst>
              </a:tr>
              <a:tr h="682600">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YEAR 11</a:t>
                      </a:r>
                      <a:endParaRPr sz="800" b="0" dirty="0">
                        <a:latin typeface="Century Gothic" panose="020B0502020202020204" pitchFamily="34" charset="0"/>
                        <a:ea typeface="Calibri" panose="020F0502020204030204" pitchFamily="34" charset="0"/>
                        <a:cs typeface="Calibri" panose="020F0502020204030204" pitchFamily="34" charset="0"/>
                      </a:endParaRPr>
                    </a:p>
                  </a:txBody>
                  <a:tcPr marL="61125" marR="61125" marT="0" marB="0"/>
                </a:tc>
                <a:tc>
                  <a:txBody>
                    <a:bodyPr/>
                    <a:lstStyle/>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COMPONENT 2</a:t>
                      </a: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Health and Social Care services and values</a:t>
                      </a:r>
                    </a:p>
                    <a:p>
                      <a:pPr marL="0" marR="0" lvl="0" indent="0" algn="ctr" rtl="0">
                        <a:lnSpc>
                          <a:spcPct val="107000"/>
                        </a:lnSpc>
                        <a:spcBef>
                          <a:spcPts val="0"/>
                        </a:spcBef>
                        <a:spcAft>
                          <a:spcPts val="0"/>
                        </a:spcAft>
                        <a:buNone/>
                      </a:pPr>
                      <a:endParaRPr lang="en-GB" sz="800" b="0" dirty="0">
                        <a:latin typeface="Century Gothic" panose="020B0502020202020204" pitchFamily="34" charset="0"/>
                        <a:cs typeface="Calibri" panose="020F0502020204030204" pitchFamily="34" charset="0"/>
                      </a:endParaRP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Skills, attributes and values required to give care</a:t>
                      </a:r>
                      <a:endParaRPr sz="800" b="0" dirty="0">
                        <a:latin typeface="Century Gothic" panose="020B0502020202020204" pitchFamily="34" charset="0"/>
                        <a:cs typeface="Calibri" panose="020F0502020204030204" pitchFamily="34" charset="0"/>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COMPONENT 2</a:t>
                      </a: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Health and Social Care services and values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Pearson set assignment</a:t>
                      </a:r>
                    </a:p>
                    <a:p>
                      <a:pPr marL="0" marR="0" lvl="0" indent="0" algn="ctr" rtl="0">
                        <a:lnSpc>
                          <a:spcPct val="107000"/>
                        </a:lnSpc>
                        <a:spcBef>
                          <a:spcPts val="0"/>
                        </a:spcBef>
                        <a:spcAft>
                          <a:spcPts val="0"/>
                        </a:spcAft>
                        <a:buClr>
                          <a:schemeClr val="dk1"/>
                        </a:buClr>
                        <a:buSzPts val="700"/>
                        <a:buFont typeface="Calibri"/>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Clr>
                          <a:schemeClr val="dk1"/>
                        </a:buClr>
                        <a:buSzPts val="700"/>
                        <a:buFont typeface="Calibri"/>
                        <a:buNone/>
                      </a:pPr>
                      <a:r>
                        <a:rPr lang="en-GB" sz="800" b="0" u="none" strike="noStrike" cap="none" dirty="0">
                          <a:latin typeface="Century Gothic" panose="020B0502020202020204" pitchFamily="34" charset="0"/>
                          <a:cs typeface="Calibri" panose="020F0502020204030204" pitchFamily="34" charset="0"/>
                          <a:sym typeface="Calibri"/>
                        </a:rPr>
                        <a:t>30%</a:t>
                      </a:r>
                    </a:p>
                    <a:p>
                      <a:pPr marL="0" marR="0" lvl="0" indent="0" algn="ctr" rtl="0">
                        <a:lnSpc>
                          <a:spcPct val="107000"/>
                        </a:lnSpc>
                        <a:spcBef>
                          <a:spcPts val="0"/>
                        </a:spcBef>
                        <a:spcAft>
                          <a:spcPts val="0"/>
                        </a:spcAft>
                        <a:buNone/>
                      </a:pP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COMPONENT 3</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Health and Wellbeing</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Examination</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40%</a:t>
                      </a: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COMPONENT 3</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Health and Wellbeing</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Examination</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40%</a:t>
                      </a:r>
                    </a:p>
                    <a:p>
                      <a:pPr marL="0" marR="0" lvl="0" indent="0" algn="ctr" rtl="0">
                        <a:lnSpc>
                          <a:spcPct val="107000"/>
                        </a:lnSpc>
                        <a:spcBef>
                          <a:spcPts val="0"/>
                        </a:spcBef>
                        <a:spcAft>
                          <a:spcPts val="0"/>
                        </a:spcAft>
                        <a:buNone/>
                      </a:pP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COMPONENT 3</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Health and Wellbeing</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Examination</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40%</a:t>
                      </a:r>
                    </a:p>
                    <a:p>
                      <a:pPr marL="0" marR="0" lvl="0" indent="0" algn="ctr" rtl="0">
                        <a:lnSpc>
                          <a:spcPct val="107000"/>
                        </a:lnSpc>
                        <a:spcBef>
                          <a:spcPts val="0"/>
                        </a:spcBef>
                        <a:spcAft>
                          <a:spcPts val="0"/>
                        </a:spcAft>
                        <a:buNone/>
                      </a:pP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Exams </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extLst>
                  <a:ext uri="{0D108BD9-81ED-4DB2-BD59-A6C34878D82A}">
                    <a16:rowId xmlns:a16="http://schemas.microsoft.com/office/drawing/2014/main" val="10007"/>
                  </a:ext>
                </a:extLst>
              </a:tr>
            </a:tbl>
          </a:graphicData>
        </a:graphic>
      </p:graphicFrame>
      <p:sp>
        <p:nvSpPr>
          <p:cNvPr id="448" name="Title 1">
            <a:extLst>
              <a:ext uri="{FF2B5EF4-FFF2-40B4-BE49-F238E27FC236}">
                <a16:creationId xmlns:a16="http://schemas.microsoft.com/office/drawing/2014/main" id="{9AADD5CE-2E65-6684-7B7A-878B502E0130}"/>
              </a:ext>
            </a:extLst>
          </p:cNvPr>
          <p:cNvSpPr txBox="1">
            <a:spLocks noGrp="1"/>
          </p:cNvSpPr>
          <p:nvPr>
            <p:ph type="title"/>
          </p:nvPr>
        </p:nvSpPr>
        <p:spPr>
          <a:xfrm>
            <a:off x="115703" y="44000"/>
            <a:ext cx="11309372" cy="355820"/>
          </a:xfrm>
          <a:solidFill>
            <a:srgbClr val="F2F2F2"/>
          </a:solidFill>
        </p:spPr>
        <p:txBody>
          <a:bodyPr/>
          <a:lstStyle/>
          <a:p>
            <a:pPr lvl="0"/>
            <a:r>
              <a:rPr lang="en-GB" sz="1400" b="1" dirty="0">
                <a:latin typeface="Century Gothic" panose="020B0502020202020204" pitchFamily="34" charset="0"/>
              </a:rPr>
              <a:t>BTHCC Health and Social Care Curriculum 2023-24</a:t>
            </a:r>
          </a:p>
        </p:txBody>
      </p:sp>
      <p:graphicFrame>
        <p:nvGraphicFramePr>
          <p:cNvPr id="449" name="Table 448">
            <a:extLst>
              <a:ext uri="{FF2B5EF4-FFF2-40B4-BE49-F238E27FC236}">
                <a16:creationId xmlns:a16="http://schemas.microsoft.com/office/drawing/2014/main" id="{ABD4B3EE-69B3-02A5-384B-5424C9562E9B}"/>
              </a:ext>
            </a:extLst>
          </p:cNvPr>
          <p:cNvGraphicFramePr>
            <a:graphicFrameLocks noGrp="1"/>
          </p:cNvGraphicFramePr>
          <p:nvPr>
            <p:extLst>
              <p:ext uri="{D42A27DB-BD31-4B8C-83A1-F6EECF244321}">
                <p14:modId xmlns:p14="http://schemas.microsoft.com/office/powerpoint/2010/main" val="1543331187"/>
              </p:ext>
            </p:extLst>
          </p:nvPr>
        </p:nvGraphicFramePr>
        <p:xfrm>
          <a:off x="101626" y="3719021"/>
          <a:ext cx="12016900" cy="2645743"/>
        </p:xfrm>
        <a:graphic>
          <a:graphicData uri="http://schemas.openxmlformats.org/drawingml/2006/table">
            <a:tbl>
              <a:tblPr firstRow="1" firstCol="1" bandRow="1">
                <a:noFill/>
              </a:tblPr>
              <a:tblGrid>
                <a:gridCol w="1016475">
                  <a:extLst>
                    <a:ext uri="{9D8B030D-6E8A-4147-A177-3AD203B41FA5}">
                      <a16:colId xmlns:a16="http://schemas.microsoft.com/office/drawing/2014/main" val="4003998926"/>
                    </a:ext>
                  </a:extLst>
                </a:gridCol>
                <a:gridCol w="1722753">
                  <a:extLst>
                    <a:ext uri="{9D8B030D-6E8A-4147-A177-3AD203B41FA5}">
                      <a16:colId xmlns:a16="http://schemas.microsoft.com/office/drawing/2014/main" val="4012421303"/>
                    </a:ext>
                  </a:extLst>
                </a:gridCol>
                <a:gridCol w="1873982">
                  <a:extLst>
                    <a:ext uri="{9D8B030D-6E8A-4147-A177-3AD203B41FA5}">
                      <a16:colId xmlns:a16="http://schemas.microsoft.com/office/drawing/2014/main" val="3295923102"/>
                    </a:ext>
                  </a:extLst>
                </a:gridCol>
                <a:gridCol w="1877961">
                  <a:extLst>
                    <a:ext uri="{9D8B030D-6E8A-4147-A177-3AD203B41FA5}">
                      <a16:colId xmlns:a16="http://schemas.microsoft.com/office/drawing/2014/main" val="1348988020"/>
                    </a:ext>
                  </a:extLst>
                </a:gridCol>
                <a:gridCol w="1929766">
                  <a:extLst>
                    <a:ext uri="{9D8B030D-6E8A-4147-A177-3AD203B41FA5}">
                      <a16:colId xmlns:a16="http://schemas.microsoft.com/office/drawing/2014/main" val="223105280"/>
                    </a:ext>
                  </a:extLst>
                </a:gridCol>
                <a:gridCol w="1846555">
                  <a:extLst>
                    <a:ext uri="{9D8B030D-6E8A-4147-A177-3AD203B41FA5}">
                      <a16:colId xmlns:a16="http://schemas.microsoft.com/office/drawing/2014/main" val="3348933021"/>
                    </a:ext>
                  </a:extLst>
                </a:gridCol>
                <a:gridCol w="1749408">
                  <a:extLst>
                    <a:ext uri="{9D8B030D-6E8A-4147-A177-3AD203B41FA5}">
                      <a16:colId xmlns:a16="http://schemas.microsoft.com/office/drawing/2014/main" val="3947839274"/>
                    </a:ext>
                  </a:extLst>
                </a:gridCol>
              </a:tblGrid>
              <a:tr h="156861">
                <a:tc gridSpan="7">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KS5 BTEC Level 3 National Extended Certificate in Health and Social Care</a:t>
                      </a: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4244774"/>
                  </a:ext>
                </a:extLst>
              </a:tr>
              <a:tr h="1194625">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YEAR 12</a:t>
                      </a:r>
                      <a:endParaRPr sz="800" b="0" dirty="0">
                        <a:latin typeface="Century Gothic" panose="020B0502020202020204" pitchFamily="34" charset="0"/>
                        <a:ea typeface="Calibri" panose="020F0502020204030204" pitchFamily="34" charset="0"/>
                        <a:cs typeface="Calibri" panose="020F0502020204030204" pitchFamily="34" charset="0"/>
                      </a:endParaRPr>
                    </a:p>
                  </a:txBody>
                  <a:tcPr marL="61125" marR="61125" marT="0" marB="0"/>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rPr>
                        <a:t>UNIT 1</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Human Lifespan Development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Unit</a:t>
                      </a:r>
                      <a:endParaRPr lang="en-GB" sz="800" b="0" dirty="0">
                        <a:latin typeface="Century Gothic" panose="020B0502020202020204" pitchFamily="34" charset="0"/>
                        <a:cs typeface="Calibri" panose="020F0502020204030204" pitchFamily="34" charset="0"/>
                      </a:endParaRPr>
                    </a:p>
                    <a:p>
                      <a:pPr marL="0" marR="0" lvl="0" indent="0" algn="ctr" rtl="0">
                        <a:lnSpc>
                          <a:spcPct val="107000"/>
                        </a:lnSpc>
                        <a:spcBef>
                          <a:spcPts val="0"/>
                        </a:spcBef>
                        <a:spcAft>
                          <a:spcPts val="0"/>
                        </a:spcAft>
                        <a:buNone/>
                      </a:pPr>
                      <a:endParaRPr lang="en-GB" sz="800" b="0" dirty="0">
                        <a:latin typeface="Century Gothic" panose="020B0502020202020204" pitchFamily="34" charset="0"/>
                        <a:cs typeface="Calibri" panose="020F0502020204030204" pitchFamily="34" charset="0"/>
                      </a:endParaRPr>
                    </a:p>
                    <a:p>
                      <a:pPr marL="0" marR="0" lvl="0" indent="0" algn="ctr" rtl="0">
                        <a:lnSpc>
                          <a:spcPct val="107000"/>
                        </a:lnSpc>
                        <a:spcBef>
                          <a:spcPts val="0"/>
                        </a:spcBef>
                        <a:spcAft>
                          <a:spcPts val="0"/>
                        </a:spcAft>
                        <a:buNone/>
                      </a:pPr>
                      <a:r>
                        <a:rPr lang="en-GB" sz="800" b="0" dirty="0">
                          <a:latin typeface="Century Gothic" panose="020B0502020202020204" pitchFamily="34" charset="0"/>
                          <a:cs typeface="Calibri" panose="020F0502020204030204" pitchFamily="34" charset="0"/>
                        </a:rPr>
                        <a:t>25%</a:t>
                      </a:r>
                      <a:endParaRPr sz="800" b="0" dirty="0">
                        <a:latin typeface="Century Gothic" panose="020B0502020202020204" pitchFamily="34" charset="0"/>
                        <a:cs typeface="Calibri" panose="020F0502020204030204" pitchFamily="34" charset="0"/>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rPr>
                        <a:t>UNIT 1</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Human Lifespan Development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25%</a:t>
                      </a:r>
                      <a:endParaRPr lang="en-GB" sz="800" b="0" dirty="0">
                        <a:latin typeface="Century Gothic" panose="020B0502020202020204" pitchFamily="34" charset="0"/>
                        <a:cs typeface="Calibri" panose="020F0502020204030204" pitchFamily="34" charset="0"/>
                      </a:endParaRPr>
                    </a:p>
                    <a:p>
                      <a:pPr marL="0" marR="0" lvl="0" indent="0" algn="ctr" rtl="0">
                        <a:lnSpc>
                          <a:spcPct val="107000"/>
                        </a:lnSpc>
                        <a:spcBef>
                          <a:spcPts val="0"/>
                        </a:spcBef>
                        <a:spcAft>
                          <a:spcPts val="0"/>
                        </a:spcAft>
                        <a:buClr>
                          <a:srgbClr val="000000"/>
                        </a:buClr>
                        <a:buSzPts val="700"/>
                        <a:buFont typeface="Calibri"/>
                        <a:buNone/>
                      </a:pP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UNIT 5</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Meeting Individual Care and Support Needs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25%</a:t>
                      </a:r>
                      <a:endParaRPr sz="800" b="0" u="none" strike="noStrike" cap="none" dirty="0">
                        <a:latin typeface="Century Gothic" panose="020B0502020202020204" pitchFamily="34" charset="0"/>
                        <a:cs typeface="Calibri" panose="020F0502020204030204" pitchFamily="34" charset="0"/>
                        <a:sym typeface="Century Gothic"/>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UNIT 5</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Meeting Individual Care and Support Needs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25%</a:t>
                      </a:r>
                    </a:p>
                    <a:p>
                      <a:pPr marL="0" marR="0" lvl="0" indent="0" algn="ctr" rtl="0">
                        <a:lnSpc>
                          <a:spcPct val="107000"/>
                        </a:lnSpc>
                        <a:spcBef>
                          <a:spcPts val="0"/>
                        </a:spcBef>
                        <a:spcAft>
                          <a:spcPts val="0"/>
                        </a:spcAft>
                        <a:buClr>
                          <a:schemeClr val="dk1"/>
                        </a:buClr>
                        <a:buSzPts val="700"/>
                        <a:buFont typeface="Calibri"/>
                        <a:buNone/>
                      </a:pP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UNIT 5</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Meeting Individual Care and Support Needs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25%</a:t>
                      </a:r>
                    </a:p>
                    <a:p>
                      <a:pPr marL="0" marR="0" lvl="0" indent="0" algn="ctr" rtl="0">
                        <a:lnSpc>
                          <a:spcPct val="107000"/>
                        </a:lnSpc>
                        <a:spcBef>
                          <a:spcPts val="0"/>
                        </a:spcBef>
                        <a:spcAft>
                          <a:spcPts val="0"/>
                        </a:spcAft>
                        <a:buClr>
                          <a:schemeClr val="dk1"/>
                        </a:buClr>
                        <a:buSzPts val="700"/>
                        <a:buFont typeface="Calibri"/>
                        <a:buNone/>
                      </a:pP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UNIT 5</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Meeting Individual Care and Support Needs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entury Gothic"/>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entury Gothic"/>
                        </a:rPr>
                        <a:t>25%</a:t>
                      </a:r>
                    </a:p>
                    <a:p>
                      <a:pPr marL="0" marR="0" lvl="0" indent="0" algn="ctr" rtl="0">
                        <a:lnSpc>
                          <a:spcPct val="107000"/>
                        </a:lnSpc>
                        <a:spcBef>
                          <a:spcPts val="0"/>
                        </a:spcBef>
                        <a:spcAft>
                          <a:spcPts val="0"/>
                        </a:spcAft>
                        <a:buNone/>
                      </a:pP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extLst>
                  <a:ext uri="{0D108BD9-81ED-4DB2-BD59-A6C34878D82A}">
                    <a16:rowId xmlns:a16="http://schemas.microsoft.com/office/drawing/2014/main" val="3917216030"/>
                  </a:ext>
                </a:extLst>
              </a:tr>
              <a:tr h="1208175">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YEAR 13</a:t>
                      </a:r>
                      <a:endParaRPr sz="800" b="0" dirty="0">
                        <a:latin typeface="Century Gothic" panose="020B0502020202020204" pitchFamily="34" charset="0"/>
                        <a:ea typeface="Calibri" panose="020F0502020204030204" pitchFamily="34" charset="0"/>
                        <a:cs typeface="Calibri" panose="020F0502020204030204" pitchFamily="34" charset="0"/>
                      </a:endParaRPr>
                    </a:p>
                  </a:txBody>
                  <a:tcPr marL="61125" marR="61125" marT="0" marB="0"/>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UNIT 2</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Working in Health and Social Care</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33.3%</a:t>
                      </a:r>
                      <a:endParaRPr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UNIT 2</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Working in Health and Social Care</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External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33.3%</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UNIT 10</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Sociological Perspectives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16.6%</a:t>
                      </a: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UNIT 10</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Sociological Perspectives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16.6%</a:t>
                      </a:r>
                    </a:p>
                    <a:p>
                      <a:pPr marL="0" marR="0" lvl="0" indent="0" algn="ctr" rtl="0">
                        <a:lnSpc>
                          <a:spcPct val="107000"/>
                        </a:lnSpc>
                        <a:spcBef>
                          <a:spcPts val="0"/>
                        </a:spcBef>
                        <a:spcAft>
                          <a:spcPts val="0"/>
                        </a:spcAft>
                        <a:buNone/>
                      </a:pP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GB" sz="800" b="0" u="none" strike="noStrike" cap="none">
                          <a:latin typeface="Century Gothic" panose="020B0502020202020204" pitchFamily="34" charset="0"/>
                          <a:cs typeface="Calibri" panose="020F0502020204030204" pitchFamily="34" charset="0"/>
                          <a:sym typeface="Calibri"/>
                        </a:rPr>
                        <a:t>UNIT </a:t>
                      </a:r>
                      <a:r>
                        <a:rPr lang="en-GB" sz="800" b="0" u="none" strike="noStrike" cap="none" dirty="0">
                          <a:latin typeface="Century Gothic" panose="020B0502020202020204" pitchFamily="34" charset="0"/>
                          <a:cs typeface="Calibri" panose="020F0502020204030204" pitchFamily="34" charset="0"/>
                          <a:sym typeface="Calibri"/>
                        </a:rPr>
                        <a:t>10</a:t>
                      </a: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Sociological Perspectives</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Coursework Unit</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r>
                        <a:rPr lang="en-GB" sz="800" b="0" u="none" strike="noStrike" cap="none" dirty="0">
                          <a:latin typeface="Century Gothic" panose="020B0502020202020204" pitchFamily="34" charset="0"/>
                          <a:cs typeface="Calibri" panose="020F0502020204030204" pitchFamily="34" charset="0"/>
                          <a:sym typeface="Calibri"/>
                        </a:rPr>
                        <a:t>16.6%</a:t>
                      </a: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p>
                      <a:pPr marL="0" marR="0" lvl="0" indent="0" algn="ctr" rtl="0">
                        <a:lnSpc>
                          <a:spcPct val="107000"/>
                        </a:lnSpc>
                        <a:spcBef>
                          <a:spcPts val="0"/>
                        </a:spcBef>
                        <a:spcAft>
                          <a:spcPts val="0"/>
                        </a:spcAft>
                        <a:buNone/>
                      </a:pPr>
                      <a:endParaRPr lang="en-GB" sz="800" b="0" u="none" strike="noStrike" cap="none" dirty="0">
                        <a:latin typeface="Century Gothic" panose="020B0502020202020204" pitchFamily="34" charset="0"/>
                        <a:cs typeface="Calibri" panose="020F0502020204030204" pitchFamily="34" charset="0"/>
                        <a:sym typeface="Calibri"/>
                      </a:endParaRPr>
                    </a:p>
                  </a:txBody>
                  <a:tcPr marL="61125" marR="61125" marT="0" marB="0">
                    <a:solidFill>
                      <a:schemeClr val="bg1"/>
                    </a:solidFill>
                  </a:tcPr>
                </a:tc>
                <a:tc>
                  <a:txBody>
                    <a:bodyPr/>
                    <a:lstStyle/>
                    <a:p>
                      <a:pPr marL="0" marR="0" lvl="0" indent="0" algn="ctr" rtl="0">
                        <a:lnSpc>
                          <a:spcPct val="107000"/>
                        </a:lnSpc>
                        <a:spcBef>
                          <a:spcPts val="0"/>
                        </a:spcBef>
                        <a:spcAft>
                          <a:spcPts val="0"/>
                        </a:spcAft>
                        <a:buNone/>
                      </a:pPr>
                      <a:r>
                        <a:rPr lang="en-US" sz="800" b="0" u="none" strike="noStrike" cap="none" dirty="0">
                          <a:latin typeface="Century Gothic" panose="020B0502020202020204" pitchFamily="34" charset="0"/>
                          <a:ea typeface="Calibri" panose="020F0502020204030204" pitchFamily="34" charset="0"/>
                          <a:cs typeface="Calibri" panose="020F0502020204030204" pitchFamily="34" charset="0"/>
                        </a:rPr>
                        <a:t>Exams </a:t>
                      </a:r>
                      <a:endParaRPr sz="800" b="0" u="none" strike="noStrike" cap="none" dirty="0">
                        <a:latin typeface="Century Gothic" panose="020B0502020202020204" pitchFamily="34" charset="0"/>
                        <a:ea typeface="Calibri" panose="020F0502020204030204" pitchFamily="34" charset="0"/>
                        <a:cs typeface="Calibri" panose="020F0502020204030204" pitchFamily="34" charset="0"/>
                        <a:sym typeface="Calibri"/>
                      </a:endParaRPr>
                    </a:p>
                  </a:txBody>
                  <a:tcPr marL="61125" marR="61125" marT="0" marB="0">
                    <a:solidFill>
                      <a:schemeClr val="bg1"/>
                    </a:solidFill>
                  </a:tcPr>
                </a:tc>
                <a:extLst>
                  <a:ext uri="{0D108BD9-81ED-4DB2-BD59-A6C34878D82A}">
                    <a16:rowId xmlns:a16="http://schemas.microsoft.com/office/drawing/2014/main" val="305374930"/>
                  </a:ext>
                </a:extLst>
              </a:tr>
            </a:tbl>
          </a:graphicData>
        </a:graphic>
      </p:graphicFrame>
      <p:pic>
        <p:nvPicPr>
          <p:cNvPr id="451" name="Picture 17" descr="A picture containing screenshot, text&#10;&#10;Description automatically generated">
            <a:extLst>
              <a:ext uri="{FF2B5EF4-FFF2-40B4-BE49-F238E27FC236}">
                <a16:creationId xmlns:a16="http://schemas.microsoft.com/office/drawing/2014/main" id="{82D0B42B-A098-B519-5DC4-0C6B0DA77B9F}"/>
              </a:ext>
            </a:extLst>
          </p:cNvPr>
          <p:cNvPicPr>
            <a:picLocks noChangeAspect="1"/>
          </p:cNvPicPr>
          <p:nvPr/>
        </p:nvPicPr>
        <p:blipFill>
          <a:blip r:embed="rId3"/>
          <a:srcRect r="82883" b="-2105"/>
          <a:stretch>
            <a:fillRect/>
          </a:stretch>
        </p:blipFill>
        <p:spPr>
          <a:xfrm>
            <a:off x="11577575" y="44000"/>
            <a:ext cx="551017" cy="456980"/>
          </a:xfrm>
          <a:prstGeom prst="rect">
            <a:avLst/>
          </a:prstGeom>
          <a:noFill/>
          <a:ln cap="flat">
            <a:noFill/>
          </a:ln>
        </p:spPr>
      </p:pic>
    </p:spTree>
    <p:extLst>
      <p:ext uri="{BB962C8B-B14F-4D97-AF65-F5344CB8AC3E}">
        <p14:creationId xmlns:p14="http://schemas.microsoft.com/office/powerpoint/2010/main" val="4016721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344</Words>
  <Application>Microsoft Office PowerPoint</Application>
  <PresentationFormat>Widescreen</PresentationFormat>
  <Paragraphs>141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BTHCC Health and Social Care Curriculum 2023-24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BTHCC Health and Social Care Curriculum 2023-24</dc:title>
  <dc:creator>Antonia Butterworth</dc:creator>
  <cp:lastModifiedBy>Antonia Butterworth</cp:lastModifiedBy>
  <cp:revision>2</cp:revision>
  <dcterms:created xsi:type="dcterms:W3CDTF">2023-11-17T13:52:58Z</dcterms:created>
  <dcterms:modified xsi:type="dcterms:W3CDTF">2023-11-18T08:54:32Z</dcterms:modified>
</cp:coreProperties>
</file>